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4"/>
  </p:notesMasterIdLst>
  <p:sldIdLst>
    <p:sldId id="371" r:id="rId2"/>
    <p:sldId id="373" r:id="rId3"/>
    <p:sldId id="257" r:id="rId4"/>
    <p:sldId id="258" r:id="rId5"/>
    <p:sldId id="259" r:id="rId6"/>
    <p:sldId id="276" r:id="rId7"/>
    <p:sldId id="261" r:id="rId8"/>
    <p:sldId id="262" r:id="rId9"/>
    <p:sldId id="263" r:id="rId10"/>
    <p:sldId id="268" r:id="rId11"/>
    <p:sldId id="269" r:id="rId12"/>
    <p:sldId id="372" r:id="rId13"/>
    <p:sldId id="359" r:id="rId14"/>
    <p:sldId id="360" r:id="rId15"/>
    <p:sldId id="361" r:id="rId16"/>
    <p:sldId id="362" r:id="rId17"/>
    <p:sldId id="365" r:id="rId18"/>
    <p:sldId id="366" r:id="rId19"/>
    <p:sldId id="367" r:id="rId20"/>
    <p:sldId id="368" r:id="rId21"/>
    <p:sldId id="370" r:id="rId22"/>
    <p:sldId id="374" r:id="rId23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4925AA5-D200-4D87-A09A-3671A97B5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91EFE8-75A1-44E6-B0C5-A9EB346C3A14}" type="slidenum">
              <a:rPr lang="en-US" altLang="en-US" b="0"/>
              <a:pPr eaLnBrk="1" hangingPunct="1"/>
              <a:t>3</a:t>
            </a:fld>
            <a:endParaRPr lang="en-US" altLang="en-US" b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A9E63F5-66BD-49F9-9880-BE0510B4F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8983F57-1C0F-45CC-8D6F-63715EB9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2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72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80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54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1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75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06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8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BBF2F83-0933-4A93-A307-2E53DFBCC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8E0A0-8566-4249-BA22-9062E47BB478}" type="slidenum">
              <a:rPr lang="en-US" altLang="en-US" b="0"/>
              <a:pPr eaLnBrk="1" hangingPunct="1"/>
              <a:t>4</a:t>
            </a:fld>
            <a:endParaRPr lang="en-US" altLang="en-US" b="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B7A40E4-1861-44C8-8730-98888B2CA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AC2B93F-E578-4042-85B0-E6A5FF94A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9D555ED-0ADF-4CFC-A44D-AF5C2B847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9B5E16-0A40-498D-B301-D8CF91B9D99E}" type="slidenum">
              <a:rPr lang="en-US" altLang="en-US" b="0"/>
              <a:pPr eaLnBrk="1" hangingPunct="1"/>
              <a:t>5</a:t>
            </a:fld>
            <a:endParaRPr lang="en-US" altLang="en-US" b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8ABB88C-56B4-496A-9F1A-D8518EA5A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C6E31D1-96B6-4F52-B9A2-3A528E1A1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1FE8612-393E-4507-A310-8D37EA5B0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6EB10E-F294-4FE8-BB7C-B8C06575BA2A}" type="slidenum">
              <a:rPr lang="en-US" altLang="en-US" b="0"/>
              <a:pPr eaLnBrk="1" hangingPunct="1"/>
              <a:t>6</a:t>
            </a:fld>
            <a:endParaRPr lang="en-US" altLang="en-US" b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E100D20-DE57-4212-9ABB-40ECAAD313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841A74F-164D-47B0-9184-EADB019F0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234106B-8F86-411C-8001-E0F43257A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943BB1-5846-41B9-89B8-0651ADD698E8}" type="slidenum">
              <a:rPr lang="en-US" altLang="en-US" b="0"/>
              <a:pPr eaLnBrk="1" hangingPunct="1"/>
              <a:t>7</a:t>
            </a:fld>
            <a:endParaRPr lang="en-US" altLang="en-US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32459E5-CDEC-417B-9AB2-073BF3B3A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0F73915-781F-4384-B733-B79452804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D5012E9-73F8-4DCC-92A4-2B2183091D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503368-2CC8-4926-8FFB-FBBCEA289A81}" type="slidenum">
              <a:rPr lang="en-US" altLang="en-US" b="0"/>
              <a:pPr eaLnBrk="1" hangingPunct="1"/>
              <a:t>8</a:t>
            </a:fld>
            <a:endParaRPr lang="en-US" altLang="en-US" b="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E285839-C8D8-49F2-A18D-3744E3931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7FFCB1A-B869-4C53-80F6-71385BFAD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AF88E4F-1CF9-46F9-99C8-F2C24EDB3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EA3F4A-0122-49DC-9D68-57A0810E1387}" type="slidenum">
              <a:rPr lang="en-US" altLang="en-US" b="0"/>
              <a:pPr eaLnBrk="1" hangingPunct="1"/>
              <a:t>9</a:t>
            </a:fld>
            <a:endParaRPr lang="en-US" altLang="en-US" b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5DD9EC1-9C70-4459-8350-1D27899A8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D000991-9EDD-4F3B-872F-A538E3135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24A309B-1891-4C1F-8C7F-A1FBE214F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DAAEDD-B596-4BC8-A271-D61C9E1AA697}" type="slidenum">
              <a:rPr lang="en-US" altLang="en-US" b="0"/>
              <a:pPr eaLnBrk="1" hangingPunct="1"/>
              <a:t>10</a:t>
            </a:fld>
            <a:endParaRPr lang="en-US" altLang="en-US" b="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5DB578C-6850-47BA-90FA-82A8F71C8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D7A0C98-9726-487B-B28A-5218DC080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6A984B2-D5B8-4641-BB7B-F98C2A9357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CE4D3D-FFA4-458B-AF52-CAD312458A98}" type="slidenum">
              <a:rPr lang="en-US" altLang="en-US" b="0"/>
              <a:pPr eaLnBrk="1" hangingPunct="1"/>
              <a:t>11</a:t>
            </a:fld>
            <a:endParaRPr lang="en-US" altLang="en-US" b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1644AA4-FA95-4A1E-8562-B38ABFBD9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3536AF2-FF83-40C5-8719-C3B5A4E63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n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1451" y="2040466"/>
            <a:ext cx="6955431" cy="2777067"/>
            <a:chOff x="1473047" y="629073"/>
            <a:chExt cx="6955431" cy="2777067"/>
          </a:xfrm>
        </p:grpSpPr>
        <p:sp>
          <p:nvSpPr>
            <p:cNvPr id="3" name="Rectangle 2"/>
            <p:cNvSpPr/>
            <p:nvPr/>
          </p:nvSpPr>
          <p:spPr>
            <a:xfrm>
              <a:off x="1473047" y="629073"/>
              <a:ext cx="2854532" cy="2777067"/>
            </a:xfrm>
            <a:prstGeom prst="rect">
              <a:avLst/>
            </a:prstGeom>
            <a:blipFill dpi="0" rotWithShape="1">
              <a:blip r:embed="rId2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80268" y="879045"/>
              <a:ext cx="3148210" cy="2277122"/>
            </a:xfrm>
            <a:prstGeom prst="rect">
              <a:avLst/>
            </a:prstGeom>
            <a:blipFill dpi="0" rotWithShape="1">
              <a:blip r:embed="rId3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4112024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CD7D549-A562-49C6-806C-8E79574D6049}"/>
              </a:ext>
            </a:extLst>
          </p:cNvPr>
          <p:cNvGrpSpPr/>
          <p:nvPr/>
        </p:nvGrpSpPr>
        <p:grpSpPr>
          <a:xfrm>
            <a:off x="1351451" y="2040466"/>
            <a:ext cx="6955431" cy="2777067"/>
            <a:chOff x="1473047" y="629073"/>
            <a:chExt cx="6955431" cy="277706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7E0C31E-9492-4970-8594-50035A2CBCD9}"/>
                </a:ext>
              </a:extLst>
            </p:cNvPr>
            <p:cNvSpPr/>
            <p:nvPr/>
          </p:nvSpPr>
          <p:spPr>
            <a:xfrm>
              <a:off x="1473047" y="629073"/>
              <a:ext cx="2854532" cy="2777067"/>
            </a:xfrm>
            <a:prstGeom prst="rect">
              <a:avLst/>
            </a:prstGeom>
            <a:blipFill dpi="0" rotWithShape="1">
              <a:blip r:embed="rId2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E7A196-449C-4233-8AD7-E33C05C73802}"/>
                </a:ext>
              </a:extLst>
            </p:cNvPr>
            <p:cNvSpPr/>
            <p:nvPr/>
          </p:nvSpPr>
          <p:spPr>
            <a:xfrm>
              <a:off x="5280268" y="879045"/>
              <a:ext cx="3148210" cy="2277122"/>
            </a:xfrm>
            <a:prstGeom prst="rect">
              <a:avLst/>
            </a:prstGeom>
            <a:blipFill dpi="0" rotWithShape="1">
              <a:blip r:embed="rId3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8" y="1336915"/>
            <a:ext cx="7886700" cy="1325563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15062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6" y="1008406"/>
            <a:ext cx="8914360" cy="54704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14A60E-46AA-482C-ACFB-B86D5ED8AEDF}"/>
              </a:ext>
            </a:extLst>
          </p:cNvPr>
          <p:cNvSpPr txBox="1"/>
          <p:nvPr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265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545855-BA5E-4E44-AA5D-AE7E871F0F7B}"/>
              </a:ext>
            </a:extLst>
          </p:cNvPr>
          <p:cNvSpPr txBox="1"/>
          <p:nvPr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EF7FF8-5264-4BB0-9315-2305967CD7A4}"/>
              </a:ext>
            </a:extLst>
          </p:cNvPr>
          <p:cNvSpPr txBox="1"/>
          <p:nvPr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178995212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3708-8768-44B2-93C1-1E7F62B1B8CC}"/>
              </a:ext>
            </a:extLst>
          </p:cNvPr>
          <p:cNvSpPr txBox="1"/>
          <p:nvPr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46B16-D0BF-48B2-A2B7-D0F7C4F4A2EF}"/>
              </a:ext>
            </a:extLst>
          </p:cNvPr>
          <p:cNvSpPr txBox="1"/>
          <p:nvPr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E2AB7E-0D36-454E-8460-8ADA6A58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96" y="1008406"/>
            <a:ext cx="8914360" cy="54704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492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3708-8768-44B2-93C1-1E7F62B1B8CC}"/>
              </a:ext>
            </a:extLst>
          </p:cNvPr>
          <p:cNvSpPr txBox="1"/>
          <p:nvPr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46B16-D0BF-48B2-A2B7-D0F7C4F4A2EF}"/>
              </a:ext>
            </a:extLst>
          </p:cNvPr>
          <p:cNvSpPr txBox="1"/>
          <p:nvPr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263562359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B611B4-88D2-4E41-9BB8-1AD780A3A2DE}"/>
              </a:ext>
            </a:extLst>
          </p:cNvPr>
          <p:cNvSpPr txBox="1"/>
          <p:nvPr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09D623-5486-4943-B7C3-E2E38725EC9E}"/>
              </a:ext>
            </a:extLst>
          </p:cNvPr>
          <p:cNvSpPr txBox="1"/>
          <p:nvPr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36875385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0AFB3F-807F-4EE8-9501-F092DBEC5F98}"/>
              </a:ext>
            </a:extLst>
          </p:cNvPr>
          <p:cNvSpPr txBox="1"/>
          <p:nvPr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4BC71-A73E-43B6-91D7-5361634D09BE}"/>
              </a:ext>
            </a:extLst>
          </p:cNvPr>
          <p:cNvSpPr txBox="1"/>
          <p:nvPr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39909555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6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753A2-CA1C-464F-99BE-74CE543E6B0A}"/>
              </a:ext>
            </a:extLst>
          </p:cNvPr>
          <p:cNvSpPr txBox="1"/>
          <p:nvPr/>
        </p:nvSpPr>
        <p:spPr>
          <a:xfrm>
            <a:off x="1294093" y="1648774"/>
            <a:ext cx="70512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j-lt"/>
              </a:rPr>
              <a:t>CS112: Compositing Techniques</a:t>
            </a:r>
          </a:p>
        </p:txBody>
      </p:sp>
    </p:spTree>
    <p:extLst>
      <p:ext uri="{BB962C8B-B14F-4D97-AF65-F5344CB8AC3E}">
        <p14:creationId xmlns:p14="http://schemas.microsoft.com/office/powerpoint/2010/main" val="3527496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AE9F795-92B6-4A47-8BA8-1A795500D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Order Matters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183A22E-76CA-4458-8416-9FAB9EADD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Render opaque objects first (occlusion resolved)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Set depth buffer to read-only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Retains the depth of opaque objects only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Render translucent objects from back to front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Only for fragments passing the depth test (i.e., not behind any opaque objects)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8A7D213-46BB-4EC7-B0DC-77BD96710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</a:t>
            </a:r>
          </a:p>
        </p:txBody>
      </p:sp>
      <p:pic>
        <p:nvPicPr>
          <p:cNvPr id="15363" name="Picture 7" descr="https://svn.enthought.com/enthought/raw-attachment/ticket/213/tank.png">
            <a:extLst>
              <a:ext uri="{FF2B5EF4-FFF2-40B4-BE49-F238E27FC236}">
                <a16:creationId xmlns:a16="http://schemas.microsoft.com/office/drawing/2014/main" id="{F54D8BD5-C507-47CE-9713-FF6CED38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35798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9" descr="http://www.boatdesign.net/forums/attachments/design-software/20933d1209835670-faded-transparent-cutaway-renders-transparency_touchcad.jpg">
            <a:extLst>
              <a:ext uri="{FF2B5EF4-FFF2-40B4-BE49-F238E27FC236}">
                <a16:creationId xmlns:a16="http://schemas.microsoft.com/office/drawing/2014/main" id="{9848E38F-7029-4018-B15B-9D5298BC4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743200"/>
            <a:ext cx="4956175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1AE1A5-964B-49FC-8F3B-E13062D3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Compositing Functions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FA2455-5A62-42AA-8AF8-D7A56CF9C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69" y="1227409"/>
            <a:ext cx="7995061" cy="4921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39E7DF-E6FA-434D-B93C-D9599622CA6C}"/>
              </a:ext>
            </a:extLst>
          </p:cNvPr>
          <p:cNvSpPr txBox="1"/>
          <p:nvPr/>
        </p:nvSpPr>
        <p:spPr>
          <a:xfrm>
            <a:off x="6963000" y="6161457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[learnopengl.com]</a:t>
            </a:r>
          </a:p>
        </p:txBody>
      </p:sp>
    </p:spTree>
    <p:extLst>
      <p:ext uri="{BB962C8B-B14F-4D97-AF65-F5344CB8AC3E}">
        <p14:creationId xmlns:p14="http://schemas.microsoft.com/office/powerpoint/2010/main" val="371325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753A2-CA1C-464F-99BE-74CE543E6B0A}"/>
              </a:ext>
            </a:extLst>
          </p:cNvPr>
          <p:cNvSpPr txBox="1"/>
          <p:nvPr/>
        </p:nvSpPr>
        <p:spPr>
          <a:xfrm>
            <a:off x="1469268" y="1487586"/>
            <a:ext cx="6700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j-lt"/>
              </a:rPr>
              <a:t>CS112:</a:t>
            </a:r>
            <a:br>
              <a:rPr lang="en-US" sz="5400" b="1" dirty="0">
                <a:solidFill>
                  <a:schemeClr val="bg1"/>
                </a:solidFill>
                <a:latin typeface="+mj-lt"/>
              </a:rPr>
            </a:br>
            <a:r>
              <a:rPr lang="en-US" sz="5400" b="1" dirty="0">
                <a:solidFill>
                  <a:schemeClr val="bg1"/>
                </a:solidFill>
                <a:latin typeface="+mj-lt"/>
              </a:rPr>
              <a:t>Projective Textures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A9EA55-E878-4305-8A7B-9E28E346ADE9}"/>
              </a:ext>
            </a:extLst>
          </p:cNvPr>
          <p:cNvSpPr txBox="1"/>
          <p:nvPr/>
        </p:nvSpPr>
        <p:spPr>
          <a:xfrm>
            <a:off x="1921342" y="4332063"/>
            <a:ext cx="57967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Shuang Zhao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Assistant Professor of Computer Science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University of California, Irvine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2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</p:spPr>
        <p:txBody>
          <a:bodyPr/>
          <a:lstStyle/>
          <a:p>
            <a:r>
              <a:rPr lang="en-US" dirty="0"/>
              <a:t>Project a texture on 3D object</a:t>
            </a: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406C540A-4167-441F-885E-46CABA0615DD}"/>
              </a:ext>
            </a:extLst>
          </p:cNvPr>
          <p:cNvGrpSpPr>
            <a:grpSpLocks/>
          </p:cNvGrpSpPr>
          <p:nvPr/>
        </p:nvGrpSpPr>
        <p:grpSpPr bwMode="auto">
          <a:xfrm rot="-2562240">
            <a:off x="581409" y="2127419"/>
            <a:ext cx="4343400" cy="1905000"/>
            <a:chOff x="480" y="1488"/>
            <a:chExt cx="2736" cy="1200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3A1304A-C187-4FF0-9B38-D22B8491D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" y="1488"/>
              <a:ext cx="2640" cy="656"/>
            </a:xfrm>
            <a:custGeom>
              <a:avLst/>
              <a:gdLst>
                <a:gd name="T0" fmla="*/ 0 w 2640"/>
                <a:gd name="T1" fmla="*/ 256 h 656"/>
                <a:gd name="T2" fmla="*/ 528 w 2640"/>
                <a:gd name="T3" fmla="*/ 592 h 656"/>
                <a:gd name="T4" fmla="*/ 912 w 2640"/>
                <a:gd name="T5" fmla="*/ 400 h 656"/>
                <a:gd name="T6" fmla="*/ 1152 w 2640"/>
                <a:gd name="T7" fmla="*/ 304 h 656"/>
                <a:gd name="T8" fmla="*/ 1392 w 2640"/>
                <a:gd name="T9" fmla="*/ 544 h 656"/>
                <a:gd name="T10" fmla="*/ 1584 w 2640"/>
                <a:gd name="T11" fmla="*/ 640 h 656"/>
                <a:gd name="T12" fmla="*/ 1824 w 2640"/>
                <a:gd name="T13" fmla="*/ 448 h 656"/>
                <a:gd name="T14" fmla="*/ 2016 w 2640"/>
                <a:gd name="T15" fmla="*/ 64 h 656"/>
                <a:gd name="T16" fmla="*/ 2160 w 2640"/>
                <a:gd name="T17" fmla="*/ 64 h 656"/>
                <a:gd name="T18" fmla="*/ 2448 w 2640"/>
                <a:gd name="T19" fmla="*/ 256 h 656"/>
                <a:gd name="T20" fmla="*/ 2640 w 2640"/>
                <a:gd name="T21" fmla="*/ 112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0" h="656">
                  <a:moveTo>
                    <a:pt x="0" y="256"/>
                  </a:moveTo>
                  <a:cubicBezTo>
                    <a:pt x="188" y="412"/>
                    <a:pt x="376" y="568"/>
                    <a:pt x="528" y="592"/>
                  </a:cubicBezTo>
                  <a:cubicBezTo>
                    <a:pt x="680" y="616"/>
                    <a:pt x="808" y="448"/>
                    <a:pt x="912" y="400"/>
                  </a:cubicBezTo>
                  <a:cubicBezTo>
                    <a:pt x="1016" y="352"/>
                    <a:pt x="1072" y="280"/>
                    <a:pt x="1152" y="304"/>
                  </a:cubicBezTo>
                  <a:cubicBezTo>
                    <a:pt x="1232" y="328"/>
                    <a:pt x="1320" y="488"/>
                    <a:pt x="1392" y="544"/>
                  </a:cubicBezTo>
                  <a:cubicBezTo>
                    <a:pt x="1464" y="600"/>
                    <a:pt x="1512" y="656"/>
                    <a:pt x="1584" y="640"/>
                  </a:cubicBezTo>
                  <a:cubicBezTo>
                    <a:pt x="1656" y="624"/>
                    <a:pt x="1752" y="544"/>
                    <a:pt x="1824" y="448"/>
                  </a:cubicBezTo>
                  <a:cubicBezTo>
                    <a:pt x="1896" y="352"/>
                    <a:pt x="1960" y="128"/>
                    <a:pt x="2016" y="64"/>
                  </a:cubicBezTo>
                  <a:cubicBezTo>
                    <a:pt x="2072" y="0"/>
                    <a:pt x="2088" y="32"/>
                    <a:pt x="2160" y="64"/>
                  </a:cubicBezTo>
                  <a:cubicBezTo>
                    <a:pt x="2232" y="96"/>
                    <a:pt x="2368" y="248"/>
                    <a:pt x="2448" y="256"/>
                  </a:cubicBezTo>
                  <a:cubicBezTo>
                    <a:pt x="2528" y="264"/>
                    <a:pt x="2584" y="188"/>
                    <a:pt x="2640" y="1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45641C7E-ECDD-43BD-BF95-D577432C5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2032"/>
              <a:ext cx="2640" cy="656"/>
            </a:xfrm>
            <a:custGeom>
              <a:avLst/>
              <a:gdLst>
                <a:gd name="T0" fmla="*/ 0 w 2640"/>
                <a:gd name="T1" fmla="*/ 256 h 656"/>
                <a:gd name="T2" fmla="*/ 528 w 2640"/>
                <a:gd name="T3" fmla="*/ 592 h 656"/>
                <a:gd name="T4" fmla="*/ 912 w 2640"/>
                <a:gd name="T5" fmla="*/ 400 h 656"/>
                <a:gd name="T6" fmla="*/ 1152 w 2640"/>
                <a:gd name="T7" fmla="*/ 304 h 656"/>
                <a:gd name="T8" fmla="*/ 1392 w 2640"/>
                <a:gd name="T9" fmla="*/ 544 h 656"/>
                <a:gd name="T10" fmla="*/ 1584 w 2640"/>
                <a:gd name="T11" fmla="*/ 640 h 656"/>
                <a:gd name="T12" fmla="*/ 1824 w 2640"/>
                <a:gd name="T13" fmla="*/ 448 h 656"/>
                <a:gd name="T14" fmla="*/ 2016 w 2640"/>
                <a:gd name="T15" fmla="*/ 64 h 656"/>
                <a:gd name="T16" fmla="*/ 2160 w 2640"/>
                <a:gd name="T17" fmla="*/ 64 h 656"/>
                <a:gd name="T18" fmla="*/ 2448 w 2640"/>
                <a:gd name="T19" fmla="*/ 256 h 656"/>
                <a:gd name="T20" fmla="*/ 2640 w 2640"/>
                <a:gd name="T21" fmla="*/ 112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0" h="656">
                  <a:moveTo>
                    <a:pt x="0" y="256"/>
                  </a:moveTo>
                  <a:cubicBezTo>
                    <a:pt x="188" y="412"/>
                    <a:pt x="376" y="568"/>
                    <a:pt x="528" y="592"/>
                  </a:cubicBezTo>
                  <a:cubicBezTo>
                    <a:pt x="680" y="616"/>
                    <a:pt x="808" y="448"/>
                    <a:pt x="912" y="400"/>
                  </a:cubicBezTo>
                  <a:cubicBezTo>
                    <a:pt x="1016" y="352"/>
                    <a:pt x="1072" y="280"/>
                    <a:pt x="1152" y="304"/>
                  </a:cubicBezTo>
                  <a:cubicBezTo>
                    <a:pt x="1232" y="328"/>
                    <a:pt x="1320" y="488"/>
                    <a:pt x="1392" y="544"/>
                  </a:cubicBezTo>
                  <a:cubicBezTo>
                    <a:pt x="1464" y="600"/>
                    <a:pt x="1512" y="656"/>
                    <a:pt x="1584" y="640"/>
                  </a:cubicBezTo>
                  <a:cubicBezTo>
                    <a:pt x="1656" y="624"/>
                    <a:pt x="1752" y="544"/>
                    <a:pt x="1824" y="448"/>
                  </a:cubicBezTo>
                  <a:cubicBezTo>
                    <a:pt x="1896" y="352"/>
                    <a:pt x="1960" y="128"/>
                    <a:pt x="2016" y="64"/>
                  </a:cubicBezTo>
                  <a:cubicBezTo>
                    <a:pt x="2072" y="0"/>
                    <a:pt x="2088" y="32"/>
                    <a:pt x="2160" y="64"/>
                  </a:cubicBezTo>
                  <a:cubicBezTo>
                    <a:pt x="2232" y="96"/>
                    <a:pt x="2368" y="248"/>
                    <a:pt x="2448" y="256"/>
                  </a:cubicBezTo>
                  <a:cubicBezTo>
                    <a:pt x="2528" y="264"/>
                    <a:pt x="2584" y="188"/>
                    <a:pt x="2640" y="1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3A7AABE4-24B4-4A57-921A-E00279F1F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744"/>
              <a:ext cx="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3E5BAB6B-E297-4881-AF7A-221E380F7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600"/>
              <a:ext cx="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Line 10">
            <a:extLst>
              <a:ext uri="{FF2B5EF4-FFF2-40B4-BE49-F238E27FC236}">
                <a16:creationId xmlns:a16="http://schemas.microsoft.com/office/drawing/2014/main" id="{0FE79B76-CF51-48A6-895C-35C8EE92A2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05609" y="1136819"/>
            <a:ext cx="2362200" cy="480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EEACBE6D-985E-4660-AF8D-7804B115EE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91409" y="1670219"/>
            <a:ext cx="167640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0057912-70B0-46FF-AABC-D70952481B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0009" y="4184819"/>
            <a:ext cx="525780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F7F13B55-493B-4664-BE99-8DA410859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95809" y="4718219"/>
            <a:ext cx="4572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1524F2A5-9BFD-436B-B0FC-5289F839EF3B}"/>
              </a:ext>
            </a:extLst>
          </p:cNvPr>
          <p:cNvSpPr>
            <a:spLocks/>
          </p:cNvSpPr>
          <p:nvPr/>
        </p:nvSpPr>
        <p:spPr bwMode="auto">
          <a:xfrm>
            <a:off x="3019809" y="3194219"/>
            <a:ext cx="2133600" cy="2133600"/>
          </a:xfrm>
          <a:custGeom>
            <a:avLst/>
            <a:gdLst>
              <a:gd name="T0" fmla="*/ 0 w 1344"/>
              <a:gd name="T1" fmla="*/ 1056 h 1296"/>
              <a:gd name="T2" fmla="*/ 1056 w 1344"/>
              <a:gd name="T3" fmla="*/ 0 h 1296"/>
              <a:gd name="T4" fmla="*/ 1344 w 1344"/>
              <a:gd name="T5" fmla="*/ 288 h 1296"/>
              <a:gd name="T6" fmla="*/ 384 w 1344"/>
              <a:gd name="T7" fmla="*/ 1296 h 1296"/>
              <a:gd name="T8" fmla="*/ 0 w 1344"/>
              <a:gd name="T9" fmla="*/ 105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1296">
                <a:moveTo>
                  <a:pt x="0" y="1056"/>
                </a:moveTo>
                <a:lnTo>
                  <a:pt x="1056" y="0"/>
                </a:lnTo>
                <a:lnTo>
                  <a:pt x="1344" y="288"/>
                </a:lnTo>
                <a:lnTo>
                  <a:pt x="384" y="1296"/>
                </a:lnTo>
                <a:lnTo>
                  <a:pt x="0" y="1056"/>
                </a:ln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9EE4939D-3C18-469E-BE40-3C9F4388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409" y="3270419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Texture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733568D2-1A0F-48B1-B5BF-EC40CA967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009" y="1898819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3D object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9AD5D806-7E6A-4EEE-B85B-2EB3BBD99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609" y="5785019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Point of projection</a:t>
            </a:r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7133C145-5058-4D84-8D81-2C923D4FA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009" y="4184819"/>
            <a:ext cx="17526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1">
            <a:extLst>
              <a:ext uri="{FF2B5EF4-FFF2-40B4-BE49-F238E27FC236}">
                <a16:creationId xmlns:a16="http://schemas.microsoft.com/office/drawing/2014/main" id="{A96F1EB2-AF62-47A9-8778-92F0872F25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53009" y="3727619"/>
            <a:ext cx="6096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>
            <a:extLst>
              <a:ext uri="{FF2B5EF4-FFF2-40B4-BE49-F238E27FC236}">
                <a16:creationId xmlns:a16="http://schemas.microsoft.com/office/drawing/2014/main" id="{FB72FA35-A2C1-44A2-B6D6-96E411F4AF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3009" y="3651419"/>
            <a:ext cx="838200" cy="76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3">
            <a:extLst>
              <a:ext uri="{FF2B5EF4-FFF2-40B4-BE49-F238E27FC236}">
                <a16:creationId xmlns:a16="http://schemas.microsoft.com/office/drawing/2014/main" id="{CE9590F0-AECB-4421-B28D-7050A0AE2A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1609" y="2965619"/>
            <a:ext cx="6096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3E5144D-AE07-4754-8D7F-066862660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1609" y="2965619"/>
            <a:ext cx="99060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5">
            <a:extLst>
              <a:ext uri="{FF2B5EF4-FFF2-40B4-BE49-F238E27FC236}">
                <a16:creationId xmlns:a16="http://schemas.microsoft.com/office/drawing/2014/main" id="{F3D495DE-635B-4670-83D4-693E4D23E9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19809" y="2889419"/>
            <a:ext cx="1524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E371C588-D780-4610-8401-FA54E3646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9809" y="2889419"/>
            <a:ext cx="8382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>
            <a:extLst>
              <a:ext uri="{FF2B5EF4-FFF2-40B4-BE49-F238E27FC236}">
                <a16:creationId xmlns:a16="http://schemas.microsoft.com/office/drawing/2014/main" id="{B9D62C52-0865-4C0C-851A-ED6837187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72209" y="2432219"/>
            <a:ext cx="6858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8">
            <a:extLst>
              <a:ext uri="{FF2B5EF4-FFF2-40B4-BE49-F238E27FC236}">
                <a16:creationId xmlns:a16="http://schemas.microsoft.com/office/drawing/2014/main" id="{05661B1A-3124-41E3-864C-07428B89B8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2209" y="2279819"/>
            <a:ext cx="4572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9">
            <a:extLst>
              <a:ext uri="{FF2B5EF4-FFF2-40B4-BE49-F238E27FC236}">
                <a16:creationId xmlns:a16="http://schemas.microsoft.com/office/drawing/2014/main" id="{0D3127C2-ADB5-43D5-940E-03AEE4867B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43609" y="1670219"/>
            <a:ext cx="6858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30">
            <a:extLst>
              <a:ext uri="{FF2B5EF4-FFF2-40B4-BE49-F238E27FC236}">
                <a16:creationId xmlns:a16="http://schemas.microsoft.com/office/drawing/2014/main" id="{80514A89-33E5-4DBC-8FD4-D0D6533A3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3609" y="1670219"/>
            <a:ext cx="11430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1">
            <a:extLst>
              <a:ext uri="{FF2B5EF4-FFF2-40B4-BE49-F238E27FC236}">
                <a16:creationId xmlns:a16="http://schemas.microsoft.com/office/drawing/2014/main" id="{83F19F6A-F0C4-42FF-95F8-106E1A2C47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05609" y="1441619"/>
            <a:ext cx="3810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2">
            <a:extLst>
              <a:ext uri="{FF2B5EF4-FFF2-40B4-BE49-F238E27FC236}">
                <a16:creationId xmlns:a16="http://schemas.microsoft.com/office/drawing/2014/main" id="{3C403981-F3EF-480A-9C56-9AF8C5C28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609" y="1441619"/>
            <a:ext cx="6858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3">
            <a:extLst>
              <a:ext uri="{FF2B5EF4-FFF2-40B4-BE49-F238E27FC236}">
                <a16:creationId xmlns:a16="http://schemas.microsoft.com/office/drawing/2014/main" id="{EF486B95-5AC2-4DBB-A061-B33E86F71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8009" y="3118019"/>
            <a:ext cx="6096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4">
            <a:extLst>
              <a:ext uri="{FF2B5EF4-FFF2-40B4-BE49-F238E27FC236}">
                <a16:creationId xmlns:a16="http://schemas.microsoft.com/office/drawing/2014/main" id="{40CDB299-4F0E-438C-BE79-9D0F16E83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6209" y="4184819"/>
            <a:ext cx="1371600" cy="1752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5">
            <a:extLst>
              <a:ext uri="{FF2B5EF4-FFF2-40B4-BE49-F238E27FC236}">
                <a16:creationId xmlns:a16="http://schemas.microsoft.com/office/drawing/2014/main" id="{51E909AE-E083-4665-895B-FE8D349E87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2009" y="2432219"/>
            <a:ext cx="6705600" cy="22860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6">
            <a:extLst>
              <a:ext uri="{FF2B5EF4-FFF2-40B4-BE49-F238E27FC236}">
                <a16:creationId xmlns:a16="http://schemas.microsoft.com/office/drawing/2014/main" id="{B7670E3F-63E4-4CCF-AF42-F1C50A4A77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009" y="2432219"/>
            <a:ext cx="7467600" cy="17526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7">
            <a:extLst>
              <a:ext uri="{FF2B5EF4-FFF2-40B4-BE49-F238E27FC236}">
                <a16:creationId xmlns:a16="http://schemas.microsoft.com/office/drawing/2014/main" id="{6A0EE409-6263-4684-82A1-BD1B67F67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1409" y="1670219"/>
            <a:ext cx="3962400" cy="7620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8">
            <a:extLst>
              <a:ext uri="{FF2B5EF4-FFF2-40B4-BE49-F238E27FC236}">
                <a16:creationId xmlns:a16="http://schemas.microsoft.com/office/drawing/2014/main" id="{DFF6F2C5-C5B8-48D8-B935-4FEF414CF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609" y="1136819"/>
            <a:ext cx="4572000" cy="12954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40">
            <a:extLst>
              <a:ext uri="{FF2B5EF4-FFF2-40B4-BE49-F238E27FC236}">
                <a16:creationId xmlns:a16="http://schemas.microsoft.com/office/drawing/2014/main" id="{9138CA7F-725A-4034-BEA4-6CC5713A5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409" y="2432219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Viewer</a:t>
            </a:r>
          </a:p>
        </p:txBody>
      </p:sp>
      <p:sp>
        <p:nvSpPr>
          <p:cNvPr id="38" name="Freeform 42">
            <a:extLst>
              <a:ext uri="{FF2B5EF4-FFF2-40B4-BE49-F238E27FC236}">
                <a16:creationId xmlns:a16="http://schemas.microsoft.com/office/drawing/2014/main" id="{7AAC907C-7581-44D1-B636-654C4F8A1C05}"/>
              </a:ext>
            </a:extLst>
          </p:cNvPr>
          <p:cNvSpPr>
            <a:spLocks/>
          </p:cNvSpPr>
          <p:nvPr/>
        </p:nvSpPr>
        <p:spPr bwMode="auto">
          <a:xfrm>
            <a:off x="6677409" y="1975019"/>
            <a:ext cx="457200" cy="1066800"/>
          </a:xfrm>
          <a:custGeom>
            <a:avLst/>
            <a:gdLst>
              <a:gd name="T0" fmla="*/ 288 w 288"/>
              <a:gd name="T1" fmla="*/ 432 h 672"/>
              <a:gd name="T2" fmla="*/ 288 w 288"/>
              <a:gd name="T3" fmla="*/ 144 h 672"/>
              <a:gd name="T4" fmla="*/ 0 w 288"/>
              <a:gd name="T5" fmla="*/ 0 h 672"/>
              <a:gd name="T6" fmla="*/ 0 w 288"/>
              <a:gd name="T7" fmla="*/ 672 h 672"/>
              <a:gd name="T8" fmla="*/ 288 w 288"/>
              <a:gd name="T9" fmla="*/ 43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672">
                <a:moveTo>
                  <a:pt x="288" y="432"/>
                </a:moveTo>
                <a:lnTo>
                  <a:pt x="288" y="144"/>
                </a:lnTo>
                <a:lnTo>
                  <a:pt x="0" y="0"/>
                </a:lnTo>
                <a:lnTo>
                  <a:pt x="0" y="672"/>
                </a:lnTo>
                <a:lnTo>
                  <a:pt x="288" y="432"/>
                </a:lnTo>
                <a:close/>
              </a:path>
            </a:pathLst>
          </a:cu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7ED90-27BD-4DAB-979D-28BC1532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altLang="en-US" dirty="0"/>
              <a:t>Projective textures are used to achieve complicated visual effects like:</a:t>
            </a:r>
          </a:p>
          <a:p>
            <a:pPr lvl="1">
              <a:buClrTx/>
            </a:pPr>
            <a:r>
              <a:rPr lang="en-US" altLang="en-US" dirty="0"/>
              <a:t>Textured illumination (i.e., virtual projector)</a:t>
            </a:r>
          </a:p>
          <a:p>
            <a:pPr lvl="1">
              <a:buClrTx/>
            </a:pPr>
            <a:r>
              <a:rPr lang="en-US" altLang="en-US" dirty="0"/>
              <a:t>Shadows</a:t>
            </a:r>
          </a:p>
          <a:p>
            <a:pPr lvl="1">
              <a:buClrTx/>
            </a:pPr>
            <a:endParaRPr lang="en-US" altLang="en-US" dirty="0"/>
          </a:p>
          <a:p>
            <a:pPr>
              <a:buClrTx/>
            </a:pPr>
            <a:r>
              <a:rPr lang="en-US" altLang="en-US" dirty="0"/>
              <a:t>Generally requires more than one rendering passes</a:t>
            </a:r>
          </a:p>
          <a:p>
            <a:pPr lvl="1"/>
            <a:r>
              <a:rPr lang="en-US" altLang="en-US" dirty="0"/>
              <a:t>Output of one pass is used in successive pass or passes</a:t>
            </a:r>
          </a:p>
          <a:p>
            <a:pPr lvl="1">
              <a:buClrTx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Multi-Pass Rendering</a:t>
            </a:r>
          </a:p>
        </p:txBody>
      </p:sp>
    </p:spTree>
    <p:extLst>
      <p:ext uri="{BB962C8B-B14F-4D97-AF65-F5344CB8AC3E}">
        <p14:creationId xmlns:p14="http://schemas.microsoft.com/office/powerpoint/2010/main" val="1757507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</p:spPr>
        <p:txBody>
          <a:bodyPr/>
          <a:lstStyle/>
          <a:p>
            <a:r>
              <a:rPr lang="en-US" dirty="0"/>
              <a:t>Designing Theatres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AC20E66-85BC-4260-B6E0-B34F31745442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143000"/>
            <a:ext cx="533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altLang="en-US"/>
              <a:t>Simulate what the viewer sees</a:t>
            </a:r>
          </a:p>
          <a:p>
            <a:pPr>
              <a:buClrTx/>
            </a:pPr>
            <a:r>
              <a:rPr lang="en-US" altLang="en-US"/>
              <a:t>Texture map screen using projected texture from projector</a:t>
            </a:r>
          </a:p>
          <a:p>
            <a:pPr>
              <a:buClrTx/>
            </a:pPr>
            <a:r>
              <a:rPr lang="en-US" altLang="en-US"/>
              <a:t>Render the screen from the viewer</a:t>
            </a:r>
          </a:p>
          <a:p>
            <a:pPr>
              <a:buClrTx/>
            </a:pPr>
            <a:endParaRPr lang="en-US" altLang="en-US" dirty="0"/>
          </a:p>
        </p:txBody>
      </p:sp>
      <p:sp>
        <p:nvSpPr>
          <p:cNvPr id="18" name="Oval 4">
            <a:extLst>
              <a:ext uri="{FF2B5EF4-FFF2-40B4-BE49-F238E27FC236}">
                <a16:creationId xmlns:a16="http://schemas.microsoft.com/office/drawing/2014/main" id="{67D15DF8-6D0C-4A68-A685-971F76204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rgbClr val="FF3300"/>
          </a:solidFill>
          <a:ln w="9525" algn="ctr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9C8605D9-F11C-4D42-BCB7-09672EC21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381000" cy="304800"/>
          </a:xfrm>
          <a:prstGeom prst="parallelogram">
            <a:avLst>
              <a:gd name="adj" fmla="val 31250"/>
            </a:avLst>
          </a:prstGeom>
          <a:solidFill>
            <a:srgbClr val="66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6">
            <a:extLst>
              <a:ext uri="{FF2B5EF4-FFF2-40B4-BE49-F238E27FC236}">
                <a16:creationId xmlns:a16="http://schemas.microsoft.com/office/drawing/2014/main" id="{8976CE2A-CE4C-421E-B92E-1C8F79037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228600" cy="152400"/>
          </a:xfrm>
          <a:prstGeom prst="parallelogram">
            <a:avLst>
              <a:gd name="adj" fmla="val 37500"/>
            </a:avLst>
          </a:prstGeom>
          <a:solidFill>
            <a:srgbClr val="66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60922BA4-B0F0-4815-82DB-49AACA3F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Projector</a:t>
            </a:r>
          </a:p>
        </p:txBody>
      </p:sp>
      <p:sp>
        <p:nvSpPr>
          <p:cNvPr id="22" name="AutoShape 9">
            <a:extLst>
              <a:ext uri="{FF2B5EF4-FFF2-40B4-BE49-F238E27FC236}">
                <a16:creationId xmlns:a16="http://schemas.microsoft.com/office/drawing/2014/main" id="{B721F18A-CF1D-4448-92C1-E5A5FA936429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5943600" y="533400"/>
            <a:ext cx="2209800" cy="2133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33EF97C4-83E6-49A5-893B-76F6DF9B4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4800600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Viewer</a:t>
            </a: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9B5574FB-6EA5-403E-A861-4337ABC2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600" y="14478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Screen</a:t>
            </a: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C7A50588-4BB6-4491-B888-ED47A717B7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209800"/>
            <a:ext cx="2514600" cy="2057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9D78C68D-E040-4850-8BED-AB038143B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600200"/>
            <a:ext cx="6096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5CF1AE83-E741-4633-8460-303F2891C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533400" cy="381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5">
            <a:extLst>
              <a:ext uri="{FF2B5EF4-FFF2-40B4-BE49-F238E27FC236}">
                <a16:creationId xmlns:a16="http://schemas.microsoft.com/office/drawing/2014/main" id="{3CD90746-C45B-46E6-BC77-EC4C76C674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1981200"/>
            <a:ext cx="1295400" cy="297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E9E06849-E533-42BC-A1CA-8AF099DB2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1676400"/>
            <a:ext cx="838200" cy="3276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7">
            <a:extLst>
              <a:ext uri="{FF2B5EF4-FFF2-40B4-BE49-F238E27FC236}">
                <a16:creationId xmlns:a16="http://schemas.microsoft.com/office/drawing/2014/main" id="{C80A9FCC-A0FA-4C7E-84FA-9929136B3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624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6C4FC-4628-46B4-BE8A-5085382C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altLang="en-US" b="1" dirty="0"/>
              <a:t>Key idea: </a:t>
            </a:r>
            <a:r>
              <a:rPr lang="en-US" altLang="en-US" dirty="0"/>
              <a:t>points </a:t>
            </a:r>
            <a:r>
              <a:rPr lang="en-US" altLang="en-US" b="1" dirty="0">
                <a:solidFill>
                  <a:schemeClr val="accent6"/>
                </a:solidFill>
              </a:rPr>
              <a:t>visible</a:t>
            </a:r>
            <a:r>
              <a:rPr lang="en-US" altLang="en-US" dirty="0"/>
              <a:t> to the eye but </a:t>
            </a:r>
            <a:r>
              <a:rPr lang="en-US" altLang="en-US" b="1" dirty="0">
                <a:solidFill>
                  <a:srgbClr val="C00000"/>
                </a:solidFill>
              </a:rPr>
              <a:t>invisible</a:t>
            </a:r>
            <a:r>
              <a:rPr lang="en-US" altLang="en-US" dirty="0"/>
              <a:t> to the light are in shadow</a:t>
            </a:r>
          </a:p>
          <a:p>
            <a:pPr lvl="1"/>
            <a:r>
              <a:rPr lang="en-US" altLang="en-US" dirty="0"/>
              <a:t>In contrast, points </a:t>
            </a:r>
            <a:r>
              <a:rPr lang="en-US" altLang="en-US" b="1" dirty="0">
                <a:solidFill>
                  <a:schemeClr val="accent6"/>
                </a:solidFill>
              </a:rPr>
              <a:t>visible</a:t>
            </a:r>
            <a:r>
              <a:rPr lang="en-US" altLang="en-US" dirty="0"/>
              <a:t> to both the eye and the light receives direct illumination and are not in shadow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Shadows</a:t>
            </a:r>
          </a:p>
        </p:txBody>
      </p:sp>
      <p:pic>
        <p:nvPicPr>
          <p:cNvPr id="1026" name="Picture 2" descr="Shadow mapping illustrated.">
            <a:extLst>
              <a:ext uri="{FF2B5EF4-FFF2-40B4-BE49-F238E27FC236}">
                <a16:creationId xmlns:a16="http://schemas.microsoft.com/office/drawing/2014/main" id="{AB967ACA-684C-4F6B-992D-62A411BD0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09" y="2705387"/>
            <a:ext cx="6741383" cy="321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5F9D24-A468-4FCD-AC99-26559D3EBDEC}"/>
              </a:ext>
            </a:extLst>
          </p:cNvPr>
          <p:cNvSpPr txBox="1"/>
          <p:nvPr/>
        </p:nvSpPr>
        <p:spPr>
          <a:xfrm>
            <a:off x="6336161" y="5920508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[learnopengl.com]</a:t>
            </a:r>
          </a:p>
        </p:txBody>
      </p:sp>
    </p:spTree>
    <p:extLst>
      <p:ext uri="{BB962C8B-B14F-4D97-AF65-F5344CB8AC3E}">
        <p14:creationId xmlns:p14="http://schemas.microsoft.com/office/powerpoint/2010/main" val="224747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</p:spPr>
        <p:txBody>
          <a:bodyPr/>
          <a:lstStyle/>
          <a:p>
            <a:r>
              <a:rPr lang="en-US" dirty="0"/>
              <a:t>Shadow Mapping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F01E32-19DA-4499-BB30-254CF9AC8EFB}"/>
              </a:ext>
            </a:extLst>
          </p:cNvPr>
          <p:cNvSpPr txBox="1">
            <a:spLocks noChangeArrowheads="1"/>
          </p:cNvSpPr>
          <p:nvPr/>
        </p:nvSpPr>
        <p:spPr>
          <a:xfrm>
            <a:off x="511202" y="1154097"/>
            <a:ext cx="441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B is not getting light and hence in shadow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How to achieve the effect?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Shadow mapping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1D500E-2B5C-4C29-81D5-E716FFD91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202" y="1767396"/>
            <a:ext cx="990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42C3D7A-1F3D-48F2-B00C-AEBB930A4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202" y="2529396"/>
            <a:ext cx="990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A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FC93C120-6BEB-4587-B439-24E5B5FFC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802" y="4434396"/>
            <a:ext cx="2286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DB6351EB-8264-4F73-9020-09DB876B4A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4202" y="1462596"/>
            <a:ext cx="6858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802C0A8B-6DDF-4BB2-BC26-0BF6F3227A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4202" y="1767396"/>
            <a:ext cx="25146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CD4956EA-305F-4E90-B645-49E8BE045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4002" y="4205796"/>
            <a:ext cx="152400" cy="1524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E2E521B1-C9D3-4B05-8A86-53B36226F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202" y="4739196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Light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1478B813-ADE0-4028-BC13-1348A292D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202" y="4434396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Viewer</a:t>
            </a: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FB240F63-8B95-4776-B58F-38ABB91265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30802" y="2300796"/>
            <a:ext cx="2743200" cy="198120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E3B8DEFE-C15B-4282-A790-715F0626EA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21602" y="1005396"/>
            <a:ext cx="228600" cy="320040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</p:spPr>
        <p:txBody>
          <a:bodyPr/>
          <a:lstStyle/>
          <a:p>
            <a:r>
              <a:rPr lang="en-US" dirty="0"/>
              <a:t>Rendering Pass 1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19063B5-669B-4EF3-8252-5726DE877A4A}"/>
              </a:ext>
            </a:extLst>
          </p:cNvPr>
          <p:cNvSpPr txBox="1">
            <a:spLocks noChangeArrowheads="1"/>
          </p:cNvSpPr>
          <p:nvPr/>
        </p:nvSpPr>
        <p:spPr>
          <a:xfrm>
            <a:off x="463488" y="1195896"/>
            <a:ext cx="441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Render the scene from light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Z</a:t>
            </a:r>
            <a:r>
              <a:rPr lang="en-US" altLang="en-US" baseline="-25000" dirty="0"/>
              <a:t>L</a:t>
            </a:r>
            <a:r>
              <a:rPr lang="en-US" altLang="en-US" dirty="0"/>
              <a:t> = The depth buffer gives the depth of the points that are lit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Save the depth buffer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Need to use frame buffer objects (FBO) in OpenGL</a:t>
            </a:r>
          </a:p>
          <a:p>
            <a:pPr>
              <a:buClrTx/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6" name="Oval 4">
            <a:extLst>
              <a:ext uri="{FF2B5EF4-FFF2-40B4-BE49-F238E27FC236}">
                <a16:creationId xmlns:a16="http://schemas.microsoft.com/office/drawing/2014/main" id="{7EAF70F1-3C27-40EF-AA72-BD1246A49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388" y="1767396"/>
            <a:ext cx="990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</a:t>
            </a: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5C8672A5-71C4-43AC-BC98-73A4E72DA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388" y="2529396"/>
            <a:ext cx="990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A</a:t>
            </a:r>
          </a:p>
        </p:txBody>
      </p:sp>
      <p:sp>
        <p:nvSpPr>
          <p:cNvPr id="18" name="Oval 6">
            <a:extLst>
              <a:ext uri="{FF2B5EF4-FFF2-40B4-BE49-F238E27FC236}">
                <a16:creationId xmlns:a16="http://schemas.microsoft.com/office/drawing/2014/main" id="{6C45E0A8-DF28-465C-BA92-444848CF8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988" y="4434396"/>
            <a:ext cx="2286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60EA5DDF-3F64-4568-9EAF-C201574876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8388" y="1462596"/>
            <a:ext cx="6858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8">
            <a:extLst>
              <a:ext uri="{FF2B5EF4-FFF2-40B4-BE49-F238E27FC236}">
                <a16:creationId xmlns:a16="http://schemas.microsoft.com/office/drawing/2014/main" id="{E64C9E74-B42C-4713-9BEA-AA0F5A348E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8388" y="1767396"/>
            <a:ext cx="25146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3E8AF6E1-A9DD-4944-98DF-57DCB8F0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188" y="4205796"/>
            <a:ext cx="152400" cy="1524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D36DDBF2-4D72-4DD1-A672-75D8D1BD6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388" y="4739196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Light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FFF8E3E1-530F-46C2-9BAD-617E489D7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388" y="4434396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Viewer</a:t>
            </a:r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65060BF0-90D5-4F84-91E1-A97AC8B482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44988" y="2300796"/>
            <a:ext cx="2743200" cy="1981200"/>
          </a:xfrm>
          <a:prstGeom prst="line">
            <a:avLst/>
          </a:prstGeom>
          <a:noFill/>
          <a:ln w="9525">
            <a:solidFill>
              <a:srgbClr val="FF3300">
                <a:alpha val="20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82C00FCA-06B5-4382-9B12-D2FE7735AD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5788" y="1005396"/>
            <a:ext cx="228600" cy="3200400"/>
          </a:xfrm>
          <a:prstGeom prst="line">
            <a:avLst/>
          </a:prstGeom>
          <a:noFill/>
          <a:ln w="9525">
            <a:solidFill>
              <a:srgbClr val="FF3300">
                <a:alpha val="20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A0820D54-53E7-4BB2-BF65-70E818E3D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3188" y="3138996"/>
            <a:ext cx="609600" cy="30480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F6CDBEE8-3E96-4978-837B-5254A6045B72}"/>
              </a:ext>
            </a:extLst>
          </p:cNvPr>
          <p:cNvSpPr>
            <a:spLocks/>
          </p:cNvSpPr>
          <p:nvPr/>
        </p:nvSpPr>
        <p:spPr bwMode="auto">
          <a:xfrm>
            <a:off x="5759388" y="2834196"/>
            <a:ext cx="990600" cy="342900"/>
          </a:xfrm>
          <a:custGeom>
            <a:avLst/>
            <a:gdLst>
              <a:gd name="T0" fmla="*/ 0 w 624"/>
              <a:gd name="T1" fmla="*/ 0 h 216"/>
              <a:gd name="T2" fmla="*/ 144 w 624"/>
              <a:gd name="T3" fmla="*/ 192 h 216"/>
              <a:gd name="T4" fmla="*/ 528 w 624"/>
              <a:gd name="T5" fmla="*/ 144 h 216"/>
              <a:gd name="T6" fmla="*/ 624 w 624"/>
              <a:gd name="T7" fmla="*/ 4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216">
                <a:moveTo>
                  <a:pt x="0" y="0"/>
                </a:moveTo>
                <a:cubicBezTo>
                  <a:pt x="28" y="84"/>
                  <a:pt x="56" y="168"/>
                  <a:pt x="144" y="192"/>
                </a:cubicBezTo>
                <a:cubicBezTo>
                  <a:pt x="232" y="216"/>
                  <a:pt x="448" y="168"/>
                  <a:pt x="528" y="144"/>
                </a:cubicBezTo>
                <a:cubicBezTo>
                  <a:pt x="608" y="120"/>
                  <a:pt x="608" y="64"/>
                  <a:pt x="624" y="48"/>
                </a:cubicBezTo>
              </a:path>
            </a:pathLst>
          </a:custGeom>
          <a:noFill/>
          <a:ln w="38100" cap="flat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3E564-9B27-4613-805D-96A23ACDE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 will be due next week</a:t>
            </a:r>
          </a:p>
          <a:p>
            <a:pPr lvl="1"/>
            <a:r>
              <a:rPr lang="en-US" dirty="0"/>
              <a:t>Please start early and use Piazza for discussions!</a:t>
            </a:r>
          </a:p>
          <a:p>
            <a:pPr lvl="1"/>
            <a:endParaRPr lang="en-US" dirty="0"/>
          </a:p>
          <a:p>
            <a:r>
              <a:rPr lang="en-US" dirty="0"/>
              <a:t>Friday’s discussion sessions</a:t>
            </a:r>
          </a:p>
          <a:p>
            <a:pPr lvl="1"/>
            <a:r>
              <a:rPr lang="en-US" dirty="0"/>
              <a:t>No official presentations</a:t>
            </a:r>
          </a:p>
          <a:p>
            <a:pPr lvl="1"/>
            <a:r>
              <a:rPr lang="en-US" dirty="0"/>
              <a:t>You are encouraged to attend to get TA time!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89B317-306F-4ACA-A64A-B0DAAA4E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284294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</p:spPr>
        <p:txBody>
          <a:bodyPr/>
          <a:lstStyle/>
          <a:p>
            <a:r>
              <a:rPr lang="en-US" dirty="0"/>
              <a:t>Rendering Pass 2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D226B95D-6491-4FD6-8B8C-25D21853DA4F}"/>
              </a:ext>
            </a:extLst>
          </p:cNvPr>
          <p:cNvSpPr txBox="1">
            <a:spLocks noChangeArrowheads="1"/>
          </p:cNvSpPr>
          <p:nvPr/>
        </p:nvSpPr>
        <p:spPr>
          <a:xfrm>
            <a:off x="511202" y="1074938"/>
            <a:ext cx="5029200" cy="5199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Render from the eye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For each surface point (visible from the eye), compute its depth when viewed from the light source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How? (Using the light’s projection transformation)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dirty="0"/>
              <a:t>Compare this depth with the stored one from Pass 1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2"/>
                </a:solidFill>
              </a:rPr>
              <a:t>&gt; stored depth, shadow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/>
                </a:solidFill>
              </a:rPr>
              <a:t>= stored depth, lit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9" name="Oval 4">
            <a:extLst>
              <a:ext uri="{FF2B5EF4-FFF2-40B4-BE49-F238E27FC236}">
                <a16:creationId xmlns:a16="http://schemas.microsoft.com/office/drawing/2014/main" id="{FB0F0B1A-8AB9-4A58-A130-363B3D6A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602" y="1989338"/>
            <a:ext cx="990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</a:t>
            </a:r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82CC1DCF-7F63-482A-8234-6C7C1E931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602" y="2751338"/>
            <a:ext cx="9906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A</a:t>
            </a:r>
          </a:p>
        </p:txBody>
      </p:sp>
      <p:sp>
        <p:nvSpPr>
          <p:cNvPr id="31" name="Oval 6">
            <a:extLst>
              <a:ext uri="{FF2B5EF4-FFF2-40B4-BE49-F238E27FC236}">
                <a16:creationId xmlns:a16="http://schemas.microsoft.com/office/drawing/2014/main" id="{1D70D74C-996E-49DF-9E27-F6DA9480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4202" y="4656338"/>
            <a:ext cx="2286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761968CA-91CA-4B05-B1C6-5BF22AD3C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6602" y="1684538"/>
            <a:ext cx="685800" cy="2971800"/>
          </a:xfrm>
          <a:prstGeom prst="line">
            <a:avLst/>
          </a:prstGeom>
          <a:noFill/>
          <a:ln w="9525">
            <a:solidFill>
              <a:srgbClr val="000000">
                <a:alpha val="20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8">
            <a:extLst>
              <a:ext uri="{FF2B5EF4-FFF2-40B4-BE49-F238E27FC236}">
                <a16:creationId xmlns:a16="http://schemas.microsoft.com/office/drawing/2014/main" id="{0E2E6C5A-C958-4306-B309-9FA848225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6602" y="1989338"/>
            <a:ext cx="2514600" cy="2667000"/>
          </a:xfrm>
          <a:prstGeom prst="line">
            <a:avLst/>
          </a:prstGeom>
          <a:noFill/>
          <a:ln w="9525">
            <a:solidFill>
              <a:srgbClr val="000000">
                <a:alpha val="20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9">
            <a:extLst>
              <a:ext uri="{FF2B5EF4-FFF2-40B4-BE49-F238E27FC236}">
                <a16:creationId xmlns:a16="http://schemas.microsoft.com/office/drawing/2014/main" id="{B10B93F1-A99F-4548-88C2-D1AE1DFA3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402" y="4427738"/>
            <a:ext cx="152400" cy="1524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86C35EB4-622B-4C4B-A050-614646293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602" y="4961138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Light</a:t>
            </a:r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04105447-3569-4E1F-B243-D874B35A4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602" y="4656338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Viewer</a:t>
            </a:r>
          </a:p>
        </p:txBody>
      </p:sp>
      <p:sp>
        <p:nvSpPr>
          <p:cNvPr id="37" name="Line 12">
            <a:extLst>
              <a:ext uri="{FF2B5EF4-FFF2-40B4-BE49-F238E27FC236}">
                <a16:creationId xmlns:a16="http://schemas.microsoft.com/office/drawing/2014/main" id="{8667A34D-1091-4290-A967-36C78EF6E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83202" y="2522738"/>
            <a:ext cx="2743200" cy="198120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3">
            <a:extLst>
              <a:ext uri="{FF2B5EF4-FFF2-40B4-BE49-F238E27FC236}">
                <a16:creationId xmlns:a16="http://schemas.microsoft.com/office/drawing/2014/main" id="{DF447EC0-32A6-46F3-A024-D9A2C2BA31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74002" y="1227338"/>
            <a:ext cx="228600" cy="320040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4">
            <a:extLst>
              <a:ext uri="{FF2B5EF4-FFF2-40B4-BE49-F238E27FC236}">
                <a16:creationId xmlns:a16="http://schemas.microsoft.com/office/drawing/2014/main" id="{70003B1E-4438-4810-B236-D50CBFB4E6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9602" y="3132338"/>
            <a:ext cx="1066800" cy="6096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16">
            <a:extLst>
              <a:ext uri="{FF2B5EF4-FFF2-40B4-BE49-F238E27FC236}">
                <a16:creationId xmlns:a16="http://schemas.microsoft.com/office/drawing/2014/main" id="{7B857042-185A-4F97-B0DC-655EBFD299EB}"/>
              </a:ext>
            </a:extLst>
          </p:cNvPr>
          <p:cNvSpPr>
            <a:spLocks/>
          </p:cNvSpPr>
          <p:nvPr/>
        </p:nvSpPr>
        <p:spPr bwMode="auto">
          <a:xfrm>
            <a:off x="6226202" y="2979938"/>
            <a:ext cx="762000" cy="431800"/>
          </a:xfrm>
          <a:custGeom>
            <a:avLst/>
            <a:gdLst>
              <a:gd name="T0" fmla="*/ 0 w 480"/>
              <a:gd name="T1" fmla="*/ 192 h 272"/>
              <a:gd name="T2" fmla="*/ 336 w 480"/>
              <a:gd name="T3" fmla="*/ 240 h 272"/>
              <a:gd name="T4" fmla="*/ 480 w 480"/>
              <a:gd name="T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272">
                <a:moveTo>
                  <a:pt x="0" y="192"/>
                </a:moveTo>
                <a:cubicBezTo>
                  <a:pt x="128" y="232"/>
                  <a:pt x="256" y="272"/>
                  <a:pt x="336" y="240"/>
                </a:cubicBezTo>
                <a:cubicBezTo>
                  <a:pt x="416" y="208"/>
                  <a:pt x="448" y="104"/>
                  <a:pt x="480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17">
            <a:extLst>
              <a:ext uri="{FF2B5EF4-FFF2-40B4-BE49-F238E27FC236}">
                <a16:creationId xmlns:a16="http://schemas.microsoft.com/office/drawing/2014/main" id="{0B70D980-8C7B-4CCF-9107-301EA4493149}"/>
              </a:ext>
            </a:extLst>
          </p:cNvPr>
          <p:cNvSpPr>
            <a:spLocks/>
          </p:cNvSpPr>
          <p:nvPr/>
        </p:nvSpPr>
        <p:spPr bwMode="auto">
          <a:xfrm>
            <a:off x="6759602" y="2370338"/>
            <a:ext cx="990600" cy="266700"/>
          </a:xfrm>
          <a:custGeom>
            <a:avLst/>
            <a:gdLst>
              <a:gd name="T0" fmla="*/ 0 w 624"/>
              <a:gd name="T1" fmla="*/ 0 h 168"/>
              <a:gd name="T2" fmla="*/ 96 w 624"/>
              <a:gd name="T3" fmla="*/ 96 h 168"/>
              <a:gd name="T4" fmla="*/ 288 w 624"/>
              <a:gd name="T5" fmla="*/ 144 h 168"/>
              <a:gd name="T6" fmla="*/ 480 w 624"/>
              <a:gd name="T7" fmla="*/ 144 h 168"/>
              <a:gd name="T8" fmla="*/ 624 w 624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4" h="168">
                <a:moveTo>
                  <a:pt x="0" y="0"/>
                </a:moveTo>
                <a:cubicBezTo>
                  <a:pt x="24" y="36"/>
                  <a:pt x="48" y="72"/>
                  <a:pt x="96" y="96"/>
                </a:cubicBezTo>
                <a:cubicBezTo>
                  <a:pt x="144" y="120"/>
                  <a:pt x="224" y="136"/>
                  <a:pt x="288" y="144"/>
                </a:cubicBezTo>
                <a:cubicBezTo>
                  <a:pt x="352" y="152"/>
                  <a:pt x="424" y="168"/>
                  <a:pt x="480" y="144"/>
                </a:cubicBezTo>
                <a:cubicBezTo>
                  <a:pt x="536" y="120"/>
                  <a:pt x="580" y="60"/>
                  <a:pt x="624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71BC685-D475-4FCE-A114-662CC9FE1462}"/>
              </a:ext>
            </a:extLst>
          </p:cNvPr>
          <p:cNvCxnSpPr>
            <a:stCxn id="33" idx="0"/>
          </p:cNvCxnSpPr>
          <p:nvPr/>
        </p:nvCxnSpPr>
        <p:spPr>
          <a:xfrm flipV="1">
            <a:off x="5616602" y="3320201"/>
            <a:ext cx="793978" cy="1336137"/>
          </a:xfrm>
          <a:prstGeom prst="straightConnector1">
            <a:avLst/>
          </a:prstGeom>
          <a:ln w="15875">
            <a:solidFill>
              <a:schemeClr val="accent6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D2A0A4-BC44-4452-9166-CBE66C75C175}"/>
              </a:ext>
            </a:extLst>
          </p:cNvPr>
          <p:cNvCxnSpPr>
            <a:cxnSpLocks/>
            <a:stCxn id="33" idx="0"/>
            <a:endCxn id="41" idx="2"/>
          </p:cNvCxnSpPr>
          <p:nvPr/>
        </p:nvCxnSpPr>
        <p:spPr>
          <a:xfrm flipV="1">
            <a:off x="5616602" y="2598938"/>
            <a:ext cx="1600200" cy="2057400"/>
          </a:xfrm>
          <a:prstGeom prst="straightConnector1">
            <a:avLst/>
          </a:prstGeom>
          <a:ln w="15875">
            <a:solidFill>
              <a:schemeClr val="accent2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881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FCE28-AC00-4CD1-8315-B4FCDC4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28" name="Picture 4">
            <a:extLst>
              <a:ext uri="{FF2B5EF4-FFF2-40B4-BE49-F238E27FC236}">
                <a16:creationId xmlns:a16="http://schemas.microsoft.com/office/drawing/2014/main" id="{008E27D2-92A6-4F61-B7C3-69F7D892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" y="1761331"/>
            <a:ext cx="8153400" cy="3335338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62F57D-D6B6-4646-98D8-A3395F5A0CE5}"/>
              </a:ext>
            </a:extLst>
          </p:cNvPr>
          <p:cNvSpPr txBox="1"/>
          <p:nvPr/>
        </p:nvSpPr>
        <p:spPr>
          <a:xfrm>
            <a:off x="1676551" y="5096669"/>
            <a:ext cx="165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With shadow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2DAEF-5C32-4D80-8062-24B188725978}"/>
              </a:ext>
            </a:extLst>
          </p:cNvPr>
          <p:cNvSpPr txBox="1"/>
          <p:nvPr/>
        </p:nvSpPr>
        <p:spPr>
          <a:xfrm>
            <a:off x="5906606" y="5096669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No shadow</a:t>
            </a:r>
          </a:p>
        </p:txBody>
      </p:sp>
    </p:spTree>
    <p:extLst>
      <p:ext uri="{BB962C8B-B14F-4D97-AF65-F5344CB8AC3E}">
        <p14:creationId xmlns:p14="http://schemas.microsoft.com/office/powerpoint/2010/main" val="2961109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9DDB82-8EF2-476F-99CC-D1B04A0D4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Creates “hard shadows”</a:t>
            </a:r>
          </a:p>
          <a:p>
            <a:endParaRPr lang="en-US" dirty="0"/>
          </a:p>
          <a:p>
            <a:r>
              <a:rPr lang="en-US" dirty="0"/>
              <a:t>Fast but not very accurate: shadows can look pixelated when the shadow map has insufficient resolution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Prefiltering the shadow map helps reducing such artifacts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30EBBF-8159-4FFF-9A07-06DDCABA2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Mapping Remarks</a:t>
            </a:r>
          </a:p>
        </p:txBody>
      </p:sp>
      <p:pic>
        <p:nvPicPr>
          <p:cNvPr id="2050" name="Picture 2" descr="Zoomed in of shadows with shadow mappign technique shows jagged edges.">
            <a:extLst>
              <a:ext uri="{FF2B5EF4-FFF2-40B4-BE49-F238E27FC236}">
                <a16:creationId xmlns:a16="http://schemas.microsoft.com/office/drawing/2014/main" id="{54052992-DABF-42F5-B15D-44CA7FD68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89156"/>
            <a:ext cx="24384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46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B0F0321-0900-4B69-9314-E2F9E35FA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Alpha Channel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BB87CCB-9A65-4D4F-9D35-EC8F6819A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addition to RGB, the fourth color channel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Used for </a:t>
            </a:r>
            <a:r>
              <a:rPr lang="en-US" altLang="en-US" dirty="0">
                <a:solidFill>
                  <a:schemeClr val="accent2"/>
                </a:solidFill>
              </a:rPr>
              <a:t>alpha blending</a:t>
            </a:r>
          </a:p>
          <a:p>
            <a:pPr lvl="1"/>
            <a:r>
              <a:rPr lang="en-US" altLang="en-US" dirty="0"/>
              <a:t>GL_BLEND in OpenGL</a:t>
            </a:r>
          </a:p>
          <a:p>
            <a:pPr lvl="1"/>
            <a:endParaRPr lang="en-US" altLang="en-US" dirty="0"/>
          </a:p>
          <a:p>
            <a:pPr eaLnBrk="1" hangingPunct="1"/>
            <a:r>
              <a:rPr lang="en-US" altLang="en-US" dirty="0"/>
              <a:t>Application can control the value of alpha at every pixel (the same way as for RGB)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4BEE1E-9C01-4AF7-A540-B70325D71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Compositing Functions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15C7B05-EAA6-43C0-AB0A-8AF0ECDC5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/>
              <a:t>Source color</a:t>
            </a:r>
            <a:r>
              <a:rPr lang="en-US" altLang="en-US" dirty="0"/>
              <a:t>: associated with the current fragment</a:t>
            </a:r>
          </a:p>
          <a:p>
            <a:pPr lvl="1"/>
            <a:r>
              <a:rPr lang="en-US" altLang="en-US" i="1" dirty="0"/>
              <a:t>S</a:t>
            </a:r>
            <a:r>
              <a:rPr lang="en-US" altLang="en-US" dirty="0"/>
              <a:t> = [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g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b</a:t>
            </a:r>
            <a:r>
              <a:rPr lang="en-US" altLang="en-US" dirty="0"/>
              <a:t>,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]</a:t>
            </a:r>
          </a:p>
          <a:p>
            <a:pPr eaLnBrk="1" hangingPunct="1"/>
            <a:r>
              <a:rPr lang="en-US" altLang="en-US" i="1" dirty="0"/>
              <a:t>Destination color</a:t>
            </a:r>
            <a:r>
              <a:rPr lang="en-US" altLang="en-US" dirty="0"/>
              <a:t>: associated with a pixel in the frame buffer</a:t>
            </a:r>
          </a:p>
          <a:p>
            <a:pPr lvl="1"/>
            <a:r>
              <a:rPr lang="en-US" altLang="en-US" i="1" dirty="0"/>
              <a:t>D</a:t>
            </a:r>
            <a:r>
              <a:rPr lang="en-US" altLang="en-US" dirty="0"/>
              <a:t> = [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baseline="-25000" dirty="0"/>
              <a:t>g</a:t>
            </a:r>
            <a:r>
              <a:rPr lang="en-US" altLang="en-US" dirty="0"/>
              <a:t>, 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baseline="-25000" dirty="0"/>
              <a:t>a</a:t>
            </a:r>
            <a:r>
              <a:rPr lang="en-US" altLang="en-US" dirty="0"/>
              <a:t>]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When a fragment with color </a:t>
            </a:r>
            <a:r>
              <a:rPr lang="en-US" altLang="en-US" i="1" dirty="0"/>
              <a:t>S</a:t>
            </a:r>
            <a:r>
              <a:rPr lang="en-US" altLang="en-US" dirty="0"/>
              <a:t> is written into a pixel with color </a:t>
            </a:r>
            <a:r>
              <a:rPr lang="en-US" altLang="en-US" i="1" dirty="0"/>
              <a:t>D</a:t>
            </a:r>
            <a:r>
              <a:rPr lang="en-US" altLang="en-US" dirty="0"/>
              <a:t> in the frame buffer, the pixel color changes to: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D</a:t>
            </a:r>
            <a:r>
              <a:rPr lang="en-US" altLang="en-US" dirty="0"/>
              <a:t>’ = </a:t>
            </a:r>
            <a:r>
              <a:rPr lang="en-US" altLang="en-US" i="1" dirty="0"/>
              <a:t>f</a:t>
            </a:r>
            <a:r>
              <a:rPr lang="en-US" altLang="en-US" baseline="-25000" dirty="0"/>
              <a:t>s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a</a:t>
            </a:r>
            <a:r>
              <a:rPr lang="en-US" altLang="en-US" dirty="0"/>
              <a:t>) </a:t>
            </a:r>
            <a:r>
              <a:rPr lang="en-US" altLang="en-US" i="1" dirty="0"/>
              <a:t>S</a:t>
            </a:r>
            <a:r>
              <a:rPr lang="en-US" altLang="en-US" dirty="0"/>
              <a:t> + </a:t>
            </a:r>
            <a:r>
              <a:rPr lang="en-US" altLang="en-US" i="1" dirty="0" err="1"/>
              <a:t>f</a:t>
            </a:r>
            <a:r>
              <a:rPr lang="en-US" altLang="en-US" baseline="-25000" dirty="0" err="1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a</a:t>
            </a:r>
            <a:r>
              <a:rPr lang="en-US" altLang="en-US" dirty="0"/>
              <a:t>) </a:t>
            </a:r>
            <a:r>
              <a:rPr lang="en-US" altLang="en-US" i="1" dirty="0"/>
              <a:t>D</a:t>
            </a:r>
            <a:endParaRPr lang="el-GR" altLang="en-US" baseline="-25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733195-CA4D-4D4A-BB94-AA02315DC5D6}"/>
              </a:ext>
            </a:extLst>
          </p:cNvPr>
          <p:cNvGrpSpPr/>
          <p:nvPr/>
        </p:nvGrpSpPr>
        <p:grpSpPr>
          <a:xfrm>
            <a:off x="1028303" y="5116946"/>
            <a:ext cx="3392850" cy="1168185"/>
            <a:chOff x="1046775" y="3902364"/>
            <a:chExt cx="3392850" cy="116818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D3F3059-7978-46AA-89AF-EB37BBE3C52E}"/>
                </a:ext>
              </a:extLst>
            </p:cNvPr>
            <p:cNvSpPr/>
            <p:nvPr/>
          </p:nvSpPr>
          <p:spPr>
            <a:xfrm>
              <a:off x="1140691" y="3902364"/>
              <a:ext cx="1279236" cy="52185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A39926-019A-4080-9A82-129CB62E6036}"/>
                </a:ext>
              </a:extLst>
            </p:cNvPr>
            <p:cNvSpPr/>
            <p:nvPr/>
          </p:nvSpPr>
          <p:spPr>
            <a:xfrm>
              <a:off x="3066473" y="3902364"/>
              <a:ext cx="1279236" cy="52185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46D9FC2-4F68-41E1-8E9C-A2EFEAEC288D}"/>
                </a:ext>
              </a:extLst>
            </p:cNvPr>
            <p:cNvSpPr txBox="1"/>
            <p:nvPr/>
          </p:nvSpPr>
          <p:spPr>
            <a:xfrm>
              <a:off x="1046775" y="4424218"/>
              <a:ext cx="14670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accent2"/>
                  </a:solidFill>
                </a:rPr>
                <a:t>Compositing</a:t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>
                  <a:solidFill>
                    <a:schemeClr val="accent2"/>
                  </a:solidFill>
                </a:rPr>
                <a:t>function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C50C9ED-CA6A-49AD-80C2-335A9C12E80A}"/>
                </a:ext>
              </a:extLst>
            </p:cNvPr>
            <p:cNvSpPr txBox="1"/>
            <p:nvPr/>
          </p:nvSpPr>
          <p:spPr>
            <a:xfrm>
              <a:off x="2972557" y="4424218"/>
              <a:ext cx="14670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accent2"/>
                  </a:solidFill>
                </a:rPr>
                <a:t>Compositing</a:t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>
                  <a:solidFill>
                    <a:schemeClr val="accent2"/>
                  </a:solidFill>
                </a:rPr>
                <a:t>function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052B82-A9DF-4B84-94C4-24D0FD723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Transparency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B86B463-0A7B-470B-87FD-A0C2D786D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D</a:t>
            </a:r>
            <a:r>
              <a:rPr lang="en-US" altLang="en-US" dirty="0"/>
              <a:t>’ =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i="1" dirty="0" err="1"/>
              <a:t>S</a:t>
            </a:r>
            <a:r>
              <a:rPr lang="en-US" altLang="en-US" dirty="0"/>
              <a:t> + (1 -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)</a:t>
            </a:r>
            <a:r>
              <a:rPr lang="en-US" altLang="en-US" i="1" dirty="0"/>
              <a:t>D</a:t>
            </a:r>
          </a:p>
          <a:p>
            <a:pPr lvl="1"/>
            <a:r>
              <a:rPr lang="en-US" altLang="en-US" i="1" dirty="0"/>
              <a:t>f</a:t>
            </a:r>
            <a:r>
              <a:rPr lang="en-US" altLang="en-US" baseline="-25000" dirty="0"/>
              <a:t>s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a</a:t>
            </a:r>
            <a:r>
              <a:rPr lang="en-US" altLang="en-US" dirty="0"/>
              <a:t>) =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  </a:t>
            </a: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GL_SRC_ALPHA)</a:t>
            </a:r>
            <a:endParaRPr lang="en-US" alt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altLang="en-US" i="1" dirty="0" err="1"/>
              <a:t>f</a:t>
            </a:r>
            <a:r>
              <a:rPr lang="en-US" altLang="en-US" baseline="-25000" dirty="0" err="1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a</a:t>
            </a:r>
            <a:r>
              <a:rPr lang="en-US" altLang="en-US" dirty="0"/>
              <a:t>) = 1 -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  </a:t>
            </a: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GL_ONE_MINUS_SRC_ALPHA)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altLang="en-US" dirty="0"/>
              <a:t>Color of the fragment being rendered is scaled by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endParaRPr lang="en-US" altLang="en-US" baseline="-25000" dirty="0"/>
          </a:p>
          <a:p>
            <a:pPr lvl="1"/>
            <a:r>
              <a:rPr lang="en-US" altLang="en-US" dirty="0"/>
              <a:t>Color existing in the framebuffer scaled by (1 -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Opaque fragments have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 = 1</a:t>
            </a:r>
          </a:p>
          <a:p>
            <a:pPr lvl="1"/>
            <a:r>
              <a:rPr lang="en-US" altLang="en-US" dirty="0"/>
              <a:t>Framebuffer gets overwritten</a:t>
            </a:r>
          </a:p>
          <a:p>
            <a:r>
              <a:rPr lang="en-US" altLang="en-US" dirty="0"/>
              <a:t>Transparent fragments have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dirty="0"/>
              <a:t>= 0</a:t>
            </a:r>
          </a:p>
          <a:p>
            <a:pPr lvl="1"/>
            <a:r>
              <a:rPr lang="en-US" altLang="en-US" dirty="0"/>
              <a:t>Framebuffer remains unchanged</a:t>
            </a:r>
          </a:p>
          <a:p>
            <a:r>
              <a:rPr lang="en-US" altLang="en-US" dirty="0"/>
              <a:t>Translucent fragments have 0 &lt; </a:t>
            </a:r>
            <a:r>
              <a:rPr lang="en-US" altLang="en-US" i="1" dirty="0" err="1"/>
              <a:t>s</a:t>
            </a:r>
            <a:r>
              <a:rPr lang="en-US" altLang="en-US" baseline="-25000" dirty="0" err="1"/>
              <a:t>a</a:t>
            </a:r>
            <a:r>
              <a:rPr lang="en-US" altLang="en-US" baseline="-25000" dirty="0"/>
              <a:t> </a:t>
            </a:r>
            <a:r>
              <a:rPr lang="en-US" altLang="en-US" dirty="0"/>
              <a:t>&lt; 1</a:t>
            </a:r>
          </a:p>
          <a:p>
            <a:pPr lvl="1"/>
            <a:r>
              <a:rPr lang="en-US" altLang="en-US" dirty="0"/>
              <a:t>Color gets blended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620F2B-AD89-4A21-B423-F071D9A82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Transparency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F8ECB4-9875-4987-8332-E3310E81BAA9}"/>
              </a:ext>
            </a:extLst>
          </p:cNvPr>
          <p:cNvGrpSpPr/>
          <p:nvPr/>
        </p:nvGrpSpPr>
        <p:grpSpPr>
          <a:xfrm>
            <a:off x="510381" y="2133600"/>
            <a:ext cx="8123238" cy="3338513"/>
            <a:chOff x="314325" y="2133600"/>
            <a:chExt cx="8123238" cy="3338513"/>
          </a:xfrm>
        </p:grpSpPr>
        <p:pic>
          <p:nvPicPr>
            <p:cNvPr id="8195" name="Picture 5" descr="alpha_blending">
              <a:extLst>
                <a:ext uri="{FF2B5EF4-FFF2-40B4-BE49-F238E27FC236}">
                  <a16:creationId xmlns:a16="http://schemas.microsoft.com/office/drawing/2014/main" id="{6E15AE4D-F53A-40AC-AB78-419E154941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133600"/>
              <a:ext cx="7980363" cy="311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6" name="Text Box 7">
              <a:extLst>
                <a:ext uri="{FF2B5EF4-FFF2-40B4-BE49-F238E27FC236}">
                  <a16:creationId xmlns:a16="http://schemas.microsoft.com/office/drawing/2014/main" id="{02278484-CC03-46CE-9661-2AE9A04D0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5" y="5105400"/>
              <a:ext cx="24066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Chicken = 1, Egg = 0</a:t>
              </a:r>
            </a:p>
          </p:txBody>
        </p:sp>
        <p:sp>
          <p:nvSpPr>
            <p:cNvPr id="8197" name="Text Box 8">
              <a:extLst>
                <a:ext uri="{FF2B5EF4-FFF2-40B4-BE49-F238E27FC236}">
                  <a16:creationId xmlns:a16="http://schemas.microsoft.com/office/drawing/2014/main" id="{11486BB6-839B-47D2-B583-E86A220A3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500" y="5105400"/>
              <a:ext cx="27876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Chicken = 0.5, Egg = 0.5</a:t>
              </a:r>
            </a:p>
          </p:txBody>
        </p:sp>
        <p:sp>
          <p:nvSpPr>
            <p:cNvPr id="8198" name="Text Box 9">
              <a:extLst>
                <a:ext uri="{FF2B5EF4-FFF2-40B4-BE49-F238E27FC236}">
                  <a16:creationId xmlns:a16="http://schemas.microsoft.com/office/drawing/2014/main" id="{33335D60-7A95-4B89-9C64-2CED0960D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105400"/>
              <a:ext cx="24066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Chicken = 0, Egg = 1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1" name="Rectangle 3">
            <a:extLst>
              <a:ext uri="{FF2B5EF4-FFF2-40B4-BE49-F238E27FC236}">
                <a16:creationId xmlns:a16="http://schemas.microsoft.com/office/drawing/2014/main" id="{B0F34D58-80CA-4FEF-B975-4E0DCF216D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A: opaque (alpha = 1)</a:t>
            </a:r>
          </a:p>
          <a:p>
            <a:pPr eaLnBrk="1" hangingPunct="1"/>
            <a:r>
              <a:rPr lang="en-US" altLang="en-US" dirty="0"/>
              <a:t>B, C: transparent (alpha &lt; 1)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 “blocks” B and C, wrong!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5A41D9B-20ED-4E05-85B3-1DA1CDA68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Order Matters</a:t>
            </a:r>
          </a:p>
        </p:txBody>
      </p:sp>
      <p:sp>
        <p:nvSpPr>
          <p:cNvPr id="9220" name="Rectangle 8">
            <a:extLst>
              <a:ext uri="{FF2B5EF4-FFF2-40B4-BE49-F238E27FC236}">
                <a16:creationId xmlns:a16="http://schemas.microsoft.com/office/drawing/2014/main" id="{98755611-AFDC-4BDD-8A68-9D664D50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14800"/>
            <a:ext cx="914400" cy="76200"/>
          </a:xfrm>
          <a:prstGeom prst="rect">
            <a:avLst/>
          </a:prstGeom>
          <a:solidFill>
            <a:srgbClr val="993300"/>
          </a:solidFill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9">
            <a:extLst>
              <a:ext uri="{FF2B5EF4-FFF2-40B4-BE49-F238E27FC236}">
                <a16:creationId xmlns:a16="http://schemas.microsoft.com/office/drawing/2014/main" id="{6AA0C5BE-BC59-4548-8441-462F545E8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72000"/>
            <a:ext cx="914400" cy="76200"/>
          </a:xfrm>
          <a:prstGeom prst="rect">
            <a:avLst/>
          </a:prstGeom>
          <a:solidFill>
            <a:srgbClr val="00FF00">
              <a:alpha val="20000"/>
            </a:srgbClr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10">
            <a:extLst>
              <a:ext uri="{FF2B5EF4-FFF2-40B4-BE49-F238E27FC236}">
                <a16:creationId xmlns:a16="http://schemas.microsoft.com/office/drawing/2014/main" id="{5136E68B-346D-4F11-90EC-5E7B3CC90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29200"/>
            <a:ext cx="914400" cy="76200"/>
          </a:xfrm>
          <a:prstGeom prst="rect">
            <a:avLst/>
          </a:prstGeom>
          <a:solidFill>
            <a:srgbClr val="00FF00">
              <a:alpha val="20000"/>
            </a:srgbClr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Line 14">
            <a:extLst>
              <a:ext uri="{FF2B5EF4-FFF2-40B4-BE49-F238E27FC236}">
                <a16:creationId xmlns:a16="http://schemas.microsoft.com/office/drawing/2014/main" id="{183CAB3C-A26C-41A7-B6B8-78CDA748A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864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4" name="Text Box 15">
            <a:extLst>
              <a:ext uri="{FF2B5EF4-FFF2-40B4-BE49-F238E27FC236}">
                <a16:creationId xmlns:a16="http://schemas.microsoft.com/office/drawing/2014/main" id="{2CDD6932-583C-44C5-96EB-F5CE08FFD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19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1</a:t>
            </a:r>
          </a:p>
        </p:txBody>
      </p:sp>
      <p:sp>
        <p:nvSpPr>
          <p:cNvPr id="9225" name="Text Box 27">
            <a:extLst>
              <a:ext uri="{FF2B5EF4-FFF2-40B4-BE49-F238E27FC236}">
                <a16:creationId xmlns:a16="http://schemas.microsoft.com/office/drawing/2014/main" id="{F179964A-B57B-4065-89F6-34645E80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2</a:t>
            </a:r>
          </a:p>
        </p:txBody>
      </p:sp>
      <p:sp>
        <p:nvSpPr>
          <p:cNvPr id="9226" name="Text Box 28">
            <a:extLst>
              <a:ext uri="{FF2B5EF4-FFF2-40B4-BE49-F238E27FC236}">
                <a16:creationId xmlns:a16="http://schemas.microsoft.com/office/drawing/2014/main" id="{655BEF68-CA1F-44EB-8128-36BFBE54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3</a:t>
            </a:r>
          </a:p>
        </p:txBody>
      </p:sp>
      <p:sp>
        <p:nvSpPr>
          <p:cNvPr id="9227" name="Text Box 29">
            <a:extLst>
              <a:ext uri="{FF2B5EF4-FFF2-40B4-BE49-F238E27FC236}">
                <a16:creationId xmlns:a16="http://schemas.microsoft.com/office/drawing/2014/main" id="{0AF82A55-443A-4CED-A0A4-50691296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864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Image Plane</a:t>
            </a:r>
          </a:p>
        </p:txBody>
      </p:sp>
      <p:sp>
        <p:nvSpPr>
          <p:cNvPr id="9228" name="Text Box 32">
            <a:extLst>
              <a:ext uri="{FF2B5EF4-FFF2-40B4-BE49-F238E27FC236}">
                <a16:creationId xmlns:a16="http://schemas.microsoft.com/office/drawing/2014/main" id="{C09040D4-E318-4513-8631-E9445D64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3886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A</a:t>
            </a:r>
          </a:p>
        </p:txBody>
      </p:sp>
      <p:sp>
        <p:nvSpPr>
          <p:cNvPr id="9229" name="Text Box 33">
            <a:extLst>
              <a:ext uri="{FF2B5EF4-FFF2-40B4-BE49-F238E27FC236}">
                <a16:creationId xmlns:a16="http://schemas.microsoft.com/office/drawing/2014/main" id="{97E6A9F7-79AF-4EE4-B3B5-7946C3D5A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00" y="4419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B</a:t>
            </a:r>
          </a:p>
        </p:txBody>
      </p:sp>
      <p:sp>
        <p:nvSpPr>
          <p:cNvPr id="9230" name="Text Box 34">
            <a:extLst>
              <a:ext uri="{FF2B5EF4-FFF2-40B4-BE49-F238E27FC236}">
                <a16:creationId xmlns:a16="http://schemas.microsoft.com/office/drawing/2014/main" id="{80F1C05A-E792-4539-B388-76EE3A4B7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150" y="4876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57E6AA7-6DAC-4345-B81B-E667843C6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Order Matters</a:t>
            </a:r>
          </a:p>
        </p:txBody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AD887F44-F171-4DEA-94A9-35FFA2743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A: opaque (alpha = 1)</a:t>
            </a:r>
          </a:p>
          <a:p>
            <a:r>
              <a:rPr lang="en-US" altLang="en-US" dirty="0"/>
              <a:t>B, C: transparent (alpha &lt; 1)</a:t>
            </a:r>
          </a:p>
          <a:p>
            <a:endParaRPr lang="en-US" altLang="en-US" dirty="0"/>
          </a:p>
          <a:p>
            <a:r>
              <a:rPr lang="en-US" altLang="en-US" dirty="0"/>
              <a:t>B “leaks” through A, wrong!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FD123A7-E142-4980-B6D7-89E9F5AC2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14800"/>
            <a:ext cx="914400" cy="76200"/>
          </a:xfrm>
          <a:prstGeom prst="rect">
            <a:avLst/>
          </a:prstGeom>
          <a:solidFill>
            <a:srgbClr val="993300"/>
          </a:solidFill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88EE0A1-840C-4FE0-893F-8EB9696A6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914400" cy="76200"/>
          </a:xfrm>
          <a:prstGeom prst="rect">
            <a:avLst/>
          </a:prstGeom>
          <a:solidFill>
            <a:srgbClr val="00FF00">
              <a:alpha val="20000"/>
            </a:srgbClr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EC866F6-FDD2-45D2-80E8-08E5B3AF2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29200"/>
            <a:ext cx="914400" cy="76200"/>
          </a:xfrm>
          <a:prstGeom prst="rect">
            <a:avLst/>
          </a:prstGeom>
          <a:solidFill>
            <a:srgbClr val="00FF00">
              <a:alpha val="20000"/>
            </a:srgbClr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DEEA2B2D-E42B-45BD-B58F-CA36C3CA7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864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4E806654-6B98-466E-8A64-5583A3D29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57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3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66E1F103-0DB9-4F03-A1C4-843FEF843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2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753405AD-7911-48E2-B4F2-B75765EBC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1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37D7CF59-A53D-4961-96C4-DE8225538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864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Image Plane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63033B0F-E7A9-485D-BF1E-A726F9B91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3886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A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460EB60D-0848-4640-94FD-3BD469342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B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22CBA579-7CA0-48D1-B64D-5F13BDF26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150" y="4876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BD8DE90-D076-4EDC-A10E-41DB12B0B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Order Matters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1146ECD-BE80-4A40-8CFE-DE7999A10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Render opaque objects first (occlusion resolved)</a:t>
            </a:r>
          </a:p>
          <a:p>
            <a:r>
              <a:rPr lang="en-US" altLang="en-US" dirty="0"/>
              <a:t>Render translucent objects from back to front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1BE9D6-5E6D-412D-A676-8AD2F250E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14800"/>
            <a:ext cx="914400" cy="76200"/>
          </a:xfrm>
          <a:prstGeom prst="rect">
            <a:avLst/>
          </a:prstGeom>
          <a:solidFill>
            <a:srgbClr val="993300"/>
          </a:solidFill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AC522D-FD7E-4820-946E-04AC3C21D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914400" cy="76200"/>
          </a:xfrm>
          <a:prstGeom prst="rect">
            <a:avLst/>
          </a:prstGeom>
          <a:solidFill>
            <a:srgbClr val="00FF00">
              <a:alpha val="20000"/>
            </a:srgbClr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7A0860-E094-448C-97E6-B866168F1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29200"/>
            <a:ext cx="914400" cy="76200"/>
          </a:xfrm>
          <a:prstGeom prst="rect">
            <a:avLst/>
          </a:prstGeom>
          <a:solidFill>
            <a:srgbClr val="00FF00">
              <a:alpha val="20000"/>
            </a:srgbClr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D2599D5E-602B-4082-9C92-3C608471D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864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4CA34D0C-5FBD-4EB2-AF45-701FAB67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57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2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A9A11021-0D6B-43AA-9AD8-E897D995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3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93EF776B-FA29-42B3-93BE-FE7D476F9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1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BCDCE2FC-1A52-445B-A721-6F08EAD16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864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Image Plane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C928026-D9D8-482E-ACB7-DE247B264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3886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A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964F693D-A522-4DBB-B6A5-FC779010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B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9C28BD69-95DC-4634-89A8-475C3599C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150" y="4876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11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2" id="{D718D816-9697-436A-BB26-B16708E0B600}" vid="{0A28001C-1134-48B6-B40F-45D8837F706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703</Words>
  <Application>Microsoft Office PowerPoint</Application>
  <PresentationFormat>On-screen Show (4:3)</PresentationFormat>
  <Paragraphs>169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Wingdings</vt:lpstr>
      <vt:lpstr>cs112</vt:lpstr>
      <vt:lpstr>PowerPoint Presentation</vt:lpstr>
      <vt:lpstr>Announcements</vt:lpstr>
      <vt:lpstr>The Alpha Channel</vt:lpstr>
      <vt:lpstr>Compositing Functions</vt:lpstr>
      <vt:lpstr>Transparency</vt:lpstr>
      <vt:lpstr>Transparency</vt:lpstr>
      <vt:lpstr>Order Matters</vt:lpstr>
      <vt:lpstr>Order Matters</vt:lpstr>
      <vt:lpstr>Order Matters</vt:lpstr>
      <vt:lpstr>Order Matters</vt:lpstr>
      <vt:lpstr>Results</vt:lpstr>
      <vt:lpstr>Other Compositing Functions</vt:lpstr>
      <vt:lpstr>PowerPoint Presentation</vt:lpstr>
      <vt:lpstr>Project a texture on 3D object</vt:lpstr>
      <vt:lpstr>Multi-Pass Rendering</vt:lpstr>
      <vt:lpstr>Designing Theatres</vt:lpstr>
      <vt:lpstr>Shadows</vt:lpstr>
      <vt:lpstr>Shadow Mapping</vt:lpstr>
      <vt:lpstr>Rendering Pass 1</vt:lpstr>
      <vt:lpstr>Rendering Pass 2</vt:lpstr>
      <vt:lpstr>Results</vt:lpstr>
      <vt:lpstr>Shadow Mapping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112 - Bump Mapping and Environment Mapping</dc:title>
  <cp:lastModifiedBy>Aditi Majumder</cp:lastModifiedBy>
  <cp:revision>117</cp:revision>
  <dcterms:modified xsi:type="dcterms:W3CDTF">2020-02-17T19:18:19Z</dcterms:modified>
</cp:coreProperties>
</file>