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5"/>
  </p:notesMasterIdLst>
  <p:handoutMasterIdLst>
    <p:handoutMasterId r:id="rId26"/>
  </p:handout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7" r:id="rId13"/>
    <p:sldId id="266" r:id="rId14"/>
    <p:sldId id="278" r:id="rId15"/>
    <p:sldId id="279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8E8E"/>
    <a:srgbClr val="C0C0C0"/>
    <a:srgbClr val="DDDDDD"/>
    <a:srgbClr val="009900"/>
    <a:srgbClr val="FF3300"/>
    <a:srgbClr val="BEBEBE"/>
    <a:srgbClr val="39393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9"/>
    <p:restoredTop sz="94737"/>
  </p:normalViewPr>
  <p:slideViewPr>
    <p:cSldViewPr>
      <p:cViewPr varScale="1">
        <p:scale>
          <a:sx n="136" d="100"/>
          <a:sy n="136" d="100"/>
        </p:scale>
        <p:origin x="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0014E747-4B0C-4D18-A79A-832BE831E1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0669BE57-8921-42C7-B1D5-EBAD0B58C9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3DC5EA16-8935-4F5B-BC96-6D9FCDBFDD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E092C057-9A38-4181-889D-E9CDED1C86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fld id="{652C00E2-060B-462A-BE9F-F53D945A8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33A0442C-CFE1-47BA-8BAB-F9E3BC1C75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409C575-E8E8-49D0-A209-A9D084C067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799E67-C70F-4C3D-854D-EF4748236A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BD26FF42-916F-4312-B1F6-583083FF87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7438A296-A29C-4D6F-AF6C-508F84D879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088945D9-FD9A-4D01-8E95-E9E239755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 smtClean="0"/>
            </a:lvl1pPr>
          </a:lstStyle>
          <a:p>
            <a:pPr>
              <a:defRPr/>
            </a:pPr>
            <a:fld id="{0050E871-5998-45BD-998C-1538F784D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0EC17ED-4BB4-4F28-B525-3D5693D9DC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A5188C8-89B9-4793-A706-597C64726E9E}" type="slidenum">
              <a:rPr lang="en-US" altLang="en-US" b="0"/>
              <a:pPr algn="r"/>
              <a:t>2</a:t>
            </a:fld>
            <a:endParaRPr lang="en-US" altLang="en-US" b="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312E4E9-C21F-477E-B0FA-8F0FC4B28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B9AFC83-9703-4626-A95F-146867008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3A11EC5C-80CA-4ADD-8192-10BD8D5520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D5FFC85-176D-41A5-83B6-6AAFF29044C1}" type="slidenum">
              <a:rPr lang="en-US" altLang="en-US" b="0"/>
              <a:pPr algn="r"/>
              <a:t>11</a:t>
            </a:fld>
            <a:endParaRPr lang="en-US" altLang="en-US" b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8122E45-B5B4-43CD-86DD-0AEB2BECF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2315F1A-0C71-4A2D-95CF-CAAFF7FAD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B68C585-6C18-4640-92A6-C0CA03BDC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615CCFB-D5BD-48E4-BB7B-F27E72F82183}" type="slidenum">
              <a:rPr lang="en-US" altLang="en-US" b="0"/>
              <a:pPr algn="r"/>
              <a:t>12</a:t>
            </a:fld>
            <a:endParaRPr lang="en-US" altLang="en-US" b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C38988E-6967-4207-A065-446D6BBE8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83D8EB6-4ED5-4ADD-B9D9-65251A50F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AE7D6EE-9561-4A14-ABBA-0BAF8B847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D5276C2-7B4F-4634-8111-EE2C3682D69B}" type="slidenum">
              <a:rPr lang="en-US" altLang="en-US" b="0"/>
              <a:pPr algn="r"/>
              <a:t>13</a:t>
            </a:fld>
            <a:endParaRPr lang="en-US" altLang="en-US" b="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C2FB952-C0E6-4470-A261-67170AE5CB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2A2084D-1B5A-462B-903A-9433BC614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F0E6A95C-0DA4-4DDB-88E8-10F3B31FA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8E01D91-D374-4976-AC50-7CB844826881}" type="slidenum">
              <a:rPr lang="en-US" altLang="en-US" b="0"/>
              <a:pPr algn="r"/>
              <a:t>14</a:t>
            </a:fld>
            <a:endParaRPr lang="en-US" altLang="en-US" b="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B8C0F5D-D7E2-4466-85F5-515386FC9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5EC3617-78AA-4560-8695-4ABCCD5AB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DA1213A-6046-4049-95DC-09C686B98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B4A291E-1BDB-4773-9A33-46FF4F6F4CCD}" type="slidenum">
              <a:rPr lang="en-US" altLang="en-US" b="0"/>
              <a:pPr algn="r"/>
              <a:t>15</a:t>
            </a:fld>
            <a:endParaRPr lang="en-US" altLang="en-US" b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AE83841-191C-4AB1-97C1-B7EC927DE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C1E9561-F445-42EB-AB3E-3D561E893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1E6BC91-585B-41BA-903C-281C08620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29BA08B-68A8-42DC-A1EE-87AF40F1FFC8}" type="slidenum">
              <a:rPr lang="en-US" altLang="en-US" b="0"/>
              <a:pPr algn="r"/>
              <a:t>16</a:t>
            </a:fld>
            <a:endParaRPr lang="en-US" altLang="en-US" b="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25A3FD1-A3DC-40B2-A3C3-3C11E868A5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71BCC01-6364-420D-8954-13D1B4D59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6C6FB6CA-3E7F-42AF-8545-0CDBEE1FE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C4A6BEE-BB6F-4484-B601-39C78B0C91A2}" type="slidenum">
              <a:rPr lang="en-US" altLang="en-US" b="0"/>
              <a:pPr algn="r"/>
              <a:t>17</a:t>
            </a:fld>
            <a:endParaRPr lang="en-US" altLang="en-US" b="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387E81-0C8A-4E82-B376-D141675E7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02A51BD-E03C-40D4-AA82-A7317DB12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2603B83-7B79-43DC-9229-67030D677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870F6A9-C54D-4796-9201-A69D9B28DFBD}" type="slidenum">
              <a:rPr lang="en-US" altLang="en-US" b="0"/>
              <a:pPr algn="r"/>
              <a:t>18</a:t>
            </a:fld>
            <a:endParaRPr lang="en-US" altLang="en-US" b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C8E1E8A-08C8-45FE-A11A-ED1FF2B76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C681D92-A479-4DFC-B785-71A0792EB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8862923-1C84-413D-B22A-022FAD3EF1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99F8A92-18B9-4CED-BD29-7B1FA162C8A6}" type="slidenum">
              <a:rPr lang="en-US" altLang="en-US" b="0"/>
              <a:pPr algn="r"/>
              <a:t>19</a:t>
            </a:fld>
            <a:endParaRPr lang="en-US" altLang="en-US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49B2431-DDED-45CF-94AB-9CC750AF1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5121F2E-29A4-4BC0-B920-4D0D45D8B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834E9A3-C333-4B7C-8FB2-FA7D79A3B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FE57A17-BEE7-4375-A182-06D5E31C91D1}" type="slidenum">
              <a:rPr lang="en-US" altLang="en-US" b="0"/>
              <a:pPr algn="r"/>
              <a:t>20</a:t>
            </a:fld>
            <a:endParaRPr lang="en-US" altLang="en-US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00E09583-BABC-46DE-8FAC-976014FFE4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9D4D5CA-96F1-4A61-B9C2-FD50735F6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23214C8-BB78-4E9B-B50C-EC26D05CD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7A16357-B72C-4B53-A36E-5AAFC739917D}" type="slidenum">
              <a:rPr lang="en-US" altLang="en-US" b="0"/>
              <a:pPr algn="r"/>
              <a:t>3</a:t>
            </a:fld>
            <a:endParaRPr lang="en-US" altLang="en-US" b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18BDF74-43D9-4372-9C30-5FC99B868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A266B23-0041-4993-806E-05B9CEBAA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D26C847-FEB0-497A-BFB9-2327D2ACF7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C889F8-FFCB-4A9F-888A-DA349B06A3A0}" type="slidenum">
              <a:rPr lang="en-US" altLang="en-US" b="0"/>
              <a:pPr algn="r"/>
              <a:t>21</a:t>
            </a:fld>
            <a:endParaRPr lang="en-US" altLang="en-US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FF0D2ADB-8407-4FFB-AE25-B49C0BABF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B1BC8DC-CE4A-41E8-AEFD-AD14781FE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854580C1-0811-4AA4-8631-643414333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D4A8830-06FA-4E0D-A494-4A90845F5DA5}" type="slidenum">
              <a:rPr lang="en-US" altLang="en-US" b="0"/>
              <a:pPr algn="r"/>
              <a:t>22</a:t>
            </a:fld>
            <a:endParaRPr lang="en-US" altLang="en-US" b="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3A7FE4C-5250-4B7E-B210-9D3AE6B92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E5F6A4F-0676-4775-962F-D491F4BED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513F916-F8FA-42FE-9A7D-236AC5765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603302F-BBCA-4FB4-99A3-EA3339A0BB35}" type="slidenum">
              <a:rPr lang="en-US" altLang="en-US" b="0"/>
              <a:pPr algn="r"/>
              <a:t>23</a:t>
            </a:fld>
            <a:endParaRPr lang="en-US" altLang="en-US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123E58B-179E-4030-9E82-2EF876105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E2DC145-3057-4FEE-9EDF-C1CAF8959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089CF6F-3E51-4528-BF88-364D3727EC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2FCC5D2-8DC5-4E64-AC0C-C51455DC43F3}" type="slidenum">
              <a:rPr lang="en-US" altLang="en-US" b="0"/>
              <a:pPr algn="r"/>
              <a:t>4</a:t>
            </a:fld>
            <a:endParaRPr lang="en-US" altLang="en-US" b="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10282F2-3343-4945-89B2-63820D98F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24794BB-3F10-47C5-AD31-6EDD57E624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836501C-DF31-460D-8775-2BEFD7783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92D6488-1EDE-4248-8623-BAD14814A630}" type="slidenum">
              <a:rPr lang="en-US" altLang="en-US" b="0"/>
              <a:pPr algn="r"/>
              <a:t>5</a:t>
            </a:fld>
            <a:endParaRPr lang="en-US" altLang="en-US" b="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97D9DB9-B8B3-45E1-9D6F-B604A9E36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F90AFAF-16B9-4D4D-BF49-A69B5DAFD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811FA6B-F1B7-48D5-8C25-8E127F8758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2CF2BDC-9864-4205-9F8A-7C0539CEC5D5}" type="slidenum">
              <a:rPr lang="en-US" altLang="en-US" b="0"/>
              <a:pPr algn="r"/>
              <a:t>6</a:t>
            </a:fld>
            <a:endParaRPr lang="en-US" altLang="en-US" b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D135479-7B33-4D5B-AECD-275592F27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16D2324-1886-4CD1-B807-05619D391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F33C033-9867-4979-AC48-87FCAAA1B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ADDD50D3-D01A-42FC-B771-CEBEE33F64F2}" type="slidenum">
              <a:rPr lang="en-US" altLang="en-US" b="0"/>
              <a:pPr algn="r"/>
              <a:t>7</a:t>
            </a:fld>
            <a:endParaRPr lang="en-US" altLang="en-US" b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3713FA0-9295-4FCD-89E3-B9DC8D4BB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981323E-6EE6-46BF-B7A8-4F2DE3330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FBFFA40-36B9-406A-9E60-FBEFED320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BA70DC5-2024-46CD-BBCA-BEA3B9A4DC79}" type="slidenum">
              <a:rPr lang="en-US" altLang="en-US" b="0"/>
              <a:pPr algn="r"/>
              <a:t>8</a:t>
            </a:fld>
            <a:endParaRPr lang="en-US" altLang="en-US" b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DEC5C1D-98B3-4599-AB16-67BCAB350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09AE600-5A30-40E7-B5C7-A105F27C4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991903F-46BC-4E18-B954-09850ADA2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A731EBE-2289-487C-8C97-A21A6F7B33B9}" type="slidenum">
              <a:rPr lang="en-US" altLang="en-US" b="0"/>
              <a:pPr algn="r"/>
              <a:t>9</a:t>
            </a:fld>
            <a:endParaRPr lang="en-US" altLang="en-US" b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FA03157-4A7A-4D95-9F4E-E8D20B0260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761D6BF-63DA-4489-BFCF-DF638DBC4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E3072309-4155-4837-B11A-CDB59DA97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40E4C30-6A93-40DE-BE06-7A8A9638CDFB}" type="slidenum">
              <a:rPr lang="en-US" altLang="en-US" b="0"/>
              <a:pPr algn="r"/>
              <a:t>10</a:t>
            </a:fld>
            <a:endParaRPr lang="en-US" altLang="en-US" b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5E53F5D-3C5C-43CC-B2D6-A061135A1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B381565-774F-43E2-9D67-98D10D318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n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3" name="Rectangle 2"/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/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b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b="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54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828800"/>
            <a:ext cx="4211638" cy="2074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4056063"/>
            <a:ext cx="4211638" cy="207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DF958FB-1FB6-4ADE-8DBF-A04DEFD8D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A15A93BF-8331-48E0-8C7B-7E2E0C6F8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54DCB61-0657-4F66-B93C-C75BB21E3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59D49-BEC7-4A80-AD25-BCBFE0580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9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0E062D0A-ACE4-4708-98B5-1987D9234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2F293A8-D53C-4369-9741-F05996955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C421697-49A7-40AA-B5D8-8B3393200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4618-3BD9-4FAC-B3E2-AFFA5AAEE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38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3450" y="1828800"/>
            <a:ext cx="4211638" cy="2074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3450" y="4056063"/>
            <a:ext cx="4211638" cy="207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CA32F522-1117-457A-BE56-76744D01B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CE32221-8385-46C3-A458-6FEAB4CC2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0718FA7E-CE2D-461C-9FE1-E0E3A43FE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01E0-A9FC-4928-9397-AF75EA28A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8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D7D549-A562-49C6-806C-8E79574D6049}"/>
              </a:ext>
            </a:extLst>
          </p:cNvPr>
          <p:cNvGrpSpPr/>
          <p:nvPr/>
        </p:nvGrpSpPr>
        <p:grpSpPr>
          <a:xfrm>
            <a:off x="1351451" y="2040466"/>
            <a:ext cx="6955431" cy="2777067"/>
            <a:chOff x="1473047" y="629073"/>
            <a:chExt cx="6955431" cy="277706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E0C31E-9492-4970-8594-50035A2CBCD9}"/>
                </a:ext>
              </a:extLst>
            </p:cNvPr>
            <p:cNvSpPr/>
            <p:nvPr/>
          </p:nvSpPr>
          <p:spPr>
            <a:xfrm>
              <a:off x="1473047" y="629073"/>
              <a:ext cx="2854532" cy="2777067"/>
            </a:xfrm>
            <a:prstGeom prst="rect">
              <a:avLst/>
            </a:prstGeom>
            <a:blipFill dpi="0" rotWithShape="1">
              <a:blip r:embed="rId2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EE7A196-449C-4233-8AD7-E33C05C73802}"/>
                </a:ext>
              </a:extLst>
            </p:cNvPr>
            <p:cNvSpPr/>
            <p:nvPr/>
          </p:nvSpPr>
          <p:spPr>
            <a:xfrm>
              <a:off x="5280268" y="879045"/>
              <a:ext cx="3148210" cy="2277122"/>
            </a:xfrm>
            <a:prstGeom prst="rect">
              <a:avLst/>
            </a:prstGeom>
            <a:blipFill dpi="0" rotWithShape="1">
              <a:blip r:embed="rId3">
                <a:alphaModFix amt="2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8" y="1336915"/>
            <a:ext cx="7886700" cy="1325563"/>
          </a:xfrm>
        </p:spPr>
        <p:txBody>
          <a:bodyPr anchor="ctr"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0B92E9-E6A6-447B-AC8B-E36D5120C7A0}"/>
              </a:ext>
            </a:extLst>
          </p:cNvPr>
          <p:cNvGrpSpPr/>
          <p:nvPr/>
        </p:nvGrpSpPr>
        <p:grpSpPr>
          <a:xfrm>
            <a:off x="0" y="0"/>
            <a:ext cx="523220" cy="6858002"/>
            <a:chOff x="-1" y="0"/>
            <a:chExt cx="523220" cy="68580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21A1EE-DDC1-4F46-8F69-B22621E531E0}"/>
                </a:ext>
              </a:extLst>
            </p:cNvPr>
            <p:cNvSpPr/>
            <p:nvPr/>
          </p:nvSpPr>
          <p:spPr>
            <a:xfrm rot="16200000">
              <a:off x="-3173399" y="3173401"/>
              <a:ext cx="6858002" cy="511199"/>
            </a:xfrm>
            <a:prstGeom prst="rect">
              <a:avLst/>
            </a:prstGeom>
            <a:solidFill>
              <a:srgbClr val="D6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DCC4EC-EDF0-4E09-BC5B-060DD1186F78}"/>
                </a:ext>
              </a:extLst>
            </p:cNvPr>
            <p:cNvSpPr txBox="1"/>
            <p:nvPr/>
          </p:nvSpPr>
          <p:spPr>
            <a:xfrm rot="10800000">
              <a:off x="-1" y="2587555"/>
              <a:ext cx="523220" cy="41846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l"/>
              <a:r>
                <a:rPr lang="en-US" sz="2200" dirty="0">
                  <a:solidFill>
                    <a:schemeClr val="accent2">
                      <a:lumMod val="75000"/>
                    </a:schemeClr>
                  </a:solidFill>
                </a:rPr>
                <a:t>Shuang Zhao, CS 112, Fall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14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4A60E-46AA-482C-ACFB-B86D5ED8AEDF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b="0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19F16-4DC9-4FF9-9DDE-775091052406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2068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45855-BA5E-4E44-AA5D-AE7E871F0F7B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F7FF8-5264-4BB0-9315-2305967CD7A4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6394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2AB7E-0D36-454E-8460-8ADA6A58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96" y="1008406"/>
            <a:ext cx="8914360" cy="5470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8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202" y="2"/>
            <a:ext cx="8632799" cy="907085"/>
          </a:xfrm>
          <a:gradFill>
            <a:gsLst>
              <a:gs pos="0">
                <a:schemeClr val="accent2">
                  <a:lumMod val="75000"/>
                </a:schemeClr>
              </a:gs>
              <a:gs pos="100000">
                <a:srgbClr val="EA6B14"/>
              </a:gs>
            </a:gsLst>
            <a:lin ang="0" scaled="1"/>
          </a:gradFill>
        </p:spPr>
        <p:txBody>
          <a:bodyPr anchor="ctr"/>
          <a:lstStyle>
            <a:lvl1pPr marL="3600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"/>
            <a:ext cx="511201" cy="907085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83708-8768-44B2-93C1-1E7F62B1B8CC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46B16-D0BF-48B2-A2B7-D0F7C4F4A2EF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193452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611B4-88D2-4E41-9BB8-1AD780A3A2DE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09D623-5486-4943-B7C3-E2E38725EC9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3537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AFB3F-807F-4EE8-9501-F092DBEC5F98}"/>
              </a:ext>
            </a:extLst>
          </p:cNvPr>
          <p:cNvSpPr txBox="1"/>
          <p:nvPr/>
        </p:nvSpPr>
        <p:spPr>
          <a:xfrm>
            <a:off x="8677206" y="64886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783F336-18E2-4048-87BC-8301774C8C8B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4BC71-A73E-43B6-91D7-5361634D09BE}"/>
              </a:ext>
            </a:extLst>
          </p:cNvPr>
          <p:cNvSpPr txBox="1"/>
          <p:nvPr/>
        </p:nvSpPr>
        <p:spPr>
          <a:xfrm>
            <a:off x="0" y="6488666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Shuang Zhao, CS112</a:t>
            </a:r>
          </a:p>
        </p:txBody>
      </p:sp>
    </p:spTree>
    <p:extLst>
      <p:ext uri="{BB962C8B-B14F-4D97-AF65-F5344CB8AC3E}">
        <p14:creationId xmlns:p14="http://schemas.microsoft.com/office/powerpoint/2010/main" val="349422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4857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28800"/>
            <a:ext cx="4210050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8800"/>
            <a:ext cx="4211638" cy="43037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49122A1-86A7-4B1D-885C-203B7C96B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7495DAB-CF86-4E3B-A8D7-BFD829DC3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AE84183-A4F2-4BA5-AC93-760B656AE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7589-6051-45DA-B71E-4A389F689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17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7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D753A2-CA1C-464F-99BE-74CE543E6B0A}"/>
              </a:ext>
            </a:extLst>
          </p:cNvPr>
          <p:cNvSpPr txBox="1"/>
          <p:nvPr/>
        </p:nvSpPr>
        <p:spPr>
          <a:xfrm>
            <a:off x="1536425" y="1648774"/>
            <a:ext cx="6693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CS112: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Sampling and Aliasing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9EA55-E878-4305-8A7B-9E28E346ADE9}"/>
              </a:ext>
            </a:extLst>
          </p:cNvPr>
          <p:cNvSpPr txBox="1"/>
          <p:nvPr/>
        </p:nvSpPr>
        <p:spPr>
          <a:xfrm>
            <a:off x="1921342" y="4332063"/>
            <a:ext cx="57967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+mj-lt"/>
              </a:rPr>
              <a:t>Shuang Zhao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j-lt"/>
              </a:rPr>
              <a:t>Assistant Professor of Computer Science</a:t>
            </a:r>
          </a:p>
          <a:p>
            <a:pPr algn="ctr"/>
            <a:r>
              <a:rPr lang="en-US" sz="2400" b="0" dirty="0">
                <a:solidFill>
                  <a:schemeClr val="bg1"/>
                </a:solidFill>
                <a:latin typeface="+mj-lt"/>
              </a:rPr>
              <a:t>University of California, Irvine</a:t>
            </a:r>
            <a:endParaRPr lang="en-US" sz="28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033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analogfreq">
            <a:extLst>
              <a:ext uri="{FF2B5EF4-FFF2-40B4-BE49-F238E27FC236}">
                <a16:creationId xmlns:a16="http://schemas.microsoft.com/office/drawing/2014/main" id="{3A438331-98A6-4E46-AF0D-091D5DCD9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1295400"/>
            <a:ext cx="7797800" cy="28448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D23703FA-554E-4415-9A41-F4E7E7FDF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Spectral Analysis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4DCD5862-4346-486A-9397-F6CA4CDF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113213"/>
            <a:ext cx="203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Time Domain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CB10AABD-DE41-4076-892F-C57A0CB6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100" y="411480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Frequency Domain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6" descr="gratings">
            <a:extLst>
              <a:ext uri="{FF2B5EF4-FFF2-40B4-BE49-F238E27FC236}">
                <a16:creationId xmlns:a16="http://schemas.microsoft.com/office/drawing/2014/main" id="{84A1CBD2-2317-4783-9E35-31C481B4B5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51806"/>
            <a:ext cx="3379124" cy="49543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ADA0362F-75B0-4BF0-9639-6DF99FFCB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 2D images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0F6C318-16CB-4C54-8743-E19BCE8E96E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202" y="1277143"/>
            <a:ext cx="4362450" cy="4303713"/>
          </a:xfrm>
        </p:spPr>
        <p:txBody>
          <a:bodyPr/>
          <a:lstStyle/>
          <a:p>
            <a:pPr eaLnBrk="1" hangingPunct="1"/>
            <a:r>
              <a:rPr lang="en-US" altLang="en-US" dirty="0"/>
              <a:t>Any signal can be expressed as a sum of sinusoids of different frequencies</a:t>
            </a:r>
          </a:p>
          <a:p>
            <a:pPr lvl="1" eaLnBrk="1" hangingPunct="1"/>
            <a:r>
              <a:rPr lang="en-US" altLang="en-US" dirty="0"/>
              <a:t>Amplitude</a:t>
            </a:r>
          </a:p>
          <a:p>
            <a:pPr lvl="1" eaLnBrk="1" hangingPunct="1"/>
            <a:r>
              <a:rPr lang="en-US" altLang="en-US" dirty="0"/>
              <a:t>Phase</a:t>
            </a:r>
          </a:p>
          <a:p>
            <a:pPr lvl="1" eaLnBrk="1" hangingPunct="1"/>
            <a:r>
              <a:rPr lang="en-US" altLang="en-US" dirty="0"/>
              <a:t>Orientation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imagebw">
            <a:extLst>
              <a:ext uri="{FF2B5EF4-FFF2-40B4-BE49-F238E27FC236}">
                <a16:creationId xmlns:a16="http://schemas.microsoft.com/office/drawing/2014/main" id="{244518FE-BD7F-4D96-B858-F048FDE945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144334" cy="2078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88480198-E6C6-49F6-A73A-C2A32D789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Extending it to 2D</a:t>
            </a:r>
          </a:p>
        </p:txBody>
      </p:sp>
      <p:pic>
        <p:nvPicPr>
          <p:cNvPr id="27652" name="Picture 4" descr="lum4">
            <a:extLst>
              <a:ext uri="{FF2B5EF4-FFF2-40B4-BE49-F238E27FC236}">
                <a16:creationId xmlns:a16="http://schemas.microsoft.com/office/drawing/2014/main" id="{791FA2A2-C912-4320-B1B8-CEE89A8E61B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725" y="3629025"/>
            <a:ext cx="3194050" cy="2078038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 descr="2Damp">
            <a:extLst>
              <a:ext uri="{FF2B5EF4-FFF2-40B4-BE49-F238E27FC236}">
                <a16:creationId xmlns:a16="http://schemas.microsoft.com/office/drawing/2014/main" id="{BE429460-2C0F-43D7-9AA0-466EEFCAC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6" y="1131888"/>
            <a:ext cx="31178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2Dphase">
            <a:extLst>
              <a:ext uri="{FF2B5EF4-FFF2-40B4-BE49-F238E27FC236}">
                <a16:creationId xmlns:a16="http://schemas.microsoft.com/office/drawing/2014/main" id="{0054853C-BEC1-4E65-B566-D5C63BC6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6" y="3629025"/>
            <a:ext cx="337343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>
            <a:extLst>
              <a:ext uri="{FF2B5EF4-FFF2-40B4-BE49-F238E27FC236}">
                <a16:creationId xmlns:a16="http://schemas.microsoft.com/office/drawing/2014/main" id="{EAB929CC-8276-402B-9A0E-0CF132DED24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10036" y="1798638"/>
            <a:ext cx="1485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Times New Roman" panose="02020603050405020304" pitchFamily="18" charset="0"/>
              </a:rPr>
              <a:t>Amplitude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599433E2-F09B-44F1-B6B8-30922B7CFE8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481511" y="4589463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Times New Roman" panose="02020603050405020304" pitchFamily="18" charset="0"/>
              </a:rPr>
              <a:t>Phase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92562B38-B944-4C0E-8B4A-C6D8FF944F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2133600"/>
          </a:xfrm>
        </p:spPr>
        <p:txBody>
          <a:bodyPr/>
          <a:lstStyle/>
          <a:p>
            <a:pPr eaLnBrk="1" hangingPunct="1"/>
            <a:r>
              <a:rPr lang="en-US" altLang="en-US" sz="2800"/>
              <a:t>Lower frequencies : Global Pattern</a:t>
            </a:r>
          </a:p>
          <a:p>
            <a:pPr eaLnBrk="1" hangingPunct="1"/>
            <a:r>
              <a:rPr lang="en-US" altLang="en-US" sz="2800"/>
              <a:t>Higher frequencies : Details</a:t>
            </a:r>
          </a:p>
          <a:p>
            <a:pPr eaLnBrk="1" hangingPunct="1"/>
            <a:r>
              <a:rPr lang="en-US" altLang="en-US" sz="2800"/>
              <a:t>Required sampling rate lower for low frequency image (lower number of pixels, lower resolution)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AF791D2-07AE-4302-B1B9-758C55F7B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Frequency Content</a:t>
            </a:r>
          </a:p>
        </p:txBody>
      </p:sp>
      <p:pic>
        <p:nvPicPr>
          <p:cNvPr id="29700" name="Picture 4" descr="fourierimg">
            <a:extLst>
              <a:ext uri="{FF2B5EF4-FFF2-40B4-BE49-F238E27FC236}">
                <a16:creationId xmlns:a16="http://schemas.microsoft.com/office/drawing/2014/main" id="{7B767F6D-3002-45D8-AE67-DB7C165EF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" y="3124200"/>
            <a:ext cx="89487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id="{AF2DD2C4-C011-4B66-A71D-8049C84A69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5344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Amplitude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How </a:t>
            </a:r>
            <a:r>
              <a:rPr lang="en-US" altLang="en-US"/>
              <a:t>much details?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Sharper details signify higher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Will deal with this mostly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562F3E2-BEB8-45D7-A3F3-1117B66B4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Amplitude</a:t>
            </a:r>
          </a:p>
        </p:txBody>
      </p:sp>
      <p:pic>
        <p:nvPicPr>
          <p:cNvPr id="31748" name="Picture 4" descr="superbike">
            <a:extLst>
              <a:ext uri="{FF2B5EF4-FFF2-40B4-BE49-F238E27FC236}">
                <a16:creationId xmlns:a16="http://schemas.microsoft.com/office/drawing/2014/main" id="{5A912696-3F63-46BA-A91C-DBF16C78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3169613"/>
            <a:ext cx="4176713" cy="281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bike">
            <a:extLst>
              <a:ext uri="{FF2B5EF4-FFF2-40B4-BE49-F238E27FC236}">
                <a16:creationId xmlns:a16="http://schemas.microsoft.com/office/drawing/2014/main" id="{69A99312-F7A4-4606-B640-E7D71A57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" y="3169613"/>
            <a:ext cx="4195763" cy="282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53AAF8C0-B98E-4B81-8605-782D65B0C7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3962400" cy="4724400"/>
          </a:xfrm>
        </p:spPr>
        <p:txBody>
          <a:bodyPr/>
          <a:lstStyle/>
          <a:p>
            <a:pPr lvl="1" eaLnBrk="1" hangingPunct="1"/>
            <a:r>
              <a:rPr lang="en-US" altLang="en-US" b="1" dirty="0"/>
              <a:t>Where</a:t>
            </a:r>
            <a:r>
              <a:rPr lang="en-US" altLang="en-US" dirty="0"/>
              <a:t> are the details?</a:t>
            </a:r>
          </a:p>
          <a:p>
            <a:pPr lvl="1" eaLnBrk="1" hangingPunct="1"/>
            <a:r>
              <a:rPr lang="en-US" altLang="en-US" dirty="0"/>
              <a:t>Though we do not manipulate it much, it is important to have the phase correct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EC298D3-04A0-4540-80A4-1F33CF9F8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Phase </a:t>
            </a:r>
          </a:p>
        </p:txBody>
      </p:sp>
      <p:pic>
        <p:nvPicPr>
          <p:cNvPr id="33796" name="Picture 4" descr="phimg">
            <a:extLst>
              <a:ext uri="{FF2B5EF4-FFF2-40B4-BE49-F238E27FC236}">
                <a16:creationId xmlns:a16="http://schemas.microsoft.com/office/drawing/2014/main" id="{4981F088-64A5-4CCD-A715-E64C51157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1938338" cy="389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ampandphimg">
            <a:extLst>
              <a:ext uri="{FF2B5EF4-FFF2-40B4-BE49-F238E27FC236}">
                <a16:creationId xmlns:a16="http://schemas.microsoft.com/office/drawing/2014/main" id="{68060FA4-F1E1-4891-94D9-B5D191A4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938338" cy="194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id="{6CD8DF55-DBD0-45CD-AA22-3A88B11A0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900" y="1066800"/>
            <a:ext cx="8458200" cy="220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Filtering: Applying mathematical function over a window around every pixel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Simplest: Averaging pixels (Box Filter)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Other sophisticated methods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Size of the window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Mathematical function used is more complicated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347C3B7-B197-4EA2-9002-3C5EF0CE8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Reducing Frequency Content</a:t>
            </a:r>
          </a:p>
        </p:txBody>
      </p:sp>
      <p:pic>
        <p:nvPicPr>
          <p:cNvPr id="35844" name="Picture 4" descr="girl">
            <a:extLst>
              <a:ext uri="{FF2B5EF4-FFF2-40B4-BE49-F238E27FC236}">
                <a16:creationId xmlns:a16="http://schemas.microsoft.com/office/drawing/2014/main" id="{3FA8B229-2987-4D7D-8FC8-07CE9114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822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girlblur">
            <a:extLst>
              <a:ext uri="{FF2B5EF4-FFF2-40B4-BE49-F238E27FC236}">
                <a16:creationId xmlns:a16="http://schemas.microsoft.com/office/drawing/2014/main" id="{2376F0AD-64A3-477D-BD53-85ABB092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822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92" descr="stripes">
            <a:extLst>
              <a:ext uri="{FF2B5EF4-FFF2-40B4-BE49-F238E27FC236}">
                <a16:creationId xmlns:a16="http://schemas.microsoft.com/office/drawing/2014/main" id="{928CCDB8-0E84-49B9-BD43-B954C7A68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6" y="1143000"/>
            <a:ext cx="2438400" cy="2438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id="{15F5523B-D5F4-445D-8792-E09EBBEA0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it help?</a:t>
            </a:r>
          </a:p>
        </p:txBody>
      </p:sp>
      <p:pic>
        <p:nvPicPr>
          <p:cNvPr id="339044" name="Picture 100" descr="f-ss-stripes">
            <a:extLst>
              <a:ext uri="{FF2B5EF4-FFF2-40B4-BE49-F238E27FC236}">
                <a16:creationId xmlns:a16="http://schemas.microsoft.com/office/drawing/2014/main" id="{2061EA70-A6E7-46B6-A778-838923B717D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88" y="4268476"/>
            <a:ext cx="1219200" cy="12192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9038" name="Picture 94" descr="ss-stripes">
            <a:extLst>
              <a:ext uri="{FF2B5EF4-FFF2-40B4-BE49-F238E27FC236}">
                <a16:creationId xmlns:a16="http://schemas.microsoft.com/office/drawing/2014/main" id="{D1B7729C-4708-4156-8162-96493DEFCEE4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4337532"/>
            <a:ext cx="1219200" cy="12192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86">
            <a:extLst>
              <a:ext uri="{FF2B5EF4-FFF2-40B4-BE49-F238E27FC236}">
                <a16:creationId xmlns:a16="http://schemas.microsoft.com/office/drawing/2014/main" id="{6FF1D79B-24A4-47D0-AFB8-84688EB1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811276"/>
            <a:ext cx="1974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Input (256 x 256)</a:t>
            </a:r>
          </a:p>
        </p:txBody>
      </p:sp>
      <p:sp>
        <p:nvSpPr>
          <p:cNvPr id="339031" name="Text Box 87">
            <a:extLst>
              <a:ext uri="{FF2B5EF4-FFF2-40B4-BE49-F238E27FC236}">
                <a16:creationId xmlns:a16="http://schemas.microsoft.com/office/drawing/2014/main" id="{5AE26BA4-019A-4416-87EB-4FA80209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71627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Subsampled(128 x 128)</a:t>
            </a:r>
          </a:p>
        </p:txBody>
      </p:sp>
      <p:sp>
        <p:nvSpPr>
          <p:cNvPr id="339032" name="Text Box 88">
            <a:extLst>
              <a:ext uri="{FF2B5EF4-FFF2-40B4-BE49-F238E27FC236}">
                <a16:creationId xmlns:a16="http://schemas.microsoft.com/office/drawing/2014/main" id="{9EBC5884-0BCA-4304-B14C-2D7EC14A1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213" y="5640076"/>
            <a:ext cx="291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Subsampled from filtered image(128 x 128)</a:t>
            </a:r>
          </a:p>
        </p:txBody>
      </p:sp>
      <p:sp>
        <p:nvSpPr>
          <p:cNvPr id="339033" name="Text Box 89">
            <a:extLst>
              <a:ext uri="{FF2B5EF4-FFF2-40B4-BE49-F238E27FC236}">
                <a16:creationId xmlns:a16="http://schemas.microsoft.com/office/drawing/2014/main" id="{3BC45826-372D-4A38-8274-A92EB99A6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4725676"/>
            <a:ext cx="2533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/>
              <a:t>Insufficient sampling.</a:t>
            </a:r>
          </a:p>
          <a:p>
            <a:pPr algn="l" eaLnBrk="1" hangingPunct="1"/>
            <a:r>
              <a:rPr lang="en-US" altLang="en-US"/>
              <a:t>Hence, aliasing.</a:t>
            </a:r>
          </a:p>
        </p:txBody>
      </p:sp>
      <p:sp>
        <p:nvSpPr>
          <p:cNvPr id="339034" name="Text Box 90">
            <a:extLst>
              <a:ext uri="{FF2B5EF4-FFF2-40B4-BE49-F238E27FC236}">
                <a16:creationId xmlns:a16="http://schemas.microsoft.com/office/drawing/2014/main" id="{F318E782-EA20-42CC-94F6-AD40FC3B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413" y="2515876"/>
            <a:ext cx="2819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>
                <a:solidFill>
                  <a:srgbClr val="FF3300"/>
                </a:solidFill>
              </a:rPr>
              <a:t>Filtering reduces frequency content.</a:t>
            </a:r>
          </a:p>
          <a:p>
            <a:pPr algn="r" eaLnBrk="1" hangingPunct="1"/>
            <a:r>
              <a:rPr lang="en-US" altLang="en-US">
                <a:solidFill>
                  <a:srgbClr val="FF3300"/>
                </a:solidFill>
              </a:rPr>
              <a:t>Hence, lower sampling is sufficient.</a:t>
            </a:r>
          </a:p>
        </p:txBody>
      </p:sp>
      <p:pic>
        <p:nvPicPr>
          <p:cNvPr id="339040" name="Picture 96" descr="f-stripes">
            <a:extLst>
              <a:ext uri="{FF2B5EF4-FFF2-40B4-BE49-F238E27FC236}">
                <a16:creationId xmlns:a16="http://schemas.microsoft.com/office/drawing/2014/main" id="{32DD8F77-6914-4F42-A4A0-A11E53AEE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438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043" name="Text Box 99">
            <a:extLst>
              <a:ext uri="{FF2B5EF4-FFF2-40B4-BE49-F238E27FC236}">
                <a16:creationId xmlns:a16="http://schemas.microsoft.com/office/drawing/2014/main" id="{914C821A-9A12-43F9-836F-A0CD450D9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3811276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Filtered (256 x 256)</a:t>
            </a:r>
          </a:p>
        </p:txBody>
      </p:sp>
      <p:sp>
        <p:nvSpPr>
          <p:cNvPr id="339046" name="Freeform 102">
            <a:extLst>
              <a:ext uri="{FF2B5EF4-FFF2-40B4-BE49-F238E27FC236}">
                <a16:creationId xmlns:a16="http://schemas.microsoft.com/office/drawing/2014/main" id="{0E7FA28E-B1C8-4127-A0C3-33EDC985BBA8}"/>
              </a:ext>
            </a:extLst>
          </p:cNvPr>
          <p:cNvSpPr>
            <a:spLocks/>
          </p:cNvSpPr>
          <p:nvPr/>
        </p:nvSpPr>
        <p:spPr bwMode="auto">
          <a:xfrm>
            <a:off x="277813" y="2820676"/>
            <a:ext cx="685800" cy="2057400"/>
          </a:xfrm>
          <a:custGeom>
            <a:avLst/>
            <a:gdLst>
              <a:gd name="T0" fmla="*/ 304800 w 432"/>
              <a:gd name="T1" fmla="*/ 0 h 1296"/>
              <a:gd name="T2" fmla="*/ 0 w 432"/>
              <a:gd name="T3" fmla="*/ 0 h 1296"/>
              <a:gd name="T4" fmla="*/ 0 w 432"/>
              <a:gd name="T5" fmla="*/ 2057400 h 1296"/>
              <a:gd name="T6" fmla="*/ 685800 w 432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1296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432" y="129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47" name="Line 103">
            <a:extLst>
              <a:ext uri="{FF2B5EF4-FFF2-40B4-BE49-F238E27FC236}">
                <a16:creationId xmlns:a16="http://schemas.microsoft.com/office/drawing/2014/main" id="{A8B75DA4-A98D-4541-B1E5-8068F8C53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3" y="2211076"/>
            <a:ext cx="2971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48" name="Freeform 104">
            <a:extLst>
              <a:ext uri="{FF2B5EF4-FFF2-40B4-BE49-F238E27FC236}">
                <a16:creationId xmlns:a16="http://schemas.microsoft.com/office/drawing/2014/main" id="{B726802C-0AA5-4147-AB8A-B6C1FBF6D8BF}"/>
              </a:ext>
            </a:extLst>
          </p:cNvPr>
          <p:cNvSpPr>
            <a:spLocks/>
          </p:cNvSpPr>
          <p:nvPr/>
        </p:nvSpPr>
        <p:spPr bwMode="auto">
          <a:xfrm flipH="1">
            <a:off x="8126413" y="2820676"/>
            <a:ext cx="685800" cy="2057400"/>
          </a:xfrm>
          <a:custGeom>
            <a:avLst/>
            <a:gdLst>
              <a:gd name="T0" fmla="*/ 304800 w 432"/>
              <a:gd name="T1" fmla="*/ 0 h 1296"/>
              <a:gd name="T2" fmla="*/ 0 w 432"/>
              <a:gd name="T3" fmla="*/ 0 h 1296"/>
              <a:gd name="T4" fmla="*/ 0 w 432"/>
              <a:gd name="T5" fmla="*/ 2057400 h 1296"/>
              <a:gd name="T6" fmla="*/ 685800 w 432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1296">
                <a:moveTo>
                  <a:pt x="192" y="0"/>
                </a:moveTo>
                <a:lnTo>
                  <a:pt x="0" y="0"/>
                </a:lnTo>
                <a:lnTo>
                  <a:pt x="0" y="1296"/>
                </a:lnTo>
                <a:lnTo>
                  <a:pt x="432" y="1296"/>
                </a:ln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049" name="Text Box 105">
            <a:extLst>
              <a:ext uri="{FF2B5EF4-FFF2-40B4-BE49-F238E27FC236}">
                <a16:creationId xmlns:a16="http://schemas.microsoft.com/office/drawing/2014/main" id="{8C30BC46-D69D-4828-8783-8E10BB980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4192276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3300"/>
                </a:solidFill>
              </a:rPr>
              <a:t>ANTI-ALIASING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CEC6D6-D201-49B5-AF52-171665F03627}"/>
              </a:ext>
            </a:extLst>
          </p:cNvPr>
          <p:cNvSpPr txBox="1"/>
          <p:nvPr/>
        </p:nvSpPr>
        <p:spPr>
          <a:xfrm>
            <a:off x="2786063" y="6326636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(This is also why prefiltering helps)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31" grpId="0"/>
      <p:bldP spid="339032" grpId="0"/>
      <p:bldP spid="339033" grpId="0"/>
      <p:bldP spid="339034" grpId="0"/>
      <p:bldP spid="339043" grpId="0"/>
      <p:bldP spid="33904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91D8CDD-9C01-4831-A539-681D7BEE0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Rasterized line segments and edges of polygons look jagged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4C01C45-FEF6-4385-9BC0-323C5C6E7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Scan Conversion</a:t>
            </a:r>
          </a:p>
        </p:txBody>
      </p:sp>
      <p:pic>
        <p:nvPicPr>
          <p:cNvPr id="39940" name="Picture 5" descr="jagline">
            <a:extLst>
              <a:ext uri="{FF2B5EF4-FFF2-40B4-BE49-F238E27FC236}">
                <a16:creationId xmlns:a16="http://schemas.microsoft.com/office/drawing/2014/main" id="{5F2F5957-7121-43BA-BB7D-AB0F5940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8362"/>
            <a:ext cx="3171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jaglinezoom">
            <a:extLst>
              <a:ext uri="{FF2B5EF4-FFF2-40B4-BE49-F238E27FC236}">
                <a16:creationId xmlns:a16="http://schemas.microsoft.com/office/drawing/2014/main" id="{6C992CD2-5515-46B4-8BF5-956C5442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4562"/>
            <a:ext cx="330041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75572C30-A193-4543-BD43-8C50D175F6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1156" y="1140618"/>
            <a:ext cx="8574088" cy="430371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1-pixel wide ideal line span partial pixels</a:t>
            </a:r>
          </a:p>
          <a:p>
            <a:pPr eaLnBrk="1" hangingPunct="1"/>
            <a:r>
              <a:rPr lang="en-US" altLang="en-US" sz="2800" dirty="0"/>
              <a:t>Scan conversion method forces us to choose exactly one pixel for every value of x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B972D75-3E7D-4681-9BCF-F30B0387F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Scan Conversion</a:t>
            </a:r>
          </a:p>
        </p:txBody>
      </p:sp>
      <p:pic>
        <p:nvPicPr>
          <p:cNvPr id="41988" name="Picture 4" descr="pixwideline">
            <a:extLst>
              <a:ext uri="{FF2B5EF4-FFF2-40B4-BE49-F238E27FC236}">
                <a16:creationId xmlns:a16="http://schemas.microsoft.com/office/drawing/2014/main" id="{CBD92B46-B0EE-44BA-9779-01DAFD6E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11299"/>
          <a:stretch>
            <a:fillRect/>
          </a:stretch>
        </p:blipFill>
        <p:spPr bwMode="auto">
          <a:xfrm>
            <a:off x="685800" y="2686843"/>
            <a:ext cx="350043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jaglinezoom">
            <a:extLst>
              <a:ext uri="{FF2B5EF4-FFF2-40B4-BE49-F238E27FC236}">
                <a16:creationId xmlns:a16="http://schemas.microsoft.com/office/drawing/2014/main" id="{E643337D-690D-462C-8AC2-47EBBC64B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23368"/>
            <a:ext cx="33083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A8C0B11-8CE9-42C6-8D71-4AF4C21AF6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Nature is analog signal </a:t>
            </a:r>
          </a:p>
          <a:p>
            <a:pPr eaLnBrk="1" hangingPunct="1"/>
            <a:r>
              <a:rPr lang="en-US" altLang="en-US" dirty="0"/>
              <a:t>We discretize to create digital signals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B32F5C0-EFA0-4CE6-ABE5-DF061C18E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Analog vs Digital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0E1BB795-5B11-465C-91F2-2172E4EA42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23950"/>
            <a:ext cx="8686800" cy="2362200"/>
          </a:xfrm>
        </p:spPr>
        <p:txBody>
          <a:bodyPr/>
          <a:lstStyle/>
          <a:p>
            <a:pPr eaLnBrk="1" hangingPunct="1"/>
            <a:r>
              <a:rPr lang="en-US" altLang="en-US" sz="2800" b="1" dirty="0" err="1"/>
              <a:t>Supersampling</a:t>
            </a:r>
            <a:r>
              <a:rPr lang="en-US" altLang="en-US" sz="2800" b="1" dirty="0"/>
              <a:t> and Filtering: </a:t>
            </a:r>
            <a:r>
              <a:rPr lang="en-US" altLang="en-US" sz="2800" dirty="0"/>
              <a:t>Render a </a:t>
            </a:r>
            <a:r>
              <a:rPr lang="en-US" altLang="en-US" sz="2800" i="1" dirty="0"/>
              <a:t>super-sampled </a:t>
            </a:r>
            <a:r>
              <a:rPr lang="en-US" altLang="en-US" sz="2800" dirty="0"/>
              <a:t>image and then filter</a:t>
            </a:r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Area Averaging:</a:t>
            </a:r>
            <a:r>
              <a:rPr lang="en-US" altLang="en-US" sz="2800" dirty="0"/>
              <a:t> Shade each pixel by gray value = the percentage of the actual line crossing it at x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D396CFA-6D59-46BB-97A5-09E893115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Scan Conversion</a:t>
            </a:r>
          </a:p>
        </p:txBody>
      </p:sp>
      <p:pic>
        <p:nvPicPr>
          <p:cNvPr id="44036" name="Picture 6" descr="averageline">
            <a:extLst>
              <a:ext uri="{FF2B5EF4-FFF2-40B4-BE49-F238E27FC236}">
                <a16:creationId xmlns:a16="http://schemas.microsoft.com/office/drawing/2014/main" id="{14C4C1D9-843A-453E-BCBA-537136A95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40995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averagelineout">
            <a:extLst>
              <a:ext uri="{FF2B5EF4-FFF2-40B4-BE49-F238E27FC236}">
                <a16:creationId xmlns:a16="http://schemas.microsoft.com/office/drawing/2014/main" id="{5B4676D9-B90B-4D22-A530-A006211B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3083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0" name="Rectangle 12">
            <a:extLst>
              <a:ext uri="{FF2B5EF4-FFF2-40B4-BE49-F238E27FC236}">
                <a16:creationId xmlns:a16="http://schemas.microsoft.com/office/drawing/2014/main" id="{3D809D2E-F8C0-42D3-9E30-EA48F6DBB3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085850"/>
            <a:ext cx="8686800" cy="2362200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/>
              <a:t>Expensive: need powerful graphics hardware for real-time applications (e.g., video games)</a:t>
            </a:r>
          </a:p>
          <a:p>
            <a:pPr eaLnBrk="1" hangingPunct="1"/>
            <a:r>
              <a:rPr lang="en-US" altLang="en-US" sz="2800" dirty="0"/>
              <a:t>Very common in offline rendering applications (e.g., CG movies)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A7082A1-4503-4B9A-8E6C-3A483E4FA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in Scan Conversion</a:t>
            </a:r>
          </a:p>
        </p:txBody>
      </p:sp>
      <p:pic>
        <p:nvPicPr>
          <p:cNvPr id="46083" name="Picture 5" descr="averagelineout">
            <a:extLst>
              <a:ext uri="{FF2B5EF4-FFF2-40B4-BE49-F238E27FC236}">
                <a16:creationId xmlns:a16="http://schemas.microsoft.com/office/drawing/2014/main" id="{87C96534-61ED-4731-9B1B-5CC1DB603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33083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8" descr="jagline">
            <a:extLst>
              <a:ext uri="{FF2B5EF4-FFF2-40B4-BE49-F238E27FC236}">
                <a16:creationId xmlns:a16="http://schemas.microsoft.com/office/drawing/2014/main" id="{8BB5F54D-D0E0-4C59-95A1-51FF9493B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1718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918E0869-3500-4DA9-86EE-4C03D87E6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04900"/>
            <a:ext cx="8382000" cy="1676400"/>
          </a:xfrm>
        </p:spPr>
        <p:txBody>
          <a:bodyPr/>
          <a:lstStyle/>
          <a:p>
            <a:pPr eaLnBrk="1" hangingPunct="1"/>
            <a:r>
              <a:rPr lang="en-US" altLang="en-US" dirty="0"/>
              <a:t>A pixel shared by three primitives</a:t>
            </a:r>
          </a:p>
          <a:p>
            <a:pPr lvl="1" eaLnBrk="1" hangingPunct="1"/>
            <a:r>
              <a:rPr lang="en-US" altLang="en-US" dirty="0"/>
              <a:t>Z intersection – </a:t>
            </a:r>
            <a:r>
              <a:rPr lang="en-US" altLang="en-US" i="1" dirty="0"/>
              <a:t>identified in an integer level</a:t>
            </a:r>
          </a:p>
          <a:p>
            <a:pPr lvl="1" eaLnBrk="1" hangingPunct="1"/>
            <a:r>
              <a:rPr lang="en-US" altLang="en-US" dirty="0"/>
              <a:t>Front-most gets drawn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E34E7C74-DDCC-4B6D-AA8D-E24852085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 during z-buffering</a:t>
            </a:r>
          </a:p>
        </p:txBody>
      </p:sp>
      <p:pic>
        <p:nvPicPr>
          <p:cNvPr id="48132" name="Picture 4" descr="z-alias">
            <a:extLst>
              <a:ext uri="{FF2B5EF4-FFF2-40B4-BE49-F238E27FC236}">
                <a16:creationId xmlns:a16="http://schemas.microsoft.com/office/drawing/2014/main" id="{0F1A01C8-E253-4960-AA6C-951444364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30257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6">
            <a:extLst>
              <a:ext uri="{FF2B5EF4-FFF2-40B4-BE49-F238E27FC236}">
                <a16:creationId xmlns:a16="http://schemas.microsoft.com/office/drawing/2014/main" id="{133C6295-D296-48D8-8E28-FD080B05D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743200"/>
            <a:ext cx="541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/>
              <a:t>Same technique: Area weighted average</a:t>
            </a:r>
          </a:p>
        </p:txBody>
      </p:sp>
      <p:sp>
        <p:nvSpPr>
          <p:cNvPr id="48134" name="Freeform 7">
            <a:extLst>
              <a:ext uri="{FF2B5EF4-FFF2-40B4-BE49-F238E27FC236}">
                <a16:creationId xmlns:a16="http://schemas.microsoft.com/office/drawing/2014/main" id="{347EC969-038C-4A9D-A0F0-40EEC0A45C80}"/>
              </a:ext>
            </a:extLst>
          </p:cNvPr>
          <p:cNvSpPr>
            <a:spLocks/>
          </p:cNvSpPr>
          <p:nvPr/>
        </p:nvSpPr>
        <p:spPr bwMode="auto">
          <a:xfrm>
            <a:off x="1143000" y="2819400"/>
            <a:ext cx="1447800" cy="990600"/>
          </a:xfrm>
          <a:custGeom>
            <a:avLst/>
            <a:gdLst>
              <a:gd name="T0" fmla="*/ 0 w 912"/>
              <a:gd name="T1" fmla="*/ 457200 h 624"/>
              <a:gd name="T2" fmla="*/ 1447800 w 912"/>
              <a:gd name="T3" fmla="*/ 0 h 624"/>
              <a:gd name="T4" fmla="*/ 838200 w 912"/>
              <a:gd name="T5" fmla="*/ 990600 h 624"/>
              <a:gd name="T6" fmla="*/ 0 w 912"/>
              <a:gd name="T7" fmla="*/ 457200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2" h="624">
                <a:moveTo>
                  <a:pt x="0" y="288"/>
                </a:moveTo>
                <a:lnTo>
                  <a:pt x="912" y="0"/>
                </a:lnTo>
                <a:lnTo>
                  <a:pt x="528" y="624"/>
                </a:lnTo>
                <a:lnTo>
                  <a:pt x="0" y="288"/>
                </a:lnTo>
                <a:close/>
              </a:path>
            </a:pathLst>
          </a:custGeom>
          <a:solidFill>
            <a:srgbClr val="BEBEBE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Freeform 8">
            <a:extLst>
              <a:ext uri="{FF2B5EF4-FFF2-40B4-BE49-F238E27FC236}">
                <a16:creationId xmlns:a16="http://schemas.microsoft.com/office/drawing/2014/main" id="{0F659932-5AA9-4C31-9A5A-70D5CF3F12D3}"/>
              </a:ext>
            </a:extLst>
          </p:cNvPr>
          <p:cNvSpPr>
            <a:spLocks/>
          </p:cNvSpPr>
          <p:nvPr/>
        </p:nvSpPr>
        <p:spPr bwMode="auto">
          <a:xfrm>
            <a:off x="1600200" y="3810000"/>
            <a:ext cx="304800" cy="304800"/>
          </a:xfrm>
          <a:custGeom>
            <a:avLst/>
            <a:gdLst>
              <a:gd name="T0" fmla="*/ 76200 w 192"/>
              <a:gd name="T1" fmla="*/ 0 h 192"/>
              <a:gd name="T2" fmla="*/ 0 w 192"/>
              <a:gd name="T3" fmla="*/ 304800 h 192"/>
              <a:gd name="T4" fmla="*/ 304800 w 192"/>
              <a:gd name="T5" fmla="*/ 76200 h 192"/>
              <a:gd name="T6" fmla="*/ 76200 w 19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192">
                <a:moveTo>
                  <a:pt x="48" y="0"/>
                </a:moveTo>
                <a:lnTo>
                  <a:pt x="0" y="192"/>
                </a:lnTo>
                <a:lnTo>
                  <a:pt x="192" y="48"/>
                </a:lnTo>
                <a:lnTo>
                  <a:pt x="48" y="0"/>
                </a:lnTo>
                <a:close/>
              </a:path>
            </a:pathLst>
          </a:cu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Freeform 10">
            <a:extLst>
              <a:ext uri="{FF2B5EF4-FFF2-40B4-BE49-F238E27FC236}">
                <a16:creationId xmlns:a16="http://schemas.microsoft.com/office/drawing/2014/main" id="{4F7977A9-9B90-404E-AA46-7788B477B85B}"/>
              </a:ext>
            </a:extLst>
          </p:cNvPr>
          <p:cNvSpPr>
            <a:spLocks/>
          </p:cNvSpPr>
          <p:nvPr/>
        </p:nvSpPr>
        <p:spPr bwMode="auto">
          <a:xfrm>
            <a:off x="1752600" y="3810000"/>
            <a:ext cx="1219200" cy="914400"/>
          </a:xfrm>
          <a:custGeom>
            <a:avLst/>
            <a:gdLst>
              <a:gd name="T0" fmla="*/ 381000 w 768"/>
              <a:gd name="T1" fmla="*/ 0 h 576"/>
              <a:gd name="T2" fmla="*/ 0 w 768"/>
              <a:gd name="T3" fmla="*/ 914400 h 576"/>
              <a:gd name="T4" fmla="*/ 1219200 w 768"/>
              <a:gd name="T5" fmla="*/ 914400 h 576"/>
              <a:gd name="T6" fmla="*/ 381000 w 768"/>
              <a:gd name="T7" fmla="*/ 0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576">
                <a:moveTo>
                  <a:pt x="240" y="0"/>
                </a:moveTo>
                <a:lnTo>
                  <a:pt x="0" y="576"/>
                </a:lnTo>
                <a:lnTo>
                  <a:pt x="768" y="576"/>
                </a:lnTo>
                <a:lnTo>
                  <a:pt x="24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t-alias">
            <a:extLst>
              <a:ext uri="{FF2B5EF4-FFF2-40B4-BE49-F238E27FC236}">
                <a16:creationId xmlns:a16="http://schemas.microsoft.com/office/drawing/2014/main" id="{2EAD89E9-B98B-48FF-8AD1-0401EA6DF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940175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3">
            <a:extLst>
              <a:ext uri="{FF2B5EF4-FFF2-40B4-BE49-F238E27FC236}">
                <a16:creationId xmlns:a16="http://schemas.microsoft.com/office/drawing/2014/main" id="{91B98AE9-B816-4611-82D4-F79FB89B4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Animation</a:t>
            </a:r>
          </a:p>
          <a:p>
            <a:pPr lvl="1" eaLnBrk="1" hangingPunct="1"/>
            <a:r>
              <a:rPr lang="en-US" altLang="en-US" dirty="0"/>
              <a:t>Speed of the object too fast</a:t>
            </a:r>
          </a:p>
          <a:p>
            <a:pPr lvl="1" eaLnBrk="1" hangingPunct="1"/>
            <a:r>
              <a:rPr lang="en-US" altLang="en-US" dirty="0"/>
              <a:t>Jittered Motion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F453A6F-D2E0-4BF6-BD3F-ECB3197A7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Temporal Aliasing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7D8A978-FE4E-42F0-B81C-22E67C029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Analog signals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3CA7E133-CF83-4168-BA27-49A3999E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1" y="990600"/>
            <a:ext cx="8610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0" dirty="0"/>
              <a:t>Function dependent on single or multiple variables</a:t>
            </a:r>
          </a:p>
          <a:p>
            <a:pPr eaLnBrk="1" hangingPunct="1"/>
            <a:r>
              <a:rPr lang="en-US" altLang="en-US" sz="2800" b="0" dirty="0"/>
              <a:t>Defined at </a:t>
            </a:r>
            <a:r>
              <a:rPr lang="en-US" altLang="en-US" sz="2800" dirty="0"/>
              <a:t>any</a:t>
            </a:r>
            <a:r>
              <a:rPr lang="en-US" altLang="en-US" sz="2800" b="0" dirty="0"/>
              <a:t> value of the independent variables</a:t>
            </a:r>
          </a:p>
        </p:txBody>
      </p:sp>
      <p:sp>
        <p:nvSpPr>
          <p:cNvPr id="319493" name="Line 5">
            <a:extLst>
              <a:ext uri="{FF2B5EF4-FFF2-40B4-BE49-F238E27FC236}">
                <a16:creationId xmlns:a16="http://schemas.microsoft.com/office/drawing/2014/main" id="{F76916B7-8AC1-444B-AD7B-DB9E3F808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1" y="5181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4" name="Line 6">
            <a:extLst>
              <a:ext uri="{FF2B5EF4-FFF2-40B4-BE49-F238E27FC236}">
                <a16:creationId xmlns:a16="http://schemas.microsoft.com/office/drawing/2014/main" id="{61EEC4CC-7571-4681-B73A-FF0350065B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1" y="28956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5" name="Text Box 7">
            <a:extLst>
              <a:ext uri="{FF2B5EF4-FFF2-40B4-BE49-F238E27FC236}">
                <a16:creationId xmlns:a16="http://schemas.microsoft.com/office/drawing/2014/main" id="{FF9BE0D0-0AE7-43CE-BF3B-9A9C8D35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1" y="5181600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t</a:t>
            </a:r>
          </a:p>
        </p:txBody>
      </p:sp>
      <p:sp>
        <p:nvSpPr>
          <p:cNvPr id="319496" name="Text Box 8">
            <a:extLst>
              <a:ext uri="{FF2B5EF4-FFF2-40B4-BE49-F238E27FC236}">
                <a16:creationId xmlns:a16="http://schemas.microsoft.com/office/drawing/2014/main" id="{5424AF51-32B5-4035-8402-14302007617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538162" y="3395663"/>
            <a:ext cx="1609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Amplitude</a:t>
            </a:r>
          </a:p>
        </p:txBody>
      </p:sp>
      <p:sp>
        <p:nvSpPr>
          <p:cNvPr id="319497" name="Freeform 9">
            <a:extLst>
              <a:ext uri="{FF2B5EF4-FFF2-40B4-BE49-F238E27FC236}">
                <a16:creationId xmlns:a16="http://schemas.microsoft.com/office/drawing/2014/main" id="{7B13DBCE-9C4C-4DF2-A533-F8B0F4A01761}"/>
              </a:ext>
            </a:extLst>
          </p:cNvPr>
          <p:cNvSpPr>
            <a:spLocks/>
          </p:cNvSpPr>
          <p:nvPr/>
        </p:nvSpPr>
        <p:spPr bwMode="auto">
          <a:xfrm>
            <a:off x="723901" y="3962400"/>
            <a:ext cx="2438400" cy="1206500"/>
          </a:xfrm>
          <a:custGeom>
            <a:avLst/>
            <a:gdLst>
              <a:gd name="T0" fmla="*/ 0 w 1536"/>
              <a:gd name="T1" fmla="*/ 1143000 h 760"/>
              <a:gd name="T2" fmla="*/ 533400 w 1536"/>
              <a:gd name="T3" fmla="*/ 152400 h 760"/>
              <a:gd name="T4" fmla="*/ 990600 w 1536"/>
              <a:gd name="T5" fmla="*/ 1143000 h 760"/>
              <a:gd name="T6" fmla="*/ 1447800 w 1536"/>
              <a:gd name="T7" fmla="*/ 152400 h 760"/>
              <a:gd name="T8" fmla="*/ 1752600 w 1536"/>
              <a:gd name="T9" fmla="*/ 228600 h 760"/>
              <a:gd name="T10" fmla="*/ 2133600 w 1536"/>
              <a:gd name="T11" fmla="*/ 1066800 h 760"/>
              <a:gd name="T12" fmla="*/ 2362200 w 1536"/>
              <a:gd name="T13" fmla="*/ 1066800 h 760"/>
              <a:gd name="T14" fmla="*/ 2438400 w 1536"/>
              <a:gd name="T15" fmla="*/ 838200 h 7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760">
                <a:moveTo>
                  <a:pt x="0" y="720"/>
                </a:moveTo>
                <a:cubicBezTo>
                  <a:pt x="116" y="408"/>
                  <a:pt x="232" y="96"/>
                  <a:pt x="336" y="96"/>
                </a:cubicBezTo>
                <a:cubicBezTo>
                  <a:pt x="440" y="96"/>
                  <a:pt x="528" y="720"/>
                  <a:pt x="624" y="720"/>
                </a:cubicBezTo>
                <a:cubicBezTo>
                  <a:pt x="720" y="720"/>
                  <a:pt x="832" y="192"/>
                  <a:pt x="912" y="96"/>
                </a:cubicBezTo>
                <a:cubicBezTo>
                  <a:pt x="992" y="0"/>
                  <a:pt x="1032" y="48"/>
                  <a:pt x="1104" y="144"/>
                </a:cubicBezTo>
                <a:cubicBezTo>
                  <a:pt x="1176" y="240"/>
                  <a:pt x="1280" y="584"/>
                  <a:pt x="1344" y="672"/>
                </a:cubicBezTo>
                <a:cubicBezTo>
                  <a:pt x="1408" y="760"/>
                  <a:pt x="1456" y="696"/>
                  <a:pt x="1488" y="672"/>
                </a:cubicBezTo>
                <a:cubicBezTo>
                  <a:pt x="1520" y="648"/>
                  <a:pt x="1528" y="588"/>
                  <a:pt x="1536" y="528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498" name="Text Box 10">
            <a:extLst>
              <a:ext uri="{FF2B5EF4-FFF2-40B4-BE49-F238E27FC236}">
                <a16:creationId xmlns:a16="http://schemas.microsoft.com/office/drawing/2014/main" id="{1B941CFB-62A3-48F1-998E-AFAAFDED2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1" y="2514600"/>
            <a:ext cx="644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 err="1">
                <a:latin typeface="Georgia" panose="02040502050405020303" pitchFamily="18" charset="0"/>
              </a:rPr>
              <a:t>1D</a:t>
            </a:r>
            <a:r>
              <a:rPr lang="en-US" altLang="en-US" sz="2400" b="0" dirty="0">
                <a:latin typeface="Georgia" panose="02040502050405020303" pitchFamily="18" charset="0"/>
              </a:rPr>
              <a:t>:</a:t>
            </a:r>
          </a:p>
        </p:txBody>
      </p:sp>
      <p:pic>
        <p:nvPicPr>
          <p:cNvPr id="319499" name="Picture 11" descr="divergray">
            <a:extLst>
              <a:ext uri="{FF2B5EF4-FFF2-40B4-BE49-F238E27FC236}">
                <a16:creationId xmlns:a16="http://schemas.microsoft.com/office/drawing/2014/main" id="{ADDF83A6-450F-4B43-BBFF-DD721136E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2971800"/>
            <a:ext cx="2449513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500" name="Line 12">
            <a:extLst>
              <a:ext uri="{FF2B5EF4-FFF2-40B4-BE49-F238E27FC236}">
                <a16:creationId xmlns:a16="http://schemas.microsoft.com/office/drawing/2014/main" id="{A1101AE7-2054-43BD-A491-9251F5B19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1" y="5562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1" name="Line 13">
            <a:extLst>
              <a:ext uri="{FF2B5EF4-FFF2-40B4-BE49-F238E27FC236}">
                <a16:creationId xmlns:a16="http://schemas.microsoft.com/office/drawing/2014/main" id="{3E3401DC-976D-49B2-9495-3496556506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43301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2" name="Text Box 14">
            <a:extLst>
              <a:ext uri="{FF2B5EF4-FFF2-40B4-BE49-F238E27FC236}">
                <a16:creationId xmlns:a16="http://schemas.microsoft.com/office/drawing/2014/main" id="{94488F89-0CEF-4352-A32D-7FEE60E9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764" y="5257800"/>
            <a:ext cx="33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x</a:t>
            </a:r>
          </a:p>
        </p:txBody>
      </p:sp>
      <p:sp>
        <p:nvSpPr>
          <p:cNvPr id="319503" name="Text Box 15">
            <a:extLst>
              <a:ext uri="{FF2B5EF4-FFF2-40B4-BE49-F238E27FC236}">
                <a16:creationId xmlns:a16="http://schemas.microsoft.com/office/drawing/2014/main" id="{8F4F3A4C-11F7-4E3A-BBFC-18B12BBC7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1" y="3581400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y</a:t>
            </a:r>
          </a:p>
        </p:txBody>
      </p:sp>
      <p:sp>
        <p:nvSpPr>
          <p:cNvPr id="319504" name="Text Box 16">
            <a:extLst>
              <a:ext uri="{FF2B5EF4-FFF2-40B4-BE49-F238E27FC236}">
                <a16:creationId xmlns:a16="http://schemas.microsoft.com/office/drawing/2014/main" id="{FF09089C-7902-4060-A366-6047268B2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1" y="2438400"/>
            <a:ext cx="68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 err="1">
                <a:latin typeface="Georgia" panose="02040502050405020303" pitchFamily="18" charset="0"/>
              </a:rPr>
              <a:t>2D</a:t>
            </a:r>
            <a:r>
              <a:rPr lang="en-US" altLang="en-US" sz="2400" b="0" dirty="0">
                <a:latin typeface="Georgia" panose="02040502050405020303" pitchFamily="18" charset="0"/>
              </a:rPr>
              <a:t>:</a:t>
            </a:r>
          </a:p>
        </p:txBody>
      </p:sp>
      <p:pic>
        <p:nvPicPr>
          <p:cNvPr id="319505" name="Picture 17" descr="surfrec1">
            <a:extLst>
              <a:ext uri="{FF2B5EF4-FFF2-40B4-BE49-F238E27FC236}">
                <a16:creationId xmlns:a16="http://schemas.microsoft.com/office/drawing/2014/main" id="{0381CA61-04CA-4FD0-9714-BD7DDC01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2" y="3352802"/>
            <a:ext cx="1584512" cy="202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9506" name="Line 18">
            <a:extLst>
              <a:ext uri="{FF2B5EF4-FFF2-40B4-BE49-F238E27FC236}">
                <a16:creationId xmlns:a16="http://schemas.microsoft.com/office/drawing/2014/main" id="{27F48ACD-F3AD-43B7-9330-B5069E21B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24701" y="2895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7" name="Line 19">
            <a:extLst>
              <a:ext uri="{FF2B5EF4-FFF2-40B4-BE49-F238E27FC236}">
                <a16:creationId xmlns:a16="http://schemas.microsoft.com/office/drawing/2014/main" id="{07F4ADA1-1153-4636-A75A-953027FAAE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4701" y="5257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8" name="Line 20">
            <a:extLst>
              <a:ext uri="{FF2B5EF4-FFF2-40B4-BE49-F238E27FC236}">
                <a16:creationId xmlns:a16="http://schemas.microsoft.com/office/drawing/2014/main" id="{2E47560F-83A0-4A3D-95BF-662A01A6B1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38901" y="5257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509" name="Text Box 21">
            <a:extLst>
              <a:ext uri="{FF2B5EF4-FFF2-40B4-BE49-F238E27FC236}">
                <a16:creationId xmlns:a16="http://schemas.microsoft.com/office/drawing/2014/main" id="{ABE9D702-1070-43E9-A3B1-8916EC70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1" y="5334000"/>
            <a:ext cx="33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x</a:t>
            </a:r>
          </a:p>
        </p:txBody>
      </p:sp>
      <p:sp>
        <p:nvSpPr>
          <p:cNvPr id="319510" name="Text Box 22">
            <a:extLst>
              <a:ext uri="{FF2B5EF4-FFF2-40B4-BE49-F238E27FC236}">
                <a16:creationId xmlns:a16="http://schemas.microsoft.com/office/drawing/2014/main" id="{5F6FE7D3-50A3-4C10-A3B9-3FE7F28B4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1" y="2438400"/>
            <a:ext cx="33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y</a:t>
            </a:r>
          </a:p>
        </p:txBody>
      </p:sp>
      <p:sp>
        <p:nvSpPr>
          <p:cNvPr id="319511" name="Text Box 23">
            <a:extLst>
              <a:ext uri="{FF2B5EF4-FFF2-40B4-BE49-F238E27FC236}">
                <a16:creationId xmlns:a16="http://schemas.microsoft.com/office/drawing/2014/main" id="{3B50FC42-63A5-45D6-B045-385DE91A7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1" y="5562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>
                <a:latin typeface="Georgia" panose="02040502050405020303" pitchFamily="18" charset="0"/>
              </a:rPr>
              <a:t>z</a:t>
            </a:r>
          </a:p>
        </p:txBody>
      </p:sp>
      <p:sp>
        <p:nvSpPr>
          <p:cNvPr id="319512" name="Text Box 24">
            <a:extLst>
              <a:ext uri="{FF2B5EF4-FFF2-40B4-BE49-F238E27FC236}">
                <a16:creationId xmlns:a16="http://schemas.microsoft.com/office/drawing/2014/main" id="{BC0A1585-7652-4EB7-B836-756B903A9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1" y="2057400"/>
            <a:ext cx="681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b="0" dirty="0">
                <a:latin typeface="Georgia" panose="02040502050405020303" pitchFamily="18" charset="0"/>
              </a:rPr>
              <a:t>3D: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49ED64-4972-4374-835C-C9F8D7BFD5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2625979"/>
            <a:ext cx="1219200" cy="332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CE5F9-A2E1-4CEB-8D44-7A0BBB9BBD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25" y="2524244"/>
            <a:ext cx="1600026" cy="347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6203B-9EFA-435A-873A-C97F6A9F92B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82" y="2157729"/>
            <a:ext cx="1872002" cy="32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/>
      <p:bldP spid="319496" grpId="0"/>
      <p:bldP spid="319498" grpId="0"/>
      <p:bldP spid="319502" grpId="0"/>
      <p:bldP spid="319503" grpId="0"/>
      <p:bldP spid="319504" grpId="0"/>
      <p:bldP spid="319509" grpId="0"/>
      <p:bldP spid="319510" grpId="0"/>
      <p:bldP spid="319511" grpId="0"/>
      <p:bldP spid="3195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740" name="Picture 228" descr="sincrop">
            <a:extLst>
              <a:ext uri="{FF2B5EF4-FFF2-40B4-BE49-F238E27FC236}">
                <a16:creationId xmlns:a16="http://schemas.microsoft.com/office/drawing/2014/main" id="{40684459-B716-4DEB-8011-3CC3826EA8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809750"/>
            <a:ext cx="4208462" cy="323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BE0C985D-C281-436E-97B3-BA11743EA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Digital Signals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605AB15-1F8A-4061-B27D-DFE3387D265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462" y="1123971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Defined at only few values of t</a:t>
            </a:r>
          </a:p>
        </p:txBody>
      </p:sp>
      <p:sp>
        <p:nvSpPr>
          <p:cNvPr id="320617" name="Text Box 105">
            <a:extLst>
              <a:ext uri="{FF2B5EF4-FFF2-40B4-BE49-F238E27FC236}">
                <a16:creationId xmlns:a16="http://schemas.microsoft.com/office/drawing/2014/main" id="{43DFAEF9-42E4-4799-B299-937AD45E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723" y="4917574"/>
            <a:ext cx="141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Sampling</a:t>
            </a:r>
          </a:p>
        </p:txBody>
      </p:sp>
      <p:sp>
        <p:nvSpPr>
          <p:cNvPr id="320742" name="Oval 230">
            <a:extLst>
              <a:ext uri="{FF2B5EF4-FFF2-40B4-BE49-F238E27FC236}">
                <a16:creationId xmlns:a16="http://schemas.microsoft.com/office/drawing/2014/main" id="{C5C7E1A7-5254-4459-8ECF-D6F7E4F8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123" y="2021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3" name="Oval 231">
            <a:extLst>
              <a:ext uri="{FF2B5EF4-FFF2-40B4-BE49-F238E27FC236}">
                <a16:creationId xmlns:a16="http://schemas.microsoft.com/office/drawing/2014/main" id="{2F525141-642C-49A2-8CAB-35998A03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5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4" name="Oval 232">
            <a:extLst>
              <a:ext uri="{FF2B5EF4-FFF2-40B4-BE49-F238E27FC236}">
                <a16:creationId xmlns:a16="http://schemas.microsoft.com/office/drawing/2014/main" id="{7BF9C5BD-5248-4F88-924D-78EC0B851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9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5" name="Oval 233">
            <a:extLst>
              <a:ext uri="{FF2B5EF4-FFF2-40B4-BE49-F238E27FC236}">
                <a16:creationId xmlns:a16="http://schemas.microsoft.com/office/drawing/2014/main" id="{1AD352C7-BBB4-46CC-93C4-DAE54A72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323" y="4612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6" name="Oval 234">
            <a:extLst>
              <a:ext uri="{FF2B5EF4-FFF2-40B4-BE49-F238E27FC236}">
                <a16:creationId xmlns:a16="http://schemas.microsoft.com/office/drawing/2014/main" id="{87490BE3-5DEA-4DC8-8B0D-F1B3C2C37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523" y="2021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7" name="Oval 235">
            <a:extLst>
              <a:ext uri="{FF2B5EF4-FFF2-40B4-BE49-F238E27FC236}">
                <a16:creationId xmlns:a16="http://schemas.microsoft.com/office/drawing/2014/main" id="{08F02055-0D7A-46A3-9083-3CD3F362F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9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8" name="Oval 236">
            <a:extLst>
              <a:ext uri="{FF2B5EF4-FFF2-40B4-BE49-F238E27FC236}">
                <a16:creationId xmlns:a16="http://schemas.microsoft.com/office/drawing/2014/main" id="{50B370F5-6CD5-48F3-9EA5-F735D2EE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3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49" name="Oval 237">
            <a:extLst>
              <a:ext uri="{FF2B5EF4-FFF2-40B4-BE49-F238E27FC236}">
                <a16:creationId xmlns:a16="http://schemas.microsoft.com/office/drawing/2014/main" id="{73A267D6-A0D4-487E-B6A4-C9FAF91AF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723" y="4612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0" name="Oval 238">
            <a:extLst>
              <a:ext uri="{FF2B5EF4-FFF2-40B4-BE49-F238E27FC236}">
                <a16:creationId xmlns:a16="http://schemas.microsoft.com/office/drawing/2014/main" id="{1252414E-12D9-47BF-AD0B-C3B8E9CA2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3923" y="2021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1" name="Oval 239">
            <a:extLst>
              <a:ext uri="{FF2B5EF4-FFF2-40B4-BE49-F238E27FC236}">
                <a16:creationId xmlns:a16="http://schemas.microsoft.com/office/drawing/2014/main" id="{CB140E3E-13C7-476B-BF6B-7DE4255AA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3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2" name="Oval 240">
            <a:extLst>
              <a:ext uri="{FF2B5EF4-FFF2-40B4-BE49-F238E27FC236}">
                <a16:creationId xmlns:a16="http://schemas.microsoft.com/office/drawing/2014/main" id="{71E6E847-CBC2-42F7-B89E-AD1893CF8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7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3" name="Oval 241">
            <a:extLst>
              <a:ext uri="{FF2B5EF4-FFF2-40B4-BE49-F238E27FC236}">
                <a16:creationId xmlns:a16="http://schemas.microsoft.com/office/drawing/2014/main" id="{8DAD1A20-FF6A-493F-84D7-E8F99EC45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123" y="4612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4" name="Oval 242">
            <a:extLst>
              <a:ext uri="{FF2B5EF4-FFF2-40B4-BE49-F238E27FC236}">
                <a16:creationId xmlns:a16="http://schemas.microsoft.com/office/drawing/2014/main" id="{4046B1A0-382C-4642-9BE1-79363F4D9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323" y="2021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5" name="Oval 243">
            <a:extLst>
              <a:ext uri="{FF2B5EF4-FFF2-40B4-BE49-F238E27FC236}">
                <a16:creationId xmlns:a16="http://schemas.microsoft.com/office/drawing/2014/main" id="{66269EC9-2E61-49DA-9E73-E0B35EA0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07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6" name="Oval 244">
            <a:extLst>
              <a:ext uri="{FF2B5EF4-FFF2-40B4-BE49-F238E27FC236}">
                <a16:creationId xmlns:a16="http://schemas.microsoft.com/office/drawing/2014/main" id="{48164D10-BB2C-481E-A92F-0FFD9DA2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1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7" name="Oval 245">
            <a:extLst>
              <a:ext uri="{FF2B5EF4-FFF2-40B4-BE49-F238E27FC236}">
                <a16:creationId xmlns:a16="http://schemas.microsoft.com/office/drawing/2014/main" id="{EF03EF6B-7F95-45D2-A204-2916CB594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5523" y="4612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8" name="Oval 246">
            <a:extLst>
              <a:ext uri="{FF2B5EF4-FFF2-40B4-BE49-F238E27FC236}">
                <a16:creationId xmlns:a16="http://schemas.microsoft.com/office/drawing/2014/main" id="{864E27D4-2DEB-41B1-9BF1-283E6D44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7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59" name="Oval 247">
            <a:extLst>
              <a:ext uri="{FF2B5EF4-FFF2-40B4-BE49-F238E27FC236}">
                <a16:creationId xmlns:a16="http://schemas.microsoft.com/office/drawing/2014/main" id="{0BA7F1C6-9D6F-41D0-875F-649DAD478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1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60" name="Oval 248">
            <a:extLst>
              <a:ext uri="{FF2B5EF4-FFF2-40B4-BE49-F238E27FC236}">
                <a16:creationId xmlns:a16="http://schemas.microsoft.com/office/drawing/2014/main" id="{C443FA94-AD04-43C0-BF78-3C97F013C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1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61" name="Oval 249">
            <a:extLst>
              <a:ext uri="{FF2B5EF4-FFF2-40B4-BE49-F238E27FC236}">
                <a16:creationId xmlns:a16="http://schemas.microsoft.com/office/drawing/2014/main" id="{ED933DB4-95E5-4ED1-9AE0-303100D4E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15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62" name="Oval 250">
            <a:extLst>
              <a:ext uri="{FF2B5EF4-FFF2-40B4-BE49-F238E27FC236}">
                <a16:creationId xmlns:a16="http://schemas.microsoft.com/office/drawing/2014/main" id="{B32C8E42-6EA8-4F67-8AD2-9D912F98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523" y="3774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63" name="Oval 251">
            <a:extLst>
              <a:ext uri="{FF2B5EF4-FFF2-40B4-BE49-F238E27FC236}">
                <a16:creationId xmlns:a16="http://schemas.microsoft.com/office/drawing/2014/main" id="{04FDA805-90B2-48AF-B2ED-52AC5943C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923" y="28601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86" name="Oval 274">
            <a:extLst>
              <a:ext uri="{FF2B5EF4-FFF2-40B4-BE49-F238E27FC236}">
                <a16:creationId xmlns:a16="http://schemas.microsoft.com/office/drawing/2014/main" id="{9891B0B3-9431-4718-8D81-111DAC419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123" y="1945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87" name="Oval 275">
            <a:extLst>
              <a:ext uri="{FF2B5EF4-FFF2-40B4-BE49-F238E27FC236}">
                <a16:creationId xmlns:a16="http://schemas.microsoft.com/office/drawing/2014/main" id="{9D5C0564-57E4-4449-9864-2BEAD76A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5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88" name="Oval 276">
            <a:extLst>
              <a:ext uri="{FF2B5EF4-FFF2-40B4-BE49-F238E27FC236}">
                <a16:creationId xmlns:a16="http://schemas.microsoft.com/office/drawing/2014/main" id="{8CE5EBC3-46F7-491C-AD9B-3DBC30E76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9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89" name="Oval 277">
            <a:extLst>
              <a:ext uri="{FF2B5EF4-FFF2-40B4-BE49-F238E27FC236}">
                <a16:creationId xmlns:a16="http://schemas.microsoft.com/office/drawing/2014/main" id="{72D4115E-766D-433C-A002-AAB16FF5B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323" y="4536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0" name="Oval 278">
            <a:extLst>
              <a:ext uri="{FF2B5EF4-FFF2-40B4-BE49-F238E27FC236}">
                <a16:creationId xmlns:a16="http://schemas.microsoft.com/office/drawing/2014/main" id="{4C7337C6-DE23-4811-8E20-3B33A7546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0523" y="1945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1" name="Oval 279">
            <a:extLst>
              <a:ext uri="{FF2B5EF4-FFF2-40B4-BE49-F238E27FC236}">
                <a16:creationId xmlns:a16="http://schemas.microsoft.com/office/drawing/2014/main" id="{0F2A0EC6-BC5C-4ED0-96E0-FFC993D6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9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2" name="Oval 280">
            <a:extLst>
              <a:ext uri="{FF2B5EF4-FFF2-40B4-BE49-F238E27FC236}">
                <a16:creationId xmlns:a16="http://schemas.microsoft.com/office/drawing/2014/main" id="{572AB4B5-2565-405E-92AB-BBAA2CA95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3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3" name="Oval 281">
            <a:extLst>
              <a:ext uri="{FF2B5EF4-FFF2-40B4-BE49-F238E27FC236}">
                <a16:creationId xmlns:a16="http://schemas.microsoft.com/office/drawing/2014/main" id="{56ACA978-612A-4552-A26E-6428699E9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723" y="4536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4" name="Oval 282">
            <a:extLst>
              <a:ext uri="{FF2B5EF4-FFF2-40B4-BE49-F238E27FC236}">
                <a16:creationId xmlns:a16="http://schemas.microsoft.com/office/drawing/2014/main" id="{E73D0E2C-39F3-4F8A-872C-F437C5E6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4923" y="1945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5" name="Oval 283">
            <a:extLst>
              <a:ext uri="{FF2B5EF4-FFF2-40B4-BE49-F238E27FC236}">
                <a16:creationId xmlns:a16="http://schemas.microsoft.com/office/drawing/2014/main" id="{66A6DD64-E7EF-46AD-AAA9-695E9B726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3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6" name="Oval 284">
            <a:extLst>
              <a:ext uri="{FF2B5EF4-FFF2-40B4-BE49-F238E27FC236}">
                <a16:creationId xmlns:a16="http://schemas.microsoft.com/office/drawing/2014/main" id="{5CA2524B-B426-455B-817D-8E68C4F67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7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7" name="Oval 285">
            <a:extLst>
              <a:ext uri="{FF2B5EF4-FFF2-40B4-BE49-F238E27FC236}">
                <a16:creationId xmlns:a16="http://schemas.microsoft.com/office/drawing/2014/main" id="{1F64C368-90AC-49D9-8D2A-EFDB5E93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2123" y="4536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8" name="Oval 286">
            <a:extLst>
              <a:ext uri="{FF2B5EF4-FFF2-40B4-BE49-F238E27FC236}">
                <a16:creationId xmlns:a16="http://schemas.microsoft.com/office/drawing/2014/main" id="{158C0041-3868-4A0C-AFE7-7B0704C03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9323" y="19457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799" name="Oval 287">
            <a:extLst>
              <a:ext uri="{FF2B5EF4-FFF2-40B4-BE49-F238E27FC236}">
                <a16:creationId xmlns:a16="http://schemas.microsoft.com/office/drawing/2014/main" id="{A530204B-1582-4CAA-9646-52B6FDC9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7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0" name="Oval 288">
            <a:extLst>
              <a:ext uri="{FF2B5EF4-FFF2-40B4-BE49-F238E27FC236}">
                <a16:creationId xmlns:a16="http://schemas.microsoft.com/office/drawing/2014/main" id="{BA8B1F76-E655-44D2-9090-0B998C8B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1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1" name="Oval 289">
            <a:extLst>
              <a:ext uri="{FF2B5EF4-FFF2-40B4-BE49-F238E27FC236}">
                <a16:creationId xmlns:a16="http://schemas.microsoft.com/office/drawing/2014/main" id="{FB013B83-FBE0-427E-8607-E7DEE1E23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523" y="45365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2" name="Oval 290">
            <a:extLst>
              <a:ext uri="{FF2B5EF4-FFF2-40B4-BE49-F238E27FC236}">
                <a16:creationId xmlns:a16="http://schemas.microsoft.com/office/drawing/2014/main" id="{F715F148-2079-4763-BEC3-859BF0458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7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3" name="Oval 291">
            <a:extLst>
              <a:ext uri="{FF2B5EF4-FFF2-40B4-BE49-F238E27FC236}">
                <a16:creationId xmlns:a16="http://schemas.microsoft.com/office/drawing/2014/main" id="{B5A54DB7-F968-4A5E-BC96-9DF1D0F6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1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4" name="Oval 292">
            <a:extLst>
              <a:ext uri="{FF2B5EF4-FFF2-40B4-BE49-F238E27FC236}">
                <a16:creationId xmlns:a16="http://schemas.microsoft.com/office/drawing/2014/main" id="{E758669C-5D78-474E-9288-8B6A426C7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1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5" name="Oval 293">
            <a:extLst>
              <a:ext uri="{FF2B5EF4-FFF2-40B4-BE49-F238E27FC236}">
                <a16:creationId xmlns:a16="http://schemas.microsoft.com/office/drawing/2014/main" id="{FBE0B238-3A55-46FC-AF56-F3DDF8AE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5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6" name="Oval 294">
            <a:extLst>
              <a:ext uri="{FF2B5EF4-FFF2-40B4-BE49-F238E27FC236}">
                <a16:creationId xmlns:a16="http://schemas.microsoft.com/office/drawing/2014/main" id="{ECEF726F-E14C-4DA2-AA20-F8CAA447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523" y="36983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7" name="Oval 295">
            <a:extLst>
              <a:ext uri="{FF2B5EF4-FFF2-40B4-BE49-F238E27FC236}">
                <a16:creationId xmlns:a16="http://schemas.microsoft.com/office/drawing/2014/main" id="{B4CEAF7A-75B6-461B-A70B-DACA4EBB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6923" y="2783974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809" name="Freeform 297">
            <a:extLst>
              <a:ext uri="{FF2B5EF4-FFF2-40B4-BE49-F238E27FC236}">
                <a16:creationId xmlns:a16="http://schemas.microsoft.com/office/drawing/2014/main" id="{6A01E0C2-76C7-493E-BC88-5C0912F1A6CA}"/>
              </a:ext>
            </a:extLst>
          </p:cNvPr>
          <p:cNvSpPr>
            <a:spLocks/>
          </p:cNvSpPr>
          <p:nvPr/>
        </p:nvSpPr>
        <p:spPr bwMode="auto">
          <a:xfrm>
            <a:off x="5176123" y="1933074"/>
            <a:ext cx="3276600" cy="2692400"/>
          </a:xfrm>
          <a:custGeom>
            <a:avLst/>
            <a:gdLst>
              <a:gd name="T0" fmla="*/ 0 w 2064"/>
              <a:gd name="T1" fmla="*/ 12700 h 1696"/>
              <a:gd name="T2" fmla="*/ 152400 w 2064"/>
              <a:gd name="T3" fmla="*/ 927100 h 1696"/>
              <a:gd name="T4" fmla="*/ 304800 w 2064"/>
              <a:gd name="T5" fmla="*/ 1841500 h 1696"/>
              <a:gd name="T6" fmla="*/ 457200 w 2064"/>
              <a:gd name="T7" fmla="*/ 2679700 h 1696"/>
              <a:gd name="T8" fmla="*/ 685800 w 2064"/>
              <a:gd name="T9" fmla="*/ 1841500 h 1696"/>
              <a:gd name="T10" fmla="*/ 838200 w 2064"/>
              <a:gd name="T11" fmla="*/ 850900 h 1696"/>
              <a:gd name="T12" fmla="*/ 990600 w 2064"/>
              <a:gd name="T13" fmla="*/ 12700 h 1696"/>
              <a:gd name="T14" fmla="*/ 1143000 w 2064"/>
              <a:gd name="T15" fmla="*/ 927100 h 1696"/>
              <a:gd name="T16" fmla="*/ 1219200 w 2064"/>
              <a:gd name="T17" fmla="*/ 1841500 h 1696"/>
              <a:gd name="T18" fmla="*/ 1371600 w 2064"/>
              <a:gd name="T19" fmla="*/ 2679700 h 1696"/>
              <a:gd name="T20" fmla="*/ 1524000 w 2064"/>
              <a:gd name="T21" fmla="*/ 1765300 h 1696"/>
              <a:gd name="T22" fmla="*/ 1676400 w 2064"/>
              <a:gd name="T23" fmla="*/ 850900 h 1696"/>
              <a:gd name="T24" fmla="*/ 1828800 w 2064"/>
              <a:gd name="T25" fmla="*/ 12700 h 1696"/>
              <a:gd name="T26" fmla="*/ 2057400 w 2064"/>
              <a:gd name="T27" fmla="*/ 927100 h 1696"/>
              <a:gd name="T28" fmla="*/ 2133600 w 2064"/>
              <a:gd name="T29" fmla="*/ 1841500 h 1696"/>
              <a:gd name="T30" fmla="*/ 2286000 w 2064"/>
              <a:gd name="T31" fmla="*/ 2679700 h 1696"/>
              <a:gd name="T32" fmla="*/ 2514600 w 2064"/>
              <a:gd name="T33" fmla="*/ 1765300 h 1696"/>
              <a:gd name="T34" fmla="*/ 2667000 w 2064"/>
              <a:gd name="T35" fmla="*/ 850900 h 1696"/>
              <a:gd name="T36" fmla="*/ 2743200 w 2064"/>
              <a:gd name="T37" fmla="*/ 12700 h 1696"/>
              <a:gd name="T38" fmla="*/ 2971800 w 2064"/>
              <a:gd name="T39" fmla="*/ 850900 h 1696"/>
              <a:gd name="T40" fmla="*/ 3124200 w 2064"/>
              <a:gd name="T41" fmla="*/ 1841500 h 1696"/>
              <a:gd name="T42" fmla="*/ 3276600 w 2064"/>
              <a:gd name="T43" fmla="*/ 2679700 h 169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064" h="1696">
                <a:moveTo>
                  <a:pt x="0" y="8"/>
                </a:moveTo>
                <a:cubicBezTo>
                  <a:pt x="32" y="200"/>
                  <a:pt x="64" y="392"/>
                  <a:pt x="96" y="584"/>
                </a:cubicBezTo>
                <a:cubicBezTo>
                  <a:pt x="128" y="776"/>
                  <a:pt x="160" y="976"/>
                  <a:pt x="192" y="1160"/>
                </a:cubicBezTo>
                <a:cubicBezTo>
                  <a:pt x="224" y="1344"/>
                  <a:pt x="248" y="1688"/>
                  <a:pt x="288" y="1688"/>
                </a:cubicBezTo>
                <a:cubicBezTo>
                  <a:pt x="328" y="1688"/>
                  <a:pt x="392" y="1352"/>
                  <a:pt x="432" y="1160"/>
                </a:cubicBezTo>
                <a:cubicBezTo>
                  <a:pt x="472" y="968"/>
                  <a:pt x="496" y="728"/>
                  <a:pt x="528" y="536"/>
                </a:cubicBezTo>
                <a:cubicBezTo>
                  <a:pt x="560" y="344"/>
                  <a:pt x="592" y="0"/>
                  <a:pt x="624" y="8"/>
                </a:cubicBezTo>
                <a:cubicBezTo>
                  <a:pt x="656" y="16"/>
                  <a:pt x="696" y="392"/>
                  <a:pt x="720" y="584"/>
                </a:cubicBezTo>
                <a:cubicBezTo>
                  <a:pt x="744" y="776"/>
                  <a:pt x="744" y="976"/>
                  <a:pt x="768" y="1160"/>
                </a:cubicBezTo>
                <a:cubicBezTo>
                  <a:pt x="792" y="1344"/>
                  <a:pt x="832" y="1696"/>
                  <a:pt x="864" y="1688"/>
                </a:cubicBezTo>
                <a:cubicBezTo>
                  <a:pt x="896" y="1680"/>
                  <a:pt x="928" y="1304"/>
                  <a:pt x="960" y="1112"/>
                </a:cubicBezTo>
                <a:cubicBezTo>
                  <a:pt x="992" y="920"/>
                  <a:pt x="1024" y="720"/>
                  <a:pt x="1056" y="536"/>
                </a:cubicBezTo>
                <a:cubicBezTo>
                  <a:pt x="1088" y="352"/>
                  <a:pt x="1112" y="0"/>
                  <a:pt x="1152" y="8"/>
                </a:cubicBezTo>
                <a:cubicBezTo>
                  <a:pt x="1192" y="16"/>
                  <a:pt x="1264" y="392"/>
                  <a:pt x="1296" y="584"/>
                </a:cubicBezTo>
                <a:cubicBezTo>
                  <a:pt x="1328" y="776"/>
                  <a:pt x="1320" y="976"/>
                  <a:pt x="1344" y="1160"/>
                </a:cubicBezTo>
                <a:cubicBezTo>
                  <a:pt x="1368" y="1344"/>
                  <a:pt x="1400" y="1696"/>
                  <a:pt x="1440" y="1688"/>
                </a:cubicBezTo>
                <a:cubicBezTo>
                  <a:pt x="1480" y="1680"/>
                  <a:pt x="1544" y="1304"/>
                  <a:pt x="1584" y="1112"/>
                </a:cubicBezTo>
                <a:cubicBezTo>
                  <a:pt x="1624" y="920"/>
                  <a:pt x="1656" y="720"/>
                  <a:pt x="1680" y="536"/>
                </a:cubicBezTo>
                <a:cubicBezTo>
                  <a:pt x="1704" y="352"/>
                  <a:pt x="1696" y="8"/>
                  <a:pt x="1728" y="8"/>
                </a:cubicBezTo>
                <a:cubicBezTo>
                  <a:pt x="1760" y="8"/>
                  <a:pt x="1832" y="344"/>
                  <a:pt x="1872" y="536"/>
                </a:cubicBezTo>
                <a:cubicBezTo>
                  <a:pt x="1912" y="728"/>
                  <a:pt x="1936" y="968"/>
                  <a:pt x="1968" y="1160"/>
                </a:cubicBezTo>
                <a:cubicBezTo>
                  <a:pt x="2000" y="1352"/>
                  <a:pt x="2032" y="1520"/>
                  <a:pt x="2064" y="1688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810" name="Text Box 298">
            <a:extLst>
              <a:ext uri="{FF2B5EF4-FFF2-40B4-BE49-F238E27FC236}">
                <a16:creationId xmlns:a16="http://schemas.microsoft.com/office/drawing/2014/main" id="{18EFDF28-8895-49AE-80F9-493EEEA3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848" y="4917574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Correct Reconstruction</a:t>
            </a:r>
          </a:p>
        </p:txBody>
      </p:sp>
      <p:sp>
        <p:nvSpPr>
          <p:cNvPr id="320811" name="Line 299">
            <a:extLst>
              <a:ext uri="{FF2B5EF4-FFF2-40B4-BE49-F238E27FC236}">
                <a16:creationId xmlns:a16="http://schemas.microsoft.com/office/drawing/2014/main" id="{4333FFAE-E7C6-46B0-8F68-1C520B48F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3523" y="4993774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812" name="Text Box 300">
            <a:extLst>
              <a:ext uri="{FF2B5EF4-FFF2-40B4-BE49-F238E27FC236}">
                <a16:creationId xmlns:a16="http://schemas.microsoft.com/office/drawing/2014/main" id="{E644812E-0E54-468C-9033-6C1EB5EFA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523" y="4765174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617" grpId="0"/>
      <p:bldP spid="320810" grpId="0"/>
      <p:bldP spid="3208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incrop">
            <a:extLst>
              <a:ext uri="{FF2B5EF4-FFF2-40B4-BE49-F238E27FC236}">
                <a16:creationId xmlns:a16="http://schemas.microsoft.com/office/drawing/2014/main" id="{64AC486C-5105-4BC7-B78C-B0151E9D5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7" y="1993588"/>
            <a:ext cx="4056285" cy="30232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0EAFAB82-507D-48B6-8D49-C38B4327C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Digital Signals</a:t>
            </a:r>
          </a:p>
        </p:txBody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DE441168-DC58-42FD-AAA2-BB6F505C45C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202" y="10668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sz="2800"/>
              <a:t>Whether you can reconstruct correctly depends on how you sample – sampling rate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AAAF5384-23B6-4EDC-BF19-F7C67B1A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402" y="5105400"/>
            <a:ext cx="141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Sampling</a:t>
            </a:r>
          </a:p>
        </p:txBody>
      </p:sp>
      <p:sp>
        <p:nvSpPr>
          <p:cNvPr id="13318" name="Oval 6">
            <a:extLst>
              <a:ext uri="{FF2B5EF4-FFF2-40B4-BE49-F238E27FC236}">
                <a16:creationId xmlns:a16="http://schemas.microsoft.com/office/drawing/2014/main" id="{FC0ADB5C-5540-436A-9ACC-EA6BF49EB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02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10">
            <a:extLst>
              <a:ext uri="{FF2B5EF4-FFF2-40B4-BE49-F238E27FC236}">
                <a16:creationId xmlns:a16="http://schemas.microsoft.com/office/drawing/2014/main" id="{85168539-4F83-43FB-AFDD-BF2397D8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202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14">
            <a:extLst>
              <a:ext uri="{FF2B5EF4-FFF2-40B4-BE49-F238E27FC236}">
                <a16:creationId xmlns:a16="http://schemas.microsoft.com/office/drawing/2014/main" id="{8470F377-BF82-4EBD-AC35-46D85062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602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18">
            <a:extLst>
              <a:ext uri="{FF2B5EF4-FFF2-40B4-BE49-F238E27FC236}">
                <a16:creationId xmlns:a16="http://schemas.microsoft.com/office/drawing/2014/main" id="{70F24F58-9D10-4A54-8912-1EBF39CB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002" y="2209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612" name="Oval 28">
            <a:extLst>
              <a:ext uri="{FF2B5EF4-FFF2-40B4-BE49-F238E27FC236}">
                <a16:creationId xmlns:a16="http://schemas.microsoft.com/office/drawing/2014/main" id="{79D43814-05FA-434D-AA5D-538D3EEEE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0802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616" name="Oval 32">
            <a:extLst>
              <a:ext uri="{FF2B5EF4-FFF2-40B4-BE49-F238E27FC236}">
                <a16:creationId xmlns:a16="http://schemas.microsoft.com/office/drawing/2014/main" id="{355B2041-701B-43FF-91B1-5FD4084B7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202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620" name="Oval 36">
            <a:extLst>
              <a:ext uri="{FF2B5EF4-FFF2-40B4-BE49-F238E27FC236}">
                <a16:creationId xmlns:a16="http://schemas.microsoft.com/office/drawing/2014/main" id="{2D351E3B-284A-405A-9320-0341CF9CE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602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624" name="Oval 40">
            <a:extLst>
              <a:ext uri="{FF2B5EF4-FFF2-40B4-BE49-F238E27FC236}">
                <a16:creationId xmlns:a16="http://schemas.microsoft.com/office/drawing/2014/main" id="{A84EAFD4-0C37-450D-9D32-6704BCE47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02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634" name="Line 50">
            <a:extLst>
              <a:ext uri="{FF2B5EF4-FFF2-40B4-BE49-F238E27FC236}">
                <a16:creationId xmlns:a16="http://schemas.microsoft.com/office/drawing/2014/main" id="{473FF6D8-B930-419C-9919-E27722889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602" y="2667000"/>
            <a:ext cx="29718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635" name="Text Box 51">
            <a:extLst>
              <a:ext uri="{FF2B5EF4-FFF2-40B4-BE49-F238E27FC236}">
                <a16:creationId xmlns:a16="http://schemas.microsoft.com/office/drawing/2014/main" id="{B7E57977-52BF-469A-8CDF-5D7DFD7D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77" y="5105400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Incorrect Reconstruction</a:t>
            </a:r>
          </a:p>
        </p:txBody>
      </p:sp>
      <p:sp>
        <p:nvSpPr>
          <p:cNvPr id="13328" name="Line 52">
            <a:extLst>
              <a:ext uri="{FF2B5EF4-FFF2-40B4-BE49-F238E27FC236}">
                <a16:creationId xmlns:a16="http://schemas.microsoft.com/office/drawing/2014/main" id="{347B8FDC-B2BD-42F2-8B17-34EBFE3BF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8202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Text Box 53">
            <a:extLst>
              <a:ext uri="{FF2B5EF4-FFF2-40B4-BE49-F238E27FC236}">
                <a16:creationId xmlns:a16="http://schemas.microsoft.com/office/drawing/2014/main" id="{0077FBAF-0266-45A8-BE68-9DC2220C5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202" y="49530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8" grpId="0" build="p"/>
      <p:bldP spid="3236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0E6C8ED2-E6A5-4D9E-A682-749607FE9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820" y="1066800"/>
            <a:ext cx="8914360" cy="5470455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only sine waves</a:t>
            </a:r>
          </a:p>
          <a:p>
            <a:pPr eaLnBrk="1" hangingPunct="1"/>
            <a:r>
              <a:rPr lang="en-US" altLang="en-US" dirty="0"/>
              <a:t>If you sample </a:t>
            </a:r>
            <a:r>
              <a:rPr lang="en-US" altLang="en-US" b="1" i="1" dirty="0"/>
              <a:t>at least</a:t>
            </a:r>
            <a:r>
              <a:rPr lang="en-US" altLang="en-US" dirty="0"/>
              <a:t> at twice the frequency (2 samples per cycle), signal can be reconstructed correctly</a:t>
            </a:r>
          </a:p>
          <a:p>
            <a:pPr lvl="1" eaLnBrk="1" hangingPunct="1"/>
            <a:r>
              <a:rPr lang="en-US" altLang="en-US"/>
              <a:t>Higher </a:t>
            </a:r>
            <a:r>
              <a:rPr lang="en-US" altLang="en-US" dirty="0"/>
              <a:t>the sampling rate, better the reconstruction</a:t>
            </a:r>
          </a:p>
          <a:p>
            <a:pPr eaLnBrk="1" hangingPunct="1"/>
            <a:r>
              <a:rPr lang="en-US" altLang="en-US" dirty="0"/>
              <a:t>If less than twice the frequency, cannot reconstruct correct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F0761DA-76E3-496C-967D-C81234807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Nyquist Rate	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incrop">
            <a:extLst>
              <a:ext uri="{FF2B5EF4-FFF2-40B4-BE49-F238E27FC236}">
                <a16:creationId xmlns:a16="http://schemas.microsoft.com/office/drawing/2014/main" id="{5863E7EC-400C-41C4-A05A-98DD9BEA4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2" y="1219200"/>
            <a:ext cx="4194372" cy="31829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0CFFE606-1CB6-4144-92DD-3C10B39242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Nyquist Rate Sampling</a:t>
            </a: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1FBFC5B5-5E38-49AA-92A0-C9F0E61B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374" y="4325936"/>
            <a:ext cx="1416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Sampling</a:t>
            </a:r>
          </a:p>
        </p:txBody>
      </p:sp>
      <p:sp>
        <p:nvSpPr>
          <p:cNvPr id="17413" name="Oval 6">
            <a:extLst>
              <a:ext uri="{FF2B5EF4-FFF2-40B4-BE49-F238E27FC236}">
                <a16:creationId xmlns:a16="http://schemas.microsoft.com/office/drawing/2014/main" id="{959BE538-25DE-4864-AE37-537AC9A97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774" y="14303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4" name="Oval 7">
            <a:extLst>
              <a:ext uri="{FF2B5EF4-FFF2-40B4-BE49-F238E27FC236}">
                <a16:creationId xmlns:a16="http://schemas.microsoft.com/office/drawing/2014/main" id="{860338CF-E374-480D-AB8F-1498DFE14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174" y="14303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5" name="Oval 8">
            <a:extLst>
              <a:ext uri="{FF2B5EF4-FFF2-40B4-BE49-F238E27FC236}">
                <a16:creationId xmlns:a16="http://schemas.microsoft.com/office/drawing/2014/main" id="{9B6B0E98-1363-49C5-B3D5-8476AFBBB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574" y="14303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6" name="Oval 9">
            <a:extLst>
              <a:ext uri="{FF2B5EF4-FFF2-40B4-BE49-F238E27FC236}">
                <a16:creationId xmlns:a16="http://schemas.microsoft.com/office/drawing/2014/main" id="{2C404ADC-EB4B-427B-8773-2D7845CA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974" y="14303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Text Box 15">
            <a:extLst>
              <a:ext uri="{FF2B5EF4-FFF2-40B4-BE49-F238E27FC236}">
                <a16:creationId xmlns:a16="http://schemas.microsoft.com/office/drawing/2014/main" id="{5D9DA3CB-99F4-42DA-98CB-BAA87D3EB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499" y="4325936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Correct Reconstruction</a:t>
            </a:r>
          </a:p>
        </p:txBody>
      </p:sp>
      <p:sp>
        <p:nvSpPr>
          <p:cNvPr id="17418" name="Line 16">
            <a:extLst>
              <a:ext uri="{FF2B5EF4-FFF2-40B4-BE49-F238E27FC236}">
                <a16:creationId xmlns:a16="http://schemas.microsoft.com/office/drawing/2014/main" id="{159DB528-CAF5-4E36-9900-9505E4917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174" y="4402136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7">
            <a:extLst>
              <a:ext uri="{FF2B5EF4-FFF2-40B4-BE49-F238E27FC236}">
                <a16:creationId xmlns:a16="http://schemas.microsoft.com/office/drawing/2014/main" id="{094C6829-0D4E-49C7-B442-84EC8E2D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174" y="4173536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</a:t>
            </a:r>
          </a:p>
        </p:txBody>
      </p:sp>
      <p:sp>
        <p:nvSpPr>
          <p:cNvPr id="17420" name="Oval 19">
            <a:extLst>
              <a:ext uri="{FF2B5EF4-FFF2-40B4-BE49-F238E27FC236}">
                <a16:creationId xmlns:a16="http://schemas.microsoft.com/office/drawing/2014/main" id="{DBD32163-8D52-4318-ADA1-FA93A2EDD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974" y="4021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Oval 20">
            <a:extLst>
              <a:ext uri="{FF2B5EF4-FFF2-40B4-BE49-F238E27FC236}">
                <a16:creationId xmlns:a16="http://schemas.microsoft.com/office/drawing/2014/main" id="{A386444F-E0F2-4436-805F-6B09F784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374" y="4021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Oval 21">
            <a:extLst>
              <a:ext uri="{FF2B5EF4-FFF2-40B4-BE49-F238E27FC236}">
                <a16:creationId xmlns:a16="http://schemas.microsoft.com/office/drawing/2014/main" id="{A8C18C1E-6E1E-4D97-9E13-2AEB52C88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774" y="4021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Oval 22">
            <a:extLst>
              <a:ext uri="{FF2B5EF4-FFF2-40B4-BE49-F238E27FC236}">
                <a16:creationId xmlns:a16="http://schemas.microsoft.com/office/drawing/2014/main" id="{3BC295DD-EE50-4A4A-88CF-D619ABBFA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174" y="4021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55" name="Oval 23">
            <a:extLst>
              <a:ext uri="{FF2B5EF4-FFF2-40B4-BE49-F238E27FC236}">
                <a16:creationId xmlns:a16="http://schemas.microsoft.com/office/drawing/2014/main" id="{3325A225-61D6-40D2-9287-C09DB45BC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74" y="1354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56" name="Oval 24">
            <a:extLst>
              <a:ext uri="{FF2B5EF4-FFF2-40B4-BE49-F238E27FC236}">
                <a16:creationId xmlns:a16="http://schemas.microsoft.com/office/drawing/2014/main" id="{8B9315BC-ED56-4C6C-950F-B96345CAB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7174" y="1354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57" name="Oval 25">
            <a:extLst>
              <a:ext uri="{FF2B5EF4-FFF2-40B4-BE49-F238E27FC236}">
                <a16:creationId xmlns:a16="http://schemas.microsoft.com/office/drawing/2014/main" id="{32200861-FDD1-4C17-A07A-4597F62D3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574" y="1354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58" name="Oval 26">
            <a:extLst>
              <a:ext uri="{FF2B5EF4-FFF2-40B4-BE49-F238E27FC236}">
                <a16:creationId xmlns:a16="http://schemas.microsoft.com/office/drawing/2014/main" id="{22B5AF11-BDD7-4F73-B444-90BBA4F1B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974" y="13541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59" name="Oval 27">
            <a:extLst>
              <a:ext uri="{FF2B5EF4-FFF2-40B4-BE49-F238E27FC236}">
                <a16:creationId xmlns:a16="http://schemas.microsoft.com/office/drawing/2014/main" id="{E2C2734C-7CDF-4F1B-92BF-DDFC9E62C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974" y="39449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60" name="Oval 28">
            <a:extLst>
              <a:ext uri="{FF2B5EF4-FFF2-40B4-BE49-F238E27FC236}">
                <a16:creationId xmlns:a16="http://schemas.microsoft.com/office/drawing/2014/main" id="{523C7169-A861-41F6-8542-4B3A63B3E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374" y="39449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61" name="Oval 29">
            <a:extLst>
              <a:ext uri="{FF2B5EF4-FFF2-40B4-BE49-F238E27FC236}">
                <a16:creationId xmlns:a16="http://schemas.microsoft.com/office/drawing/2014/main" id="{DF008AAA-FFC9-4426-9EAE-57E0FA13C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774" y="39449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62" name="Oval 30">
            <a:extLst>
              <a:ext uri="{FF2B5EF4-FFF2-40B4-BE49-F238E27FC236}">
                <a16:creationId xmlns:a16="http://schemas.microsoft.com/office/drawing/2014/main" id="{D4D2B6A6-EFA0-43DF-926D-FE32126AB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3174" y="3944936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63" name="Freeform 31">
            <a:extLst>
              <a:ext uri="{FF2B5EF4-FFF2-40B4-BE49-F238E27FC236}">
                <a16:creationId xmlns:a16="http://schemas.microsoft.com/office/drawing/2014/main" id="{8BC287FD-2D90-492E-A00E-D60F2DCE824F}"/>
              </a:ext>
            </a:extLst>
          </p:cNvPr>
          <p:cNvSpPr>
            <a:spLocks/>
          </p:cNvSpPr>
          <p:nvPr/>
        </p:nvSpPr>
        <p:spPr bwMode="auto">
          <a:xfrm>
            <a:off x="5162774" y="1354136"/>
            <a:ext cx="3276600" cy="2679700"/>
          </a:xfrm>
          <a:custGeom>
            <a:avLst/>
            <a:gdLst>
              <a:gd name="T0" fmla="*/ 0 w 2064"/>
              <a:gd name="T1" fmla="*/ 76200 h 1688"/>
              <a:gd name="T2" fmla="*/ 533400 w 2064"/>
              <a:gd name="T3" fmla="*/ 2667000 h 1688"/>
              <a:gd name="T4" fmla="*/ 914400 w 2064"/>
              <a:gd name="T5" fmla="*/ 0 h 1688"/>
              <a:gd name="T6" fmla="*/ 1371600 w 2064"/>
              <a:gd name="T7" fmla="*/ 2667000 h 1688"/>
              <a:gd name="T8" fmla="*/ 1905000 w 2064"/>
              <a:gd name="T9" fmla="*/ 0 h 1688"/>
              <a:gd name="T10" fmla="*/ 2286000 w 2064"/>
              <a:gd name="T11" fmla="*/ 2667000 h 1688"/>
              <a:gd name="T12" fmla="*/ 2819400 w 2064"/>
              <a:gd name="T13" fmla="*/ 0 h 1688"/>
              <a:gd name="T14" fmla="*/ 3276600 w 2064"/>
              <a:gd name="T15" fmla="*/ 2667000 h 16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64" h="1688">
                <a:moveTo>
                  <a:pt x="0" y="48"/>
                </a:moveTo>
                <a:cubicBezTo>
                  <a:pt x="120" y="868"/>
                  <a:pt x="240" y="1688"/>
                  <a:pt x="336" y="1680"/>
                </a:cubicBezTo>
                <a:cubicBezTo>
                  <a:pt x="432" y="1672"/>
                  <a:pt x="488" y="0"/>
                  <a:pt x="576" y="0"/>
                </a:cubicBezTo>
                <a:cubicBezTo>
                  <a:pt x="664" y="0"/>
                  <a:pt x="760" y="1680"/>
                  <a:pt x="864" y="1680"/>
                </a:cubicBezTo>
                <a:cubicBezTo>
                  <a:pt x="968" y="1680"/>
                  <a:pt x="1104" y="0"/>
                  <a:pt x="1200" y="0"/>
                </a:cubicBezTo>
                <a:cubicBezTo>
                  <a:pt x="1296" y="0"/>
                  <a:pt x="1344" y="1680"/>
                  <a:pt x="1440" y="1680"/>
                </a:cubicBezTo>
                <a:cubicBezTo>
                  <a:pt x="1536" y="1680"/>
                  <a:pt x="1672" y="0"/>
                  <a:pt x="1776" y="0"/>
                </a:cubicBezTo>
                <a:cubicBezTo>
                  <a:pt x="1880" y="0"/>
                  <a:pt x="1972" y="840"/>
                  <a:pt x="2064" y="168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74" name="Picture 18" descr="sincrop">
            <a:extLst>
              <a:ext uri="{FF2B5EF4-FFF2-40B4-BE49-F238E27FC236}">
                <a16:creationId xmlns:a16="http://schemas.microsoft.com/office/drawing/2014/main" id="{D285EF21-3562-498D-9CBF-46C0BAD744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14" y="2510444"/>
            <a:ext cx="3075709" cy="229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B8A4154D-31CC-4D3E-B909-90C0D6DF9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Aliasing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4A61A47-742F-4400-983E-C4CC48AD99D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1430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z="2800"/>
              <a:t>Aliasing: Incorrect representation of some entity</a:t>
            </a:r>
          </a:p>
        </p:txBody>
      </p:sp>
      <p:pic>
        <p:nvPicPr>
          <p:cNvPr id="19460" name="Picture 15" descr="95sampling">
            <a:extLst>
              <a:ext uri="{FF2B5EF4-FFF2-40B4-BE49-F238E27FC236}">
                <a16:creationId xmlns:a16="http://schemas.microsoft.com/office/drawing/2014/main" id="{6E7A9010-3644-49BB-A9D6-2162BF1A838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t="16772" b="16772"/>
          <a:stretch>
            <a:fillRect/>
          </a:stretch>
        </p:blipFill>
        <p:spPr>
          <a:xfrm>
            <a:off x="466725" y="2190750"/>
            <a:ext cx="5146675" cy="278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6672" name="Freeform 16">
            <a:extLst>
              <a:ext uri="{FF2B5EF4-FFF2-40B4-BE49-F238E27FC236}">
                <a16:creationId xmlns:a16="http://schemas.microsoft.com/office/drawing/2014/main" id="{F14351C0-AF8F-4DE9-A41B-AD1585AA4419}"/>
              </a:ext>
            </a:extLst>
          </p:cNvPr>
          <p:cNvSpPr>
            <a:spLocks/>
          </p:cNvSpPr>
          <p:nvPr/>
        </p:nvSpPr>
        <p:spPr bwMode="auto">
          <a:xfrm>
            <a:off x="533400" y="2273300"/>
            <a:ext cx="4876800" cy="2552700"/>
          </a:xfrm>
          <a:custGeom>
            <a:avLst/>
            <a:gdLst>
              <a:gd name="T0" fmla="*/ 0 w 3072"/>
              <a:gd name="T1" fmla="*/ 1231900 h 1608"/>
              <a:gd name="T2" fmla="*/ 228600 w 3072"/>
              <a:gd name="T3" fmla="*/ 1612900 h 1608"/>
              <a:gd name="T4" fmla="*/ 381000 w 3072"/>
              <a:gd name="T5" fmla="*/ 1917700 h 1608"/>
              <a:gd name="T6" fmla="*/ 685800 w 3072"/>
              <a:gd name="T7" fmla="*/ 2222500 h 1608"/>
              <a:gd name="T8" fmla="*/ 838200 w 3072"/>
              <a:gd name="T9" fmla="*/ 2374900 h 1608"/>
              <a:gd name="T10" fmla="*/ 1066800 w 3072"/>
              <a:gd name="T11" fmla="*/ 2527300 h 1608"/>
              <a:gd name="T12" fmla="*/ 1295400 w 3072"/>
              <a:gd name="T13" fmla="*/ 2527300 h 1608"/>
              <a:gd name="T14" fmla="*/ 1524000 w 3072"/>
              <a:gd name="T15" fmla="*/ 2374900 h 1608"/>
              <a:gd name="T16" fmla="*/ 1752600 w 3072"/>
              <a:gd name="T17" fmla="*/ 2146300 h 1608"/>
              <a:gd name="T18" fmla="*/ 1981200 w 3072"/>
              <a:gd name="T19" fmla="*/ 1917700 h 1608"/>
              <a:gd name="T20" fmla="*/ 2133600 w 3072"/>
              <a:gd name="T21" fmla="*/ 1612900 h 1608"/>
              <a:gd name="T22" fmla="*/ 2590800 w 3072"/>
              <a:gd name="T23" fmla="*/ 927100 h 1608"/>
              <a:gd name="T24" fmla="*/ 2819400 w 3072"/>
              <a:gd name="T25" fmla="*/ 546100 h 1608"/>
              <a:gd name="T26" fmla="*/ 3048000 w 3072"/>
              <a:gd name="T27" fmla="*/ 317500 h 1608"/>
              <a:gd name="T28" fmla="*/ 3276600 w 3072"/>
              <a:gd name="T29" fmla="*/ 88900 h 1608"/>
              <a:gd name="T30" fmla="*/ 3505200 w 3072"/>
              <a:gd name="T31" fmla="*/ 12700 h 1608"/>
              <a:gd name="T32" fmla="*/ 3733800 w 3072"/>
              <a:gd name="T33" fmla="*/ 12700 h 1608"/>
              <a:gd name="T34" fmla="*/ 3962400 w 3072"/>
              <a:gd name="T35" fmla="*/ 88900 h 1608"/>
              <a:gd name="T36" fmla="*/ 4191000 w 3072"/>
              <a:gd name="T37" fmla="*/ 317500 h 1608"/>
              <a:gd name="T38" fmla="*/ 4419600 w 3072"/>
              <a:gd name="T39" fmla="*/ 546100 h 1608"/>
              <a:gd name="T40" fmla="*/ 4572000 w 3072"/>
              <a:gd name="T41" fmla="*/ 850900 h 1608"/>
              <a:gd name="T42" fmla="*/ 4876800 w 3072"/>
              <a:gd name="T43" fmla="*/ 1308100 h 160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072" h="1608">
                <a:moveTo>
                  <a:pt x="0" y="776"/>
                </a:moveTo>
                <a:cubicBezTo>
                  <a:pt x="52" y="860"/>
                  <a:pt x="104" y="944"/>
                  <a:pt x="144" y="1016"/>
                </a:cubicBezTo>
                <a:cubicBezTo>
                  <a:pt x="184" y="1088"/>
                  <a:pt x="192" y="1144"/>
                  <a:pt x="240" y="1208"/>
                </a:cubicBezTo>
                <a:cubicBezTo>
                  <a:pt x="288" y="1272"/>
                  <a:pt x="384" y="1352"/>
                  <a:pt x="432" y="1400"/>
                </a:cubicBezTo>
                <a:cubicBezTo>
                  <a:pt x="480" y="1448"/>
                  <a:pt x="488" y="1464"/>
                  <a:pt x="528" y="1496"/>
                </a:cubicBezTo>
                <a:cubicBezTo>
                  <a:pt x="568" y="1528"/>
                  <a:pt x="624" y="1576"/>
                  <a:pt x="672" y="1592"/>
                </a:cubicBezTo>
                <a:cubicBezTo>
                  <a:pt x="720" y="1608"/>
                  <a:pt x="768" y="1608"/>
                  <a:pt x="816" y="1592"/>
                </a:cubicBezTo>
                <a:cubicBezTo>
                  <a:pt x="864" y="1576"/>
                  <a:pt x="912" y="1536"/>
                  <a:pt x="960" y="1496"/>
                </a:cubicBezTo>
                <a:cubicBezTo>
                  <a:pt x="1008" y="1456"/>
                  <a:pt x="1056" y="1400"/>
                  <a:pt x="1104" y="1352"/>
                </a:cubicBezTo>
                <a:cubicBezTo>
                  <a:pt x="1152" y="1304"/>
                  <a:pt x="1208" y="1264"/>
                  <a:pt x="1248" y="1208"/>
                </a:cubicBezTo>
                <a:cubicBezTo>
                  <a:pt x="1288" y="1152"/>
                  <a:pt x="1280" y="1120"/>
                  <a:pt x="1344" y="1016"/>
                </a:cubicBezTo>
                <a:cubicBezTo>
                  <a:pt x="1408" y="912"/>
                  <a:pt x="1560" y="696"/>
                  <a:pt x="1632" y="584"/>
                </a:cubicBezTo>
                <a:cubicBezTo>
                  <a:pt x="1704" y="472"/>
                  <a:pt x="1728" y="408"/>
                  <a:pt x="1776" y="344"/>
                </a:cubicBezTo>
                <a:cubicBezTo>
                  <a:pt x="1824" y="280"/>
                  <a:pt x="1872" y="248"/>
                  <a:pt x="1920" y="200"/>
                </a:cubicBezTo>
                <a:cubicBezTo>
                  <a:pt x="1968" y="152"/>
                  <a:pt x="2016" y="88"/>
                  <a:pt x="2064" y="56"/>
                </a:cubicBezTo>
                <a:cubicBezTo>
                  <a:pt x="2112" y="24"/>
                  <a:pt x="2160" y="16"/>
                  <a:pt x="2208" y="8"/>
                </a:cubicBezTo>
                <a:cubicBezTo>
                  <a:pt x="2256" y="0"/>
                  <a:pt x="2304" y="0"/>
                  <a:pt x="2352" y="8"/>
                </a:cubicBezTo>
                <a:cubicBezTo>
                  <a:pt x="2400" y="16"/>
                  <a:pt x="2448" y="24"/>
                  <a:pt x="2496" y="56"/>
                </a:cubicBezTo>
                <a:cubicBezTo>
                  <a:pt x="2544" y="88"/>
                  <a:pt x="2592" y="152"/>
                  <a:pt x="2640" y="200"/>
                </a:cubicBezTo>
                <a:cubicBezTo>
                  <a:pt x="2688" y="248"/>
                  <a:pt x="2744" y="288"/>
                  <a:pt x="2784" y="344"/>
                </a:cubicBezTo>
                <a:cubicBezTo>
                  <a:pt x="2824" y="400"/>
                  <a:pt x="2832" y="456"/>
                  <a:pt x="2880" y="536"/>
                </a:cubicBezTo>
                <a:cubicBezTo>
                  <a:pt x="2928" y="616"/>
                  <a:pt x="3000" y="720"/>
                  <a:pt x="3072" y="824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73" name="Text Box 17">
            <a:extLst>
              <a:ext uri="{FF2B5EF4-FFF2-40B4-BE49-F238E27FC236}">
                <a16:creationId xmlns:a16="http://schemas.microsoft.com/office/drawing/2014/main" id="{430DFE55-ADB6-433F-8CAE-360A85A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953000"/>
            <a:ext cx="344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A much lower frequency</a:t>
            </a:r>
          </a:p>
        </p:txBody>
      </p:sp>
      <p:sp>
        <p:nvSpPr>
          <p:cNvPr id="326675" name="Oval 19">
            <a:extLst>
              <a:ext uri="{FF2B5EF4-FFF2-40B4-BE49-F238E27FC236}">
                <a16:creationId xmlns:a16="http://schemas.microsoft.com/office/drawing/2014/main" id="{1DA0E669-8246-4FCA-AD44-6491FEBC4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676" name="Oval 20">
            <a:extLst>
              <a:ext uri="{FF2B5EF4-FFF2-40B4-BE49-F238E27FC236}">
                <a16:creationId xmlns:a16="http://schemas.microsoft.com/office/drawing/2014/main" id="{115F1D3A-A2BA-4160-A8CB-2E6C64AA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677" name="Oval 21">
            <a:extLst>
              <a:ext uri="{FF2B5EF4-FFF2-40B4-BE49-F238E27FC236}">
                <a16:creationId xmlns:a16="http://schemas.microsoft.com/office/drawing/2014/main" id="{A14C7C0E-2148-4B92-9371-56DE1760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678" name="Oval 22">
            <a:extLst>
              <a:ext uri="{FF2B5EF4-FFF2-40B4-BE49-F238E27FC236}">
                <a16:creationId xmlns:a16="http://schemas.microsoft.com/office/drawing/2014/main" id="{D814B800-0C4E-426A-862A-D16A06362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26670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679" name="Line 23">
            <a:extLst>
              <a:ext uri="{FF2B5EF4-FFF2-40B4-BE49-F238E27FC236}">
                <a16:creationId xmlns:a16="http://schemas.microsoft.com/office/drawing/2014/main" id="{5458C02C-A6AE-49BA-82BB-3398FA890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667000"/>
            <a:ext cx="2133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680" name="Text Box 24">
            <a:extLst>
              <a:ext uri="{FF2B5EF4-FFF2-40B4-BE49-F238E27FC236}">
                <a16:creationId xmlns:a16="http://schemas.microsoft.com/office/drawing/2014/main" id="{5A5397CB-00C0-4D26-AFA8-AA0282A4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4953000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0">
                <a:latin typeface="Tahoma" panose="020B0604030504040204" pitchFamily="34" charset="0"/>
              </a:rPr>
              <a:t>Zero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73" grpId="0"/>
      <p:bldP spid="3266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6" descr="fourier">
            <a:extLst>
              <a:ext uri="{FF2B5EF4-FFF2-40B4-BE49-F238E27FC236}">
                <a16:creationId xmlns:a16="http://schemas.microsoft.com/office/drawing/2014/main" id="{060A38FF-5159-4987-8361-F13E7C4B93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1" y="1219200"/>
            <a:ext cx="3591098" cy="4958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46BF9E05-4E64-4DAE-AE0E-6F7B00CCF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does sinusoids help?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B2F9D76-C1B7-49CB-8086-84B1CE733CB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202" y="1219200"/>
            <a:ext cx="4362450" cy="4303713"/>
          </a:xfrm>
        </p:spPr>
        <p:txBody>
          <a:bodyPr/>
          <a:lstStyle/>
          <a:p>
            <a:pPr eaLnBrk="1" hangingPunct="1"/>
            <a:r>
              <a:rPr lang="en-US" altLang="en-US" dirty="0"/>
              <a:t>Any signal can be expressed as a sum of sinusoids of different frequencies</a:t>
            </a:r>
          </a:p>
          <a:p>
            <a:pPr lvl="1" eaLnBrk="1" hangingPunct="1"/>
            <a:r>
              <a:rPr lang="en-US" altLang="en-US" dirty="0"/>
              <a:t>Amplitude</a:t>
            </a:r>
          </a:p>
          <a:p>
            <a:pPr lvl="1" eaLnBrk="1" hangingPunct="1"/>
            <a:r>
              <a:rPr lang="en-US" altLang="en-US" dirty="0"/>
              <a:t>Phase</a:t>
            </a:r>
          </a:p>
          <a:p>
            <a:pPr lvl="1" eaLnBrk="1" hangingPunct="1"/>
            <a:endParaRPr lang="en-US" altLang="en-US" dirty="0"/>
          </a:p>
          <a:p>
            <a:r>
              <a:rPr lang="en-US" altLang="en-US" dirty="0"/>
              <a:t>Fourier transform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32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9.6925"/>
  <p:tag name="LATEXADDIN" val="\documentclass{article}&#10;\usepackage{amsmath}&#10;\usepackage{bm}&#10;\pagestyle{empty}&#10;\begin{document}&#10;&#10;\[A = f(t) \]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77.4278"/>
  <p:tag name="LATEXADDIN" val="\documentclass{article}&#10;\usepackage{amsmath}&#10;\usepackage{bm}&#10;\pagestyle{empty}&#10;\begin{document}&#10;&#10;\[ I = f(x, y) \]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713.1609"/>
  <p:tag name="LATEXADDIN" val="\documentclass{article}&#10;\usepackage{amsmath}&#10;\usepackage{bm}&#10;\pagestyle{empty}&#10;\begin{document}&#10;&#10;\[ S = f(x, y, z) \]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cs11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2" id="{D718D816-9697-436A-BB26-B16708E0B600}" vid="{0A28001C-1134-48B6-B40F-45D8837F70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8299</TotalTime>
  <Words>540</Words>
  <Application>Microsoft Office PowerPoint</Application>
  <PresentationFormat>On-screen Show (4:3)</PresentationFormat>
  <Paragraphs>131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Georgia</vt:lpstr>
      <vt:lpstr>Tahoma</vt:lpstr>
      <vt:lpstr>Times New Roman</vt:lpstr>
      <vt:lpstr>Wingdings</vt:lpstr>
      <vt:lpstr>cs112</vt:lpstr>
      <vt:lpstr>PowerPoint Presentation</vt:lpstr>
      <vt:lpstr>Analog vs Digital</vt:lpstr>
      <vt:lpstr>Analog signals</vt:lpstr>
      <vt:lpstr>Digital Signals</vt:lpstr>
      <vt:lpstr>Digital Signals</vt:lpstr>
      <vt:lpstr>Nyquist Rate </vt:lpstr>
      <vt:lpstr>Nyquist Rate Sampling</vt:lpstr>
      <vt:lpstr>Aliasing</vt:lpstr>
      <vt:lpstr>How does sinusoids help?</vt:lpstr>
      <vt:lpstr>Spectral Analysis</vt:lpstr>
      <vt:lpstr>For 2D images</vt:lpstr>
      <vt:lpstr>Extending it to 2D</vt:lpstr>
      <vt:lpstr>Frequency Content</vt:lpstr>
      <vt:lpstr>Amplitude</vt:lpstr>
      <vt:lpstr>Phase </vt:lpstr>
      <vt:lpstr>Reducing Frequency Content</vt:lpstr>
      <vt:lpstr>How does it help?</vt:lpstr>
      <vt:lpstr>Aliasing in Scan Conversion</vt:lpstr>
      <vt:lpstr>Aliasing in Scan Conversion</vt:lpstr>
      <vt:lpstr>Aliasing in Scan Conversion</vt:lpstr>
      <vt:lpstr>Aliasing in Scan Conversion</vt:lpstr>
      <vt:lpstr>Aliasing during z-buffering</vt:lpstr>
      <vt:lpstr>Temporal Aliasing</vt:lpstr>
    </vt:vector>
  </TitlesOfParts>
  <Company> University of California,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Gopi Meenakshisundaram</dc:creator>
  <cp:lastModifiedBy>Shuang Zhao</cp:lastModifiedBy>
  <cp:revision>1730</cp:revision>
  <dcterms:created xsi:type="dcterms:W3CDTF">2004-08-30T20:11:57Z</dcterms:created>
  <dcterms:modified xsi:type="dcterms:W3CDTF">2019-10-31T14:32:56Z</dcterms:modified>
</cp:coreProperties>
</file>