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5"/>
  </p:notesMasterIdLst>
  <p:handoutMasterIdLst>
    <p:handoutMasterId r:id="rId36"/>
  </p:handoutMasterIdLst>
  <p:sldIdLst>
    <p:sldId id="297" r:id="rId2"/>
    <p:sldId id="32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6" r:id="rId14"/>
    <p:sldId id="274" r:id="rId15"/>
    <p:sldId id="283" r:id="rId16"/>
    <p:sldId id="321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277" r:id="rId29"/>
    <p:sldId id="317" r:id="rId30"/>
    <p:sldId id="278" r:id="rId31"/>
    <p:sldId id="281" r:id="rId32"/>
    <p:sldId id="282" r:id="rId33"/>
    <p:sldId id="299" r:id="rId3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E8E8E"/>
    <a:srgbClr val="C0C0C0"/>
    <a:srgbClr val="DDDDDD"/>
    <a:srgbClr val="009900"/>
    <a:srgbClr val="FF3300"/>
    <a:srgbClr val="BEBEBE"/>
    <a:srgbClr val="39393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/>
    <p:restoredTop sz="94641"/>
  </p:normalViewPr>
  <p:slideViewPr>
    <p:cSldViewPr>
      <p:cViewPr varScale="1">
        <p:scale>
          <a:sx n="103" d="100"/>
          <a:sy n="103" d="100"/>
        </p:scale>
        <p:origin x="178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0014E747-4B0C-4D18-A79A-832BE831E1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0669BE57-8921-42C7-B1D5-EBAD0B58C9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3DC5EA16-8935-4F5B-BC96-6D9FCDBFDDF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E092C057-9A38-4181-889D-E9CDED1C86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 smtClean="0"/>
            </a:lvl1pPr>
          </a:lstStyle>
          <a:p>
            <a:pPr>
              <a:defRPr/>
            </a:pPr>
            <a:fld id="{652C00E2-060B-462A-BE9F-F53D945A8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3A0442C-CFE1-47BA-8BAB-F9E3BC1C75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409C575-E8E8-49D0-A209-A9D084C067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F799E67-C70F-4C3D-854D-EF4748236AC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BD26FF42-916F-4312-B1F6-583083FF87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7438A296-A29C-4D6F-AF6C-508F84D879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088945D9-FD9A-4D01-8E95-E9E239755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 smtClean="0"/>
            </a:lvl1pPr>
          </a:lstStyle>
          <a:p>
            <a:pPr>
              <a:defRPr/>
            </a:pPr>
            <a:fld id="{0050E871-5998-45BD-998C-1538F784D6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FB00484-5E4D-4AC4-A1EE-C4BD9C469F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4F13ACE-D410-49EC-B6AB-3BB8529F9B1B}" type="slidenum">
              <a:rPr lang="en-US" altLang="en-US" b="0"/>
              <a:pPr algn="r"/>
              <a:t>3</a:t>
            </a:fld>
            <a:endParaRPr lang="en-US" altLang="en-US" b="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7983211-EFBD-4F6D-A77B-A7E4D5FB2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13F957A-E60E-4393-A290-70697C2A8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47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04DFFEC-3C87-4BF8-AE34-60D3D5A434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0634F9D-FEF7-4E50-8EF2-60B3CE12F68F}" type="slidenum">
              <a:rPr lang="en-US" altLang="en-US" b="0"/>
              <a:pPr algn="r"/>
              <a:t>12</a:t>
            </a:fld>
            <a:endParaRPr lang="en-US" altLang="en-US" b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E639856-EE7C-4FE0-ADBF-FB88EA74C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184F5FC-272E-483A-A19C-6328D8DF1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36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303437D-C9F9-4220-A51A-71EB96954A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C27E22B-4692-44DC-BA71-1E3151632196}" type="slidenum">
              <a:rPr lang="en-US" altLang="en-US" b="0"/>
              <a:pPr algn="r"/>
              <a:t>13</a:t>
            </a:fld>
            <a:endParaRPr lang="en-US" altLang="en-US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6BF75EB-3C8C-4FF0-A334-FB61E3E290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4DC2845-87EA-4588-AAE8-921FC0BA1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842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1D803545-1FEC-4005-B90E-C4F9A4763A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B02E01D-DA3B-444D-99A0-E0711B9B941E}" type="slidenum">
              <a:rPr lang="en-US" altLang="en-US" b="0"/>
              <a:pPr algn="r"/>
              <a:t>14</a:t>
            </a:fld>
            <a:endParaRPr lang="en-US" altLang="en-US" b="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994902F-B7B6-4CEE-84CF-C013B8B0A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6BDC39D-0965-4BE8-A301-EB7EA6D52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610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83DEAFE1-C497-46ED-AB3E-110329FEFC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0017E49-C9A3-46DC-A78C-F7672C639421}" type="slidenum">
              <a:rPr lang="en-US" altLang="en-US" b="0"/>
              <a:pPr algn="r"/>
              <a:t>15</a:t>
            </a:fld>
            <a:endParaRPr lang="en-US" altLang="en-US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A2FF4B6-A9F9-4047-9340-2D7CCE58DC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ACC5D6D-EB78-48A6-A4B2-6D1ECDE28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776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EEF1A8D-4320-4965-9194-40C6EBB3F4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BD69528-B705-4DB9-A82E-40A874A1FFA6}" type="slidenum">
              <a:rPr lang="en-US" altLang="en-US" b="0"/>
              <a:pPr algn="r"/>
              <a:t>16</a:t>
            </a:fld>
            <a:endParaRPr lang="en-US" altLang="en-US" b="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156176A-017B-48E1-905A-25340EC52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AF40935-8075-46D0-A49B-2B1A3FB49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835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CADF0B2-06CD-4175-BE4B-FB717F1A76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464F67E-4A84-4244-A9E3-1FE5E2DD9520}" type="slidenum">
              <a:rPr lang="en-US" altLang="en-US" b="0"/>
              <a:pPr algn="r"/>
              <a:t>17</a:t>
            </a:fld>
            <a:endParaRPr lang="en-US" altLang="en-US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C1928BB-ED8D-4076-AEF7-29AEEF6612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A16465CF-3FE9-43A7-9386-4FA6330A7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799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7A4FF73-D3B6-4BBD-B21F-DAFE445AE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F5E2290-7C03-4FA2-9297-070E46C2C6E4}" type="slidenum">
              <a:rPr lang="en-US" altLang="en-US" b="0"/>
              <a:pPr algn="r"/>
              <a:t>18</a:t>
            </a:fld>
            <a:endParaRPr lang="en-US" altLang="en-US" b="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75AF004-8134-4BC5-8EBA-8CD18941D7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5AE4DC1-00CF-49D0-994D-4ED56795B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145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90410A09-C8D4-47DF-862F-8DD2247E60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C434F66-C32F-4DB2-8D9D-E7484AE83590}" type="slidenum">
              <a:rPr lang="en-US" altLang="en-US" b="0"/>
              <a:pPr algn="r"/>
              <a:t>19</a:t>
            </a:fld>
            <a:endParaRPr lang="en-US" altLang="en-US" b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B13967D-D870-4F54-AA5D-19AD774E4A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88C57CA5-77B8-4FCE-BCFF-3EFC82B17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711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E2F9546-EE7D-40D8-8932-4F364DBAB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D07AE53-4F82-4401-B156-9B6BF2FBE077}" type="slidenum">
              <a:rPr lang="en-US" altLang="en-US" b="0"/>
              <a:pPr algn="r"/>
              <a:t>20</a:t>
            </a:fld>
            <a:endParaRPr lang="en-US" altLang="en-US" b="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AAB1A39-E57F-457E-A0D9-F825DCCBC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15CF015-5B76-4C2D-8FEC-68140EC6F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810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FED3B0B-D845-4912-BF52-D65256A2D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C581EBE-F71B-49F2-83D6-14D363CE9423}" type="slidenum">
              <a:rPr lang="en-US" altLang="en-US" b="0"/>
              <a:pPr algn="r"/>
              <a:t>21</a:t>
            </a:fld>
            <a:endParaRPr lang="en-US" altLang="en-US" b="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B936AA0-6B0C-4D26-BE20-6EE87FD41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4A97CA78-380B-4A38-AFB9-97E296641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63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BAE78DA-A95F-4365-9B48-246ED4A04E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C843DBD-419E-46F0-A758-6445EAA6A83A}" type="slidenum">
              <a:rPr lang="en-US" altLang="en-US" b="0"/>
              <a:pPr algn="r"/>
              <a:t>4</a:t>
            </a:fld>
            <a:endParaRPr lang="en-US" altLang="en-US" b="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E95BFC3-7CB6-4F6C-BC0D-3C7C1BFF71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46CB3312-A52F-469D-8718-987B7B884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612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C4777E2A-3D09-49CE-86AC-6EB30C83E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790C93F-2B99-46B2-990D-98A59E125F19}" type="slidenum">
              <a:rPr lang="en-US" altLang="en-US" b="0"/>
              <a:pPr algn="r"/>
              <a:t>22</a:t>
            </a:fld>
            <a:endParaRPr lang="en-US" altLang="en-US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33C5D8E-304C-44D4-897D-0270F360AE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B2942BA-D7AE-4A14-B656-191B74A9A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478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430D10AB-64A4-4F99-A0FA-29CFA289CE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9BE4CA6-5602-4A59-885E-279739D65649}" type="slidenum">
              <a:rPr lang="en-US" altLang="en-US" b="0"/>
              <a:pPr algn="r"/>
              <a:t>23</a:t>
            </a:fld>
            <a:endParaRPr lang="en-US" altLang="en-US" b="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AEFEE725-64C3-49C4-914F-9784E9FE07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8257362-AC4D-467F-8737-23EF6FD26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31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8B19C5B-96F4-499F-8552-5B8B8786D8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56D3617-2960-4D6D-94F9-F04F8D9ED744}" type="slidenum">
              <a:rPr lang="en-US" altLang="en-US" b="0"/>
              <a:pPr algn="r"/>
              <a:t>24</a:t>
            </a:fld>
            <a:endParaRPr lang="en-US" altLang="en-US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D47031FA-0A3E-4BA4-B12A-C35784AA6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DEB00BB-CB31-4905-BCA9-34C23D523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948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B4C10130-CB30-46C3-B8F2-CDB056DEEC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D796A0B-ABD7-4909-9F23-67B67CFE8F5B}" type="slidenum">
              <a:rPr lang="en-US" altLang="en-US" b="0"/>
              <a:pPr algn="r"/>
              <a:t>25</a:t>
            </a:fld>
            <a:endParaRPr lang="en-US" altLang="en-US" b="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9F0B482-37F2-4497-96C6-D4C25281D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9E9E59D3-3072-4CE1-A21D-3B1241989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206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37B4CA5-1552-4149-8AD4-A13D01F8C2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4FDB4C8-F968-4E70-B1C9-1937A01D40A1}" type="slidenum">
              <a:rPr lang="en-US" altLang="en-US" b="0"/>
              <a:pPr algn="r"/>
              <a:t>26</a:t>
            </a:fld>
            <a:endParaRPr lang="en-US" altLang="en-US" b="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2B383E0-41F1-42D9-AAFC-EE787865D3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1964BD11-AFFC-42D6-9A87-71CE64501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724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7AF28824-0329-4DAC-85A7-B3517BDF69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2A488AB-66F2-468F-B423-0D26700C18C2}" type="slidenum">
              <a:rPr lang="en-US" altLang="en-US" b="0"/>
              <a:pPr algn="r"/>
              <a:t>27</a:t>
            </a:fld>
            <a:endParaRPr lang="en-US" altLang="en-US" b="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6E8ECE6-AFBA-455A-91D6-4E3C0EE06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4C03113-7CA8-4CE3-A377-B8D4A4C79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882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5916AC79-2413-4931-B129-E95F833F7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74155C6-1DF4-494B-9FA2-1D1A7C0C9A66}" type="slidenum">
              <a:rPr lang="en-US" altLang="en-US" b="0"/>
              <a:pPr algn="r"/>
              <a:t>28</a:t>
            </a:fld>
            <a:endParaRPr lang="en-US" altLang="en-US" b="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04A9582B-8536-4957-9351-B21B969F3B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B1D0E487-1DF6-4691-B759-37EBC4AA8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0519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C31FAB8D-DEEC-493E-9DD1-2989DC9376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E5BE376-5B17-4CA3-9D6C-A3AEFAEBA807}" type="slidenum">
              <a:rPr lang="en-US" altLang="en-US" b="0"/>
              <a:pPr algn="r"/>
              <a:t>29</a:t>
            </a:fld>
            <a:endParaRPr lang="en-US" altLang="en-US" b="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BE53D2BA-BE05-4DB9-967F-94691DFD7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CFF5DEE-3585-4EE9-B6A3-43E11987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751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4B1F1097-7F96-4B0D-BCE8-7FE9CD2B35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7B97E33-4733-4FA3-852D-DB48E3B75053}" type="slidenum">
              <a:rPr lang="en-US" altLang="en-US" b="0"/>
              <a:pPr algn="r"/>
              <a:t>30</a:t>
            </a:fld>
            <a:endParaRPr lang="en-US" altLang="en-US" b="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3470A88-10EB-44E8-9E5A-A43719FE8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84255B4-F4F8-4389-AE5F-5CAD86147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2438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B935C97E-400B-49AC-9281-637DB6BA8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41F1D51-7B10-41E6-83E7-916FBD56B3FE}" type="slidenum">
              <a:rPr lang="en-US" altLang="en-US" b="0"/>
              <a:pPr algn="r"/>
              <a:t>31</a:t>
            </a:fld>
            <a:endParaRPr lang="en-US" altLang="en-US" b="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C10DAB35-46E5-4B85-91CE-5B03FE3FC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11C427D-F407-4DAB-BBC6-36E3DB7EC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22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A54E5EE-3908-4895-93B1-EAC93A6DB8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9055235-7B65-470D-A3F5-4CDE27896DB3}" type="slidenum">
              <a:rPr lang="en-US" altLang="en-US" b="0"/>
              <a:pPr algn="r"/>
              <a:t>5</a:t>
            </a:fld>
            <a:endParaRPr lang="en-US" altLang="en-US" b="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DAA7585-9E79-4B9C-A8C8-8A12C615A0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3A2BDE4-5238-4CD5-8A8E-7599EE413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2267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80DB3BAB-53CF-46F3-B332-FFE393C5B9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3BB5C9A-3366-43C2-86F0-5B63FF17944D}" type="slidenum">
              <a:rPr lang="en-US" altLang="en-US" b="0"/>
              <a:pPr algn="r"/>
              <a:t>32</a:t>
            </a:fld>
            <a:endParaRPr lang="en-US" altLang="en-US" b="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3EB503FB-FDC5-4180-B3E0-0F6CC5E3EB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65B5BA4E-E227-4765-8C52-35541DC80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9741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7D6E7658-926C-4AD2-BCE3-E3FE1C48E4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25AA0F1-F4BB-4E29-8ED9-A58D3A37D695}" type="slidenum">
              <a:rPr lang="en-US" altLang="en-US" b="0"/>
              <a:pPr algn="r"/>
              <a:t>33</a:t>
            </a:fld>
            <a:endParaRPr lang="en-US" altLang="en-US" b="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FA0E199F-446C-4284-9558-12ECD56370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C8B754A7-3161-446C-B20A-C2C04D872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990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43A2E353-27AF-4AA9-A011-FFF603DC3A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FB9BDBD-ACFE-4564-87B9-CC8721856209}" type="slidenum">
              <a:rPr lang="en-US" altLang="en-US" b="0"/>
              <a:pPr algn="r"/>
              <a:t>6</a:t>
            </a:fld>
            <a:endParaRPr lang="en-US" altLang="en-US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E4B637C-348E-41DE-A4B9-2E3398323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46C1D42-0E3F-4A1B-A300-4AD248B64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838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A781A-5A03-4EAD-A601-34249AAFBE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E8972A0-9534-492D-8548-9FA98660BBC6}" type="slidenum">
              <a:rPr lang="en-US" altLang="en-US" b="0"/>
              <a:pPr algn="r"/>
              <a:t>7</a:t>
            </a:fld>
            <a:endParaRPr lang="en-US" altLang="en-US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3BB667D-A637-4A8C-B0D0-83D93CDF87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E4CE812-57D9-4757-8665-293F709F0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336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4A52385-3C05-4D00-B9A0-247786EC8E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17231D2-3FAB-459E-AA81-170EBA21AE68}" type="slidenum">
              <a:rPr lang="en-US" altLang="en-US" b="0"/>
              <a:pPr algn="r"/>
              <a:t>8</a:t>
            </a:fld>
            <a:endParaRPr lang="en-US" altLang="en-US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1979D16-526B-4B98-A02D-EE968CC3E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39605E6-D83A-4545-BD50-60E66FC96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366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DBE31D0-0DB0-4803-A95D-67F41C0012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79420D0-8C33-4F9A-A615-629F4DDFE41A}" type="slidenum">
              <a:rPr lang="en-US" altLang="en-US" b="0"/>
              <a:pPr algn="r"/>
              <a:t>9</a:t>
            </a:fld>
            <a:endParaRPr lang="en-US" altLang="en-US" b="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9E5795C-0358-4EA8-BBB1-FB1928337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A2263B5-56B3-4AA7-84D0-D18458A84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236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994CFD5-E13A-45A6-BE80-319CC8602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D12AAA1-7443-4BF6-AEF4-41B694A2BEA1}" type="slidenum">
              <a:rPr lang="en-US" altLang="en-US" b="0"/>
              <a:pPr algn="r"/>
              <a:t>10</a:t>
            </a:fld>
            <a:endParaRPr lang="en-US" altLang="en-US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608CCEB-088F-4CD3-96E5-561B2D56B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C333ED0-512B-4181-8290-FE67CB319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715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3E66063-EA61-4611-9D94-5A00F8DE67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85C409F-A354-4A62-B5C6-715E44702962}" type="slidenum">
              <a:rPr lang="en-US" altLang="en-US" b="0"/>
              <a:pPr algn="r"/>
              <a:t>11</a:t>
            </a:fld>
            <a:endParaRPr lang="en-US" altLang="en-US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0347E2D-AAA6-42CF-900F-67B57DA8A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67FCD4DB-C29C-4984-86E9-A8EC7AE20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90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n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51451" y="2040466"/>
            <a:ext cx="6955431" cy="2777067"/>
            <a:chOff x="1473047" y="629073"/>
            <a:chExt cx="6955431" cy="2777067"/>
          </a:xfrm>
        </p:grpSpPr>
        <p:sp>
          <p:nvSpPr>
            <p:cNvPr id="3" name="Rectangle 2"/>
            <p:cNvSpPr/>
            <p:nvPr/>
          </p:nvSpPr>
          <p:spPr>
            <a:xfrm>
              <a:off x="1473047" y="629073"/>
              <a:ext cx="2854532" cy="2777067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80268" y="879045"/>
              <a:ext cx="3148210" cy="2277122"/>
            </a:xfrm>
            <a:prstGeom prst="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0"/>
            <a:ext cx="523220" cy="6858002"/>
            <a:chOff x="-1" y="0"/>
            <a:chExt cx="523220" cy="6858002"/>
          </a:xfrm>
        </p:grpSpPr>
        <p:sp>
          <p:nvSpPr>
            <p:cNvPr id="20" name="Rectangle 19"/>
            <p:cNvSpPr/>
            <p:nvPr/>
          </p:nvSpPr>
          <p:spPr>
            <a:xfrm rot="16200000">
              <a:off x="-3173399" y="3173401"/>
              <a:ext cx="6858002" cy="511199"/>
            </a:xfrm>
            <a:prstGeom prst="rect">
              <a:avLst/>
            </a:pr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b="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0800000">
              <a:off x="-1" y="2587555"/>
              <a:ext cx="523220" cy="418467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en-US" sz="2200" b="0" dirty="0">
                  <a:solidFill>
                    <a:schemeClr val="accent2">
                      <a:lumMod val="75000"/>
                    </a:schemeClr>
                  </a:solidFill>
                </a:rPr>
                <a:t>Shuang Zhao, CS 112, Fall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54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210050" cy="4303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8800"/>
            <a:ext cx="4211638" cy="4303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E062D0A-ACE4-4708-98B5-1987D9234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2F293A8-D53C-4369-9741-F059969555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C421697-49A7-40AA-B5D8-8B3393200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44618-3BD9-4FAC-B3E2-AFFA5AAEE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38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4857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210050" cy="4303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43450" y="1828800"/>
            <a:ext cx="4211638" cy="2074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43450" y="4056063"/>
            <a:ext cx="4211638" cy="207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A32F522-1117-457A-BE56-76744D01B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CE32221-8385-46C3-A458-6FEAB4CC2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0718FA7E-CE2D-461C-9FE1-E0E3A43FE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801E0-A9FC-4928-9397-AF75EA28A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18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CD7D549-A562-49C6-806C-8E79574D6049}"/>
              </a:ext>
            </a:extLst>
          </p:cNvPr>
          <p:cNvGrpSpPr/>
          <p:nvPr/>
        </p:nvGrpSpPr>
        <p:grpSpPr>
          <a:xfrm>
            <a:off x="1351451" y="2040466"/>
            <a:ext cx="6955431" cy="2777067"/>
            <a:chOff x="1473047" y="629073"/>
            <a:chExt cx="6955431" cy="277706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7E0C31E-9492-4970-8594-50035A2CBCD9}"/>
                </a:ext>
              </a:extLst>
            </p:cNvPr>
            <p:cNvSpPr/>
            <p:nvPr/>
          </p:nvSpPr>
          <p:spPr>
            <a:xfrm>
              <a:off x="1473047" y="629073"/>
              <a:ext cx="2854532" cy="2777067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E7A196-449C-4233-8AD7-E33C05C73802}"/>
                </a:ext>
              </a:extLst>
            </p:cNvPr>
            <p:cNvSpPr/>
            <p:nvPr/>
          </p:nvSpPr>
          <p:spPr>
            <a:xfrm>
              <a:off x="5280268" y="879045"/>
              <a:ext cx="3148210" cy="2277122"/>
            </a:xfrm>
            <a:prstGeom prst="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8" y="1336915"/>
            <a:ext cx="7886700" cy="1325563"/>
          </a:xfrm>
        </p:spPr>
        <p:txBody>
          <a:bodyPr anchor="ctr"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0B92E9-E6A6-447B-AC8B-E36D5120C7A0}"/>
              </a:ext>
            </a:extLst>
          </p:cNvPr>
          <p:cNvGrpSpPr/>
          <p:nvPr/>
        </p:nvGrpSpPr>
        <p:grpSpPr>
          <a:xfrm>
            <a:off x="0" y="0"/>
            <a:ext cx="523220" cy="6858002"/>
            <a:chOff x="-1" y="0"/>
            <a:chExt cx="523220" cy="685800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21A1EE-DDC1-4F46-8F69-B22621E531E0}"/>
                </a:ext>
              </a:extLst>
            </p:cNvPr>
            <p:cNvSpPr/>
            <p:nvPr/>
          </p:nvSpPr>
          <p:spPr>
            <a:xfrm rot="16200000">
              <a:off x="-3173399" y="3173401"/>
              <a:ext cx="6858002" cy="511199"/>
            </a:xfrm>
            <a:prstGeom prst="rect">
              <a:avLst/>
            </a:pr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DCC4EC-EDF0-4E09-BC5B-060DD1186F78}"/>
                </a:ext>
              </a:extLst>
            </p:cNvPr>
            <p:cNvSpPr txBox="1"/>
            <p:nvPr/>
          </p:nvSpPr>
          <p:spPr>
            <a:xfrm rot="10800000">
              <a:off x="-1" y="2587555"/>
              <a:ext cx="523220" cy="418467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en-US" sz="2200" dirty="0">
                  <a:solidFill>
                    <a:schemeClr val="accent2">
                      <a:lumMod val="75000"/>
                    </a:schemeClr>
                  </a:solidFill>
                </a:rPr>
                <a:t>Shuang Zhao, CS 112, Fall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514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6" y="1008406"/>
            <a:ext cx="8914360" cy="5470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4A60E-46AA-482C-ACFB-B86D5ED8AEDF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b="0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D19F16-4DC9-4FF9-9DDE-775091052406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solidFill>
                  <a:schemeClr val="bg1">
                    <a:lumMod val="7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2068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45855-BA5E-4E44-AA5D-AE7E871F0F7B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F7FF8-5264-4BB0-9315-2305967CD7A4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363946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3708-8768-44B2-93C1-1E7F62B1B8CC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46B16-D0BF-48B2-A2B7-D0F7C4F4A2EF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Shuang Zhao, CS112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E2AB7E-0D36-454E-8460-8ADA6A584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96" y="1008406"/>
            <a:ext cx="8914360" cy="5470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7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3708-8768-44B2-93C1-1E7F62B1B8CC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46B16-D0BF-48B2-A2B7-D0F7C4F4A2EF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193452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611B4-88D2-4E41-9BB8-1AD780A3A2DE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9D623-5486-4943-B7C3-E2E38725EC9E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335373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0AFB3F-807F-4EE8-9501-F092DBEC5F98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4BC71-A73E-43B6-91D7-5361634D09BE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349422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4857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828800"/>
            <a:ext cx="4210050" cy="4303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43450" y="1828800"/>
            <a:ext cx="4211638" cy="2074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43450" y="4056063"/>
            <a:ext cx="4211638" cy="207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DF958FB-1FB6-4ADE-8DBF-A04DEFD8D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15A93BF-8331-48E0-8C7B-7E2E0C6F8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554DCB61-0657-4F66-B93C-C75BB21E3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59D49-BEC7-4A80-AD25-BCBFE0580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9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7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D753A2-CA1C-464F-99BE-74CE543E6B0A}"/>
              </a:ext>
            </a:extLst>
          </p:cNvPr>
          <p:cNvSpPr txBox="1"/>
          <p:nvPr/>
        </p:nvSpPr>
        <p:spPr>
          <a:xfrm>
            <a:off x="2425644" y="1905000"/>
            <a:ext cx="4788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j-lt"/>
              </a:rPr>
              <a:t>CS112: 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Color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9EA55-E878-4305-8A7B-9E28E346ADE9}"/>
              </a:ext>
            </a:extLst>
          </p:cNvPr>
          <p:cNvSpPr txBox="1"/>
          <p:nvPr/>
        </p:nvSpPr>
        <p:spPr>
          <a:xfrm>
            <a:off x="1921342" y="4332063"/>
            <a:ext cx="57967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+mj-lt"/>
              </a:rPr>
              <a:t>Shuang Zhao</a:t>
            </a:r>
          </a:p>
          <a:p>
            <a:pPr algn="ctr"/>
            <a:r>
              <a:rPr lang="en-US" sz="2400" b="0" dirty="0">
                <a:solidFill>
                  <a:schemeClr val="bg1"/>
                </a:solidFill>
                <a:latin typeface="+mj-lt"/>
              </a:rPr>
              <a:t>Assistant Professor of Computer Science</a:t>
            </a:r>
          </a:p>
          <a:p>
            <a:pPr algn="ctr"/>
            <a:r>
              <a:rPr lang="en-US" sz="2400" b="0" dirty="0">
                <a:solidFill>
                  <a:schemeClr val="bg1"/>
                </a:solidFill>
                <a:latin typeface="+mj-lt"/>
              </a:rPr>
              <a:t>University of California, Irvine</a:t>
            </a:r>
            <a:endParaRPr lang="en-US" sz="28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033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814B040-AE57-4D46-995D-A290000F0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CIE Functions for Standard Observer</a:t>
            </a:r>
          </a:p>
        </p:txBody>
      </p:sp>
      <p:pic>
        <p:nvPicPr>
          <p:cNvPr id="21507" name="Picture 3" descr="CIE">
            <a:extLst>
              <a:ext uri="{FF2B5EF4-FFF2-40B4-BE49-F238E27FC236}">
                <a16:creationId xmlns:a16="http://schemas.microsoft.com/office/drawing/2014/main" id="{6590ED01-6DBF-42E3-8DB3-83474C92DA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981200"/>
            <a:ext cx="659923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03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B4ECA6A1-51CE-45C2-81A6-019E5F591F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Integration over wavelength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B91C413-5178-49D7-AE44-72DFBF425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Tristimulus Values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10BD1F-D82B-BA48-B1BD-2EC39C0AC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950" y="1997383"/>
            <a:ext cx="4102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5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2C672F5-E150-4F14-BA9C-61B615A41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Tristimulus Values</a:t>
            </a:r>
          </a:p>
        </p:txBody>
      </p:sp>
      <p:pic>
        <p:nvPicPr>
          <p:cNvPr id="25603" name="Picture 3" descr="calctri">
            <a:extLst>
              <a:ext uri="{FF2B5EF4-FFF2-40B4-BE49-F238E27FC236}">
                <a16:creationId xmlns:a16="http://schemas.microsoft.com/office/drawing/2014/main" id="{C6DFC2A6-2948-4E71-B5BF-5BE799E83E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600200"/>
            <a:ext cx="8977313" cy="2359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79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8478DD4-567B-4672-8015-97AA95EB0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Metamerism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FE694A4-1046-4926-B8BA-E6DEFC0FA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Two different color stimuli can generate same tristimulus values</a:t>
            </a:r>
          </a:p>
          <a:p>
            <a:pPr lvl="1" eaLnBrk="1" hangingPunct="1"/>
            <a:r>
              <a:rPr lang="en-US" altLang="en-US" dirty="0"/>
              <a:t>Metamers</a:t>
            </a:r>
          </a:p>
          <a:p>
            <a:pPr lvl="1" eaLnBrk="1" hangingPunct="1"/>
            <a:r>
              <a:rPr lang="en-US" altLang="en-US" dirty="0"/>
              <a:t>Evoke same response in the eye</a:t>
            </a:r>
          </a:p>
          <a:p>
            <a:pPr lvl="1" eaLnBrk="1" hangingPunct="1"/>
            <a:endParaRPr lang="en-US" altLang="en-US" dirty="0"/>
          </a:p>
          <a:p>
            <a:r>
              <a:rPr lang="en-US" altLang="en-US" dirty="0"/>
              <a:t>This is why RGB displays work!</a:t>
            </a:r>
          </a:p>
        </p:txBody>
      </p:sp>
    </p:spTree>
    <p:extLst>
      <p:ext uri="{BB962C8B-B14F-4D97-AF65-F5344CB8AC3E}">
        <p14:creationId xmlns:p14="http://schemas.microsoft.com/office/powerpoint/2010/main" val="295430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6B05D80-DA34-4805-988E-69BD0D179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Tristimulus Values</a:t>
            </a:r>
          </a:p>
        </p:txBody>
      </p:sp>
      <p:pic>
        <p:nvPicPr>
          <p:cNvPr id="29699" name="Picture 3" descr="calctri">
            <a:extLst>
              <a:ext uri="{FF2B5EF4-FFF2-40B4-BE49-F238E27FC236}">
                <a16:creationId xmlns:a16="http://schemas.microsoft.com/office/drawing/2014/main" id="{7BE752C9-761A-47A3-9A32-3EEA86DC01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600200"/>
            <a:ext cx="8977313" cy="2359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Rectangle 4">
            <a:extLst>
              <a:ext uri="{FF2B5EF4-FFF2-40B4-BE49-F238E27FC236}">
                <a16:creationId xmlns:a16="http://schemas.microsoft.com/office/drawing/2014/main" id="{4FEFFED4-9D64-4CBE-B296-AF3B0ECE4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91000"/>
            <a:ext cx="8458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Bookman Old Style" panose="02050604050505020204" pitchFamily="18" charset="0"/>
              </a:rPr>
              <a:t>XYZ</a:t>
            </a:r>
            <a:r>
              <a:rPr lang="en-US" altLang="en-US" b="0"/>
              <a:t> forms a three dimensional space to define color</a:t>
            </a:r>
          </a:p>
          <a:p>
            <a:pPr eaLnBrk="1" hangingPunct="1"/>
            <a:r>
              <a:rPr lang="en-US" altLang="en-US" b="0"/>
              <a:t>Two colors added by just adding the </a:t>
            </a:r>
            <a:r>
              <a:rPr lang="en-US" altLang="en-US" b="0">
                <a:latin typeface="Bookman Old Style" panose="02050604050505020204" pitchFamily="18" charset="0"/>
              </a:rPr>
              <a:t>XYZ </a:t>
            </a:r>
            <a:r>
              <a:rPr lang="en-US" altLang="en-US" b="0"/>
              <a:t>coordinates</a:t>
            </a:r>
          </a:p>
        </p:txBody>
      </p:sp>
    </p:spTree>
    <p:extLst>
      <p:ext uri="{BB962C8B-B14F-4D97-AF65-F5344CB8AC3E}">
        <p14:creationId xmlns:p14="http://schemas.microsoft.com/office/powerpoint/2010/main" val="426303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D2BFE71-74C3-4DCC-ADD1-F4BCDEA6F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Tristimulus Values</a:t>
            </a:r>
          </a:p>
        </p:txBody>
      </p:sp>
      <p:pic>
        <p:nvPicPr>
          <p:cNvPr id="31747" name="Picture 3" descr="calctri">
            <a:extLst>
              <a:ext uri="{FF2B5EF4-FFF2-40B4-BE49-F238E27FC236}">
                <a16:creationId xmlns:a16="http://schemas.microsoft.com/office/drawing/2014/main" id="{9AEB8BD5-4D25-4942-BA71-9111449193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600200"/>
            <a:ext cx="8977313" cy="2359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1188" name="Rectangle 4">
            <a:extLst>
              <a:ext uri="{FF2B5EF4-FFF2-40B4-BE49-F238E27FC236}">
                <a16:creationId xmlns:a16="http://schemas.microsoft.com/office/drawing/2014/main" id="{27664D06-899B-4C83-B1E7-38609ACFC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8458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0" dirty="0"/>
              <a:t>The intensity of </a:t>
            </a:r>
            <a:r>
              <a:rPr lang="en-US" altLang="en-US" sz="2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x(</a:t>
            </a:r>
            <a:r>
              <a:rPr lang="el-GR" altLang="en-US" sz="2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λ</a:t>
            </a:r>
            <a:r>
              <a:rPr lang="en-US" altLang="en-US" sz="2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), y(</a:t>
            </a:r>
            <a:r>
              <a:rPr lang="el-GR" altLang="en-US" sz="2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λ</a:t>
            </a:r>
            <a:r>
              <a:rPr lang="en-US" altLang="en-US" sz="2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and z(</a:t>
            </a:r>
            <a:r>
              <a:rPr lang="el-GR" altLang="en-US" sz="2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λ</a:t>
            </a:r>
            <a:r>
              <a:rPr lang="en-US" altLang="en-US" sz="2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800" b="0" dirty="0"/>
              <a:t> combining which would create a </a:t>
            </a:r>
            <a:r>
              <a:rPr lang="en-US" altLang="en-US" sz="2800" b="0" i="1" dirty="0"/>
              <a:t>metamer</a:t>
            </a:r>
            <a:r>
              <a:rPr lang="en-US" altLang="en-US" sz="2800" b="0" dirty="0"/>
              <a:t> of the spectrum</a:t>
            </a:r>
          </a:p>
          <a:p>
            <a:pPr eaLnBrk="1" hangingPunct="1">
              <a:defRPr/>
            </a:pPr>
            <a:r>
              <a:rPr lang="en-US" altLang="en-US" sz="2800" b="0" dirty="0"/>
              <a:t>Since normalized, it signifies proportions</a:t>
            </a:r>
          </a:p>
          <a:p>
            <a:pPr lvl="1" eaLnBrk="1" hangingPunct="1">
              <a:defRPr/>
            </a:pPr>
            <a:r>
              <a:rPr lang="en-US" altLang="en-US" b="0" dirty="0"/>
              <a:t>Correct </a:t>
            </a:r>
            <a:r>
              <a:rPr lang="en-US" altLang="en-US" b="0" dirty="0" err="1"/>
              <a:t>upto</a:t>
            </a:r>
            <a:r>
              <a:rPr lang="en-US" altLang="en-US" b="0" dirty="0"/>
              <a:t> a scaling factor</a:t>
            </a:r>
          </a:p>
        </p:txBody>
      </p:sp>
    </p:spTree>
    <p:extLst>
      <p:ext uri="{BB962C8B-B14F-4D97-AF65-F5344CB8AC3E}">
        <p14:creationId xmlns:p14="http://schemas.microsoft.com/office/powerpoint/2010/main" val="1534040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59481DA-610C-4D30-9E27-B88B36E26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does this space look?</a:t>
            </a:r>
          </a:p>
        </p:txBody>
      </p:sp>
      <p:pic>
        <p:nvPicPr>
          <p:cNvPr id="33795" name="Picture 4" descr="gamut">
            <a:extLst>
              <a:ext uri="{FF2B5EF4-FFF2-40B4-BE49-F238E27FC236}">
                <a16:creationId xmlns:a16="http://schemas.microsoft.com/office/drawing/2014/main" id="{46393C27-7C5F-49DA-B0E0-1117083C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43025"/>
            <a:ext cx="4652963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665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06658BE-88F6-4E69-AAC8-41BE197CF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Different Types of Color</a:t>
            </a:r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15035E63-034B-4B6D-AE31-AA04E60FA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267200" cy="4724400"/>
          </a:xfrm>
        </p:spPr>
        <p:txBody>
          <a:bodyPr/>
          <a:lstStyle/>
          <a:p>
            <a:pPr eaLnBrk="1" hangingPunct="1"/>
            <a:r>
              <a:rPr lang="en-US" altLang="en-US"/>
              <a:t>Monochromatic</a:t>
            </a:r>
          </a:p>
          <a:p>
            <a:pPr lvl="1" eaLnBrk="1" hangingPunct="1"/>
            <a:r>
              <a:rPr lang="en-US" altLang="en-US"/>
              <a:t>Laser</a:t>
            </a:r>
          </a:p>
          <a:p>
            <a:pPr eaLnBrk="1" hangingPunct="1"/>
            <a:r>
              <a:rPr lang="en-US" altLang="en-US"/>
              <a:t>Achromatic</a:t>
            </a:r>
          </a:p>
          <a:p>
            <a:pPr lvl="1" eaLnBrk="1" hangingPunct="1"/>
            <a:r>
              <a:rPr lang="en-US" altLang="en-US"/>
              <a:t>Sunlight (close to)</a:t>
            </a:r>
          </a:p>
          <a:p>
            <a:pPr eaLnBrk="1" hangingPunct="1"/>
            <a:r>
              <a:rPr lang="en-US" altLang="en-US"/>
              <a:t>Polychromatic</a:t>
            </a:r>
          </a:p>
          <a:p>
            <a:pPr lvl="1" eaLnBrk="1" hangingPunct="1"/>
            <a:r>
              <a:rPr lang="en-US" altLang="en-US"/>
              <a:t>Most common</a:t>
            </a:r>
          </a:p>
        </p:txBody>
      </p:sp>
      <p:sp>
        <p:nvSpPr>
          <p:cNvPr id="270340" name="Line 4">
            <a:extLst>
              <a:ext uri="{FF2B5EF4-FFF2-40B4-BE49-F238E27FC236}">
                <a16:creationId xmlns:a16="http://schemas.microsoft.com/office/drawing/2014/main" id="{33F0669F-8A7E-40AD-8C45-579694B518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1600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41" name="Line 5">
            <a:extLst>
              <a:ext uri="{FF2B5EF4-FFF2-40B4-BE49-F238E27FC236}">
                <a16:creationId xmlns:a16="http://schemas.microsoft.com/office/drawing/2014/main" id="{91649CF6-CAD4-4188-A267-70DDA2637D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895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42" name="Line 6">
            <a:extLst>
              <a:ext uri="{FF2B5EF4-FFF2-40B4-BE49-F238E27FC236}">
                <a16:creationId xmlns:a16="http://schemas.microsoft.com/office/drawing/2014/main" id="{2B22240F-5DE8-4131-862C-98080D74D3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1828800"/>
            <a:ext cx="0" cy="10668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43" name="Line 7">
            <a:extLst>
              <a:ext uri="{FF2B5EF4-FFF2-40B4-BE49-F238E27FC236}">
                <a16:creationId xmlns:a16="http://schemas.microsoft.com/office/drawing/2014/main" id="{CAC4F68D-DBE8-442B-B873-5AD7D690E0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3048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44" name="Line 8">
            <a:extLst>
              <a:ext uri="{FF2B5EF4-FFF2-40B4-BE49-F238E27FC236}">
                <a16:creationId xmlns:a16="http://schemas.microsoft.com/office/drawing/2014/main" id="{65D39E35-D0FD-4B87-9E7F-23E5616391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343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45" name="Line 9">
            <a:extLst>
              <a:ext uri="{FF2B5EF4-FFF2-40B4-BE49-F238E27FC236}">
                <a16:creationId xmlns:a16="http://schemas.microsoft.com/office/drawing/2014/main" id="{72D33DA6-B248-4E00-884F-D0064EDF2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505200"/>
            <a:ext cx="190500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46" name="Line 10">
            <a:extLst>
              <a:ext uri="{FF2B5EF4-FFF2-40B4-BE49-F238E27FC236}">
                <a16:creationId xmlns:a16="http://schemas.microsoft.com/office/drawing/2014/main" id="{7AA58315-51AF-42F8-933B-8109ADC734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4495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47" name="Line 11">
            <a:extLst>
              <a:ext uri="{FF2B5EF4-FFF2-40B4-BE49-F238E27FC236}">
                <a16:creationId xmlns:a16="http://schemas.microsoft.com/office/drawing/2014/main" id="{D5E1C764-F877-4A50-AC25-5A1DE0561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791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48" name="Freeform 12">
            <a:extLst>
              <a:ext uri="{FF2B5EF4-FFF2-40B4-BE49-F238E27FC236}">
                <a16:creationId xmlns:a16="http://schemas.microsoft.com/office/drawing/2014/main" id="{D67B9624-CA7F-4108-BE7A-C37CC8F12D7E}"/>
              </a:ext>
            </a:extLst>
          </p:cNvPr>
          <p:cNvSpPr>
            <a:spLocks/>
          </p:cNvSpPr>
          <p:nvPr/>
        </p:nvSpPr>
        <p:spPr bwMode="auto">
          <a:xfrm>
            <a:off x="5334000" y="4457700"/>
            <a:ext cx="1752600" cy="1333500"/>
          </a:xfrm>
          <a:custGeom>
            <a:avLst/>
            <a:gdLst>
              <a:gd name="T0" fmla="*/ 0 w 1104"/>
              <a:gd name="T1" fmla="*/ 1333500 h 840"/>
              <a:gd name="T2" fmla="*/ 152400 w 1104"/>
              <a:gd name="T3" fmla="*/ 1257300 h 840"/>
              <a:gd name="T4" fmla="*/ 381000 w 1104"/>
              <a:gd name="T5" fmla="*/ 876300 h 840"/>
              <a:gd name="T6" fmla="*/ 609600 w 1104"/>
              <a:gd name="T7" fmla="*/ 266700 h 840"/>
              <a:gd name="T8" fmla="*/ 838200 w 1104"/>
              <a:gd name="T9" fmla="*/ 114300 h 840"/>
              <a:gd name="T10" fmla="*/ 990600 w 1104"/>
              <a:gd name="T11" fmla="*/ 952500 h 840"/>
              <a:gd name="T12" fmla="*/ 1295400 w 1104"/>
              <a:gd name="T13" fmla="*/ 1181100 h 840"/>
              <a:gd name="T14" fmla="*/ 1752600 w 1104"/>
              <a:gd name="T15" fmla="*/ 1257300 h 8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04" h="840">
                <a:moveTo>
                  <a:pt x="0" y="840"/>
                </a:moveTo>
                <a:cubicBezTo>
                  <a:pt x="28" y="840"/>
                  <a:pt x="56" y="840"/>
                  <a:pt x="96" y="792"/>
                </a:cubicBezTo>
                <a:cubicBezTo>
                  <a:pt x="136" y="744"/>
                  <a:pt x="192" y="656"/>
                  <a:pt x="240" y="552"/>
                </a:cubicBezTo>
                <a:cubicBezTo>
                  <a:pt x="288" y="448"/>
                  <a:pt x="336" y="248"/>
                  <a:pt x="384" y="168"/>
                </a:cubicBezTo>
                <a:cubicBezTo>
                  <a:pt x="432" y="88"/>
                  <a:pt x="488" y="0"/>
                  <a:pt x="528" y="72"/>
                </a:cubicBezTo>
                <a:cubicBezTo>
                  <a:pt x="568" y="144"/>
                  <a:pt x="576" y="488"/>
                  <a:pt x="624" y="600"/>
                </a:cubicBezTo>
                <a:cubicBezTo>
                  <a:pt x="672" y="712"/>
                  <a:pt x="736" y="712"/>
                  <a:pt x="816" y="744"/>
                </a:cubicBezTo>
                <a:cubicBezTo>
                  <a:pt x="896" y="776"/>
                  <a:pt x="1048" y="784"/>
                  <a:pt x="1104" y="792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0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4508CBF-E5E0-4EAD-AFBC-20C8FC565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Properties of Color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14CE680-70FE-46A4-810A-4900CF288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/>
              <a:t>Intensity</a:t>
            </a:r>
          </a:p>
          <a:p>
            <a:pPr lvl="1" eaLnBrk="1" hangingPunct="1"/>
            <a:r>
              <a:rPr lang="en-US" altLang="en-US"/>
              <a:t>Amount of stimulus in cd/m</a:t>
            </a:r>
            <a:r>
              <a:rPr lang="en-US" altLang="en-US" baseline="30000"/>
              <a:t>2</a:t>
            </a:r>
          </a:p>
          <a:p>
            <a:pPr lvl="1" eaLnBrk="1" hangingPunct="1"/>
            <a:r>
              <a:rPr lang="en-US" altLang="en-US"/>
              <a:t>The absolute brightness</a:t>
            </a:r>
          </a:p>
          <a:p>
            <a:pPr lvl="1" eaLnBrk="1" hangingPunct="1"/>
            <a:r>
              <a:rPr lang="en-US" altLang="en-US"/>
              <a:t>Governed by the area under the curve</a:t>
            </a:r>
          </a:p>
        </p:txBody>
      </p:sp>
      <p:sp>
        <p:nvSpPr>
          <p:cNvPr id="37892" name="Line 4">
            <a:extLst>
              <a:ext uri="{FF2B5EF4-FFF2-40B4-BE49-F238E27FC236}">
                <a16:creationId xmlns:a16="http://schemas.microsoft.com/office/drawing/2014/main" id="{0ADBF25B-DA0D-46F5-8F40-3931B4B36A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300538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5">
            <a:extLst>
              <a:ext uri="{FF2B5EF4-FFF2-40B4-BE49-F238E27FC236}">
                <a16:creationId xmlns:a16="http://schemas.microsoft.com/office/drawing/2014/main" id="{BB8F1975-FF09-4217-809D-EBEE3002D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61722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Freeform 6">
            <a:extLst>
              <a:ext uri="{FF2B5EF4-FFF2-40B4-BE49-F238E27FC236}">
                <a16:creationId xmlns:a16="http://schemas.microsoft.com/office/drawing/2014/main" id="{DA4EC3F7-48D3-421B-BBB8-989FBE168103}"/>
              </a:ext>
            </a:extLst>
          </p:cNvPr>
          <p:cNvSpPr>
            <a:spLocks/>
          </p:cNvSpPr>
          <p:nvPr/>
        </p:nvSpPr>
        <p:spPr bwMode="auto">
          <a:xfrm>
            <a:off x="1981200" y="4191000"/>
            <a:ext cx="3051175" cy="1925638"/>
          </a:xfrm>
          <a:custGeom>
            <a:avLst/>
            <a:gdLst>
              <a:gd name="T0" fmla="*/ 0 w 1104"/>
              <a:gd name="T1" fmla="*/ 1925638 h 840"/>
              <a:gd name="T2" fmla="*/ 265320 w 1104"/>
              <a:gd name="T3" fmla="*/ 1815602 h 840"/>
              <a:gd name="T4" fmla="*/ 663299 w 1104"/>
              <a:gd name="T5" fmla="*/ 1265419 h 840"/>
              <a:gd name="T6" fmla="*/ 1061278 w 1104"/>
              <a:gd name="T7" fmla="*/ 385128 h 840"/>
              <a:gd name="T8" fmla="*/ 1459258 w 1104"/>
              <a:gd name="T9" fmla="*/ 165055 h 840"/>
              <a:gd name="T10" fmla="*/ 1724577 w 1104"/>
              <a:gd name="T11" fmla="*/ 1375456 h 840"/>
              <a:gd name="T12" fmla="*/ 2255216 w 1104"/>
              <a:gd name="T13" fmla="*/ 1705565 h 840"/>
              <a:gd name="T14" fmla="*/ 3051175 w 1104"/>
              <a:gd name="T15" fmla="*/ 1815602 h 8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04" h="840">
                <a:moveTo>
                  <a:pt x="0" y="840"/>
                </a:moveTo>
                <a:cubicBezTo>
                  <a:pt x="28" y="840"/>
                  <a:pt x="56" y="840"/>
                  <a:pt x="96" y="792"/>
                </a:cubicBezTo>
                <a:cubicBezTo>
                  <a:pt x="136" y="744"/>
                  <a:pt x="192" y="656"/>
                  <a:pt x="240" y="552"/>
                </a:cubicBezTo>
                <a:cubicBezTo>
                  <a:pt x="288" y="448"/>
                  <a:pt x="336" y="248"/>
                  <a:pt x="384" y="168"/>
                </a:cubicBezTo>
                <a:cubicBezTo>
                  <a:pt x="432" y="88"/>
                  <a:pt x="488" y="0"/>
                  <a:pt x="528" y="72"/>
                </a:cubicBezTo>
                <a:cubicBezTo>
                  <a:pt x="568" y="144"/>
                  <a:pt x="576" y="488"/>
                  <a:pt x="624" y="600"/>
                </a:cubicBezTo>
                <a:cubicBezTo>
                  <a:pt x="672" y="712"/>
                  <a:pt x="736" y="712"/>
                  <a:pt x="816" y="744"/>
                </a:cubicBezTo>
                <a:cubicBezTo>
                  <a:pt x="896" y="776"/>
                  <a:pt x="1048" y="784"/>
                  <a:pt x="1104" y="792"/>
                </a:cubicBezTo>
              </a:path>
            </a:pathLst>
          </a:custGeom>
          <a:noFill/>
          <a:ln w="38100" cmpd="sng">
            <a:solidFill>
              <a:srgbClr val="F81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Freeform 7">
            <a:extLst>
              <a:ext uri="{FF2B5EF4-FFF2-40B4-BE49-F238E27FC236}">
                <a16:creationId xmlns:a16="http://schemas.microsoft.com/office/drawing/2014/main" id="{3F15C9EB-171B-4E12-8659-096D06014DDF}"/>
              </a:ext>
            </a:extLst>
          </p:cNvPr>
          <p:cNvSpPr>
            <a:spLocks/>
          </p:cNvSpPr>
          <p:nvPr/>
        </p:nvSpPr>
        <p:spPr bwMode="auto">
          <a:xfrm>
            <a:off x="1981200" y="4800600"/>
            <a:ext cx="2971800" cy="1392238"/>
          </a:xfrm>
          <a:custGeom>
            <a:avLst/>
            <a:gdLst>
              <a:gd name="T0" fmla="*/ 0 w 1104"/>
              <a:gd name="T1" fmla="*/ 1392238 h 840"/>
              <a:gd name="T2" fmla="*/ 258417 w 1104"/>
              <a:gd name="T3" fmla="*/ 1312682 h 840"/>
              <a:gd name="T4" fmla="*/ 646043 w 1104"/>
              <a:gd name="T5" fmla="*/ 914899 h 840"/>
              <a:gd name="T6" fmla="*/ 1033670 w 1104"/>
              <a:gd name="T7" fmla="*/ 278448 h 840"/>
              <a:gd name="T8" fmla="*/ 1421296 w 1104"/>
              <a:gd name="T9" fmla="*/ 119335 h 840"/>
              <a:gd name="T10" fmla="*/ 1679713 w 1104"/>
              <a:gd name="T11" fmla="*/ 994456 h 840"/>
              <a:gd name="T12" fmla="*/ 2196548 w 1104"/>
              <a:gd name="T13" fmla="*/ 1233125 h 840"/>
              <a:gd name="T14" fmla="*/ 2971800 w 1104"/>
              <a:gd name="T15" fmla="*/ 1312682 h 8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04" h="840">
                <a:moveTo>
                  <a:pt x="0" y="840"/>
                </a:moveTo>
                <a:cubicBezTo>
                  <a:pt x="28" y="840"/>
                  <a:pt x="56" y="840"/>
                  <a:pt x="96" y="792"/>
                </a:cubicBezTo>
                <a:cubicBezTo>
                  <a:pt x="136" y="744"/>
                  <a:pt x="192" y="656"/>
                  <a:pt x="240" y="552"/>
                </a:cubicBezTo>
                <a:cubicBezTo>
                  <a:pt x="288" y="448"/>
                  <a:pt x="336" y="248"/>
                  <a:pt x="384" y="168"/>
                </a:cubicBezTo>
                <a:cubicBezTo>
                  <a:pt x="432" y="88"/>
                  <a:pt x="488" y="0"/>
                  <a:pt x="528" y="72"/>
                </a:cubicBezTo>
                <a:cubicBezTo>
                  <a:pt x="568" y="144"/>
                  <a:pt x="576" y="488"/>
                  <a:pt x="624" y="600"/>
                </a:cubicBezTo>
                <a:cubicBezTo>
                  <a:pt x="672" y="712"/>
                  <a:pt x="736" y="712"/>
                  <a:pt x="816" y="744"/>
                </a:cubicBezTo>
                <a:cubicBezTo>
                  <a:pt x="896" y="776"/>
                  <a:pt x="1048" y="784"/>
                  <a:pt x="1104" y="792"/>
                </a:cubicBezTo>
              </a:path>
            </a:pathLst>
          </a:custGeom>
          <a:noFill/>
          <a:ln w="38100" cmpd="sng">
            <a:solidFill>
              <a:srgbClr val="CE08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Freeform 8">
            <a:extLst>
              <a:ext uri="{FF2B5EF4-FFF2-40B4-BE49-F238E27FC236}">
                <a16:creationId xmlns:a16="http://schemas.microsoft.com/office/drawing/2014/main" id="{564AD7D4-E64F-47E3-BFE3-82B8E0CCE828}"/>
              </a:ext>
            </a:extLst>
          </p:cNvPr>
          <p:cNvSpPr>
            <a:spLocks/>
          </p:cNvSpPr>
          <p:nvPr/>
        </p:nvSpPr>
        <p:spPr bwMode="auto">
          <a:xfrm>
            <a:off x="2057400" y="5334000"/>
            <a:ext cx="2819400" cy="858838"/>
          </a:xfrm>
          <a:custGeom>
            <a:avLst/>
            <a:gdLst>
              <a:gd name="T0" fmla="*/ 0 w 1104"/>
              <a:gd name="T1" fmla="*/ 858838 h 840"/>
              <a:gd name="T2" fmla="*/ 245165 w 1104"/>
              <a:gd name="T3" fmla="*/ 809762 h 840"/>
              <a:gd name="T4" fmla="*/ 612913 w 1104"/>
              <a:gd name="T5" fmla="*/ 564379 h 840"/>
              <a:gd name="T6" fmla="*/ 980661 w 1104"/>
              <a:gd name="T7" fmla="*/ 171768 h 840"/>
              <a:gd name="T8" fmla="*/ 1348409 w 1104"/>
              <a:gd name="T9" fmla="*/ 73615 h 840"/>
              <a:gd name="T10" fmla="*/ 1593574 w 1104"/>
              <a:gd name="T11" fmla="*/ 613456 h 840"/>
              <a:gd name="T12" fmla="*/ 2083904 w 1104"/>
              <a:gd name="T13" fmla="*/ 760685 h 840"/>
              <a:gd name="T14" fmla="*/ 2819400 w 1104"/>
              <a:gd name="T15" fmla="*/ 809762 h 8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04" h="840">
                <a:moveTo>
                  <a:pt x="0" y="840"/>
                </a:moveTo>
                <a:cubicBezTo>
                  <a:pt x="28" y="840"/>
                  <a:pt x="56" y="840"/>
                  <a:pt x="96" y="792"/>
                </a:cubicBezTo>
                <a:cubicBezTo>
                  <a:pt x="136" y="744"/>
                  <a:pt x="192" y="656"/>
                  <a:pt x="240" y="552"/>
                </a:cubicBezTo>
                <a:cubicBezTo>
                  <a:pt x="288" y="448"/>
                  <a:pt x="336" y="248"/>
                  <a:pt x="384" y="168"/>
                </a:cubicBezTo>
                <a:cubicBezTo>
                  <a:pt x="432" y="88"/>
                  <a:pt x="488" y="0"/>
                  <a:pt x="528" y="72"/>
                </a:cubicBezTo>
                <a:cubicBezTo>
                  <a:pt x="568" y="144"/>
                  <a:pt x="576" y="488"/>
                  <a:pt x="624" y="600"/>
                </a:cubicBezTo>
                <a:cubicBezTo>
                  <a:pt x="672" y="712"/>
                  <a:pt x="736" y="712"/>
                  <a:pt x="816" y="744"/>
                </a:cubicBezTo>
                <a:cubicBezTo>
                  <a:pt x="896" y="776"/>
                  <a:pt x="1048" y="784"/>
                  <a:pt x="1104" y="792"/>
                </a:cubicBezTo>
              </a:path>
            </a:pathLst>
          </a:custGeom>
          <a:noFill/>
          <a:ln w="38100" cmpd="sng">
            <a:solidFill>
              <a:srgbClr val="7E04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A5462DD-F393-4601-ACE6-1D589405B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Properties of Color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8B120E0-BCF0-4AB8-A29E-939E5EA18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5319713" cy="4303713"/>
          </a:xfrm>
        </p:spPr>
        <p:txBody>
          <a:bodyPr/>
          <a:lstStyle/>
          <a:p>
            <a:pPr eaLnBrk="1" hangingPunct="1"/>
            <a:r>
              <a:rPr lang="en-US" altLang="en-US"/>
              <a:t>Hue</a:t>
            </a:r>
          </a:p>
          <a:p>
            <a:pPr lvl="1" eaLnBrk="1" hangingPunct="1"/>
            <a:r>
              <a:rPr lang="en-US" altLang="en-US"/>
              <a:t>Predominant wavelength</a:t>
            </a:r>
          </a:p>
          <a:p>
            <a:pPr lvl="1" eaLnBrk="1" hangingPunct="1"/>
            <a:r>
              <a:rPr lang="en-US" altLang="en-US"/>
              <a:t>Mean</a:t>
            </a:r>
          </a:p>
        </p:txBody>
      </p:sp>
      <p:sp>
        <p:nvSpPr>
          <p:cNvPr id="274436" name="Line 4">
            <a:extLst>
              <a:ext uri="{FF2B5EF4-FFF2-40B4-BE49-F238E27FC236}">
                <a16:creationId xmlns:a16="http://schemas.microsoft.com/office/drawing/2014/main" id="{DFA2D8C3-C05B-4AC2-B958-88A8A8AB2D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3124200"/>
            <a:ext cx="1588" cy="2165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37" name="Line 5">
            <a:extLst>
              <a:ext uri="{FF2B5EF4-FFF2-40B4-BE49-F238E27FC236}">
                <a16:creationId xmlns:a16="http://schemas.microsoft.com/office/drawing/2014/main" id="{D5143307-CCF0-4433-94C0-15F6EC7C8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488" y="5332413"/>
            <a:ext cx="48291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Freeform 6">
            <a:extLst>
              <a:ext uri="{FF2B5EF4-FFF2-40B4-BE49-F238E27FC236}">
                <a16:creationId xmlns:a16="http://schemas.microsoft.com/office/drawing/2014/main" id="{B863AAD4-7A0F-47B2-A67D-BDD886509B8F}"/>
              </a:ext>
            </a:extLst>
          </p:cNvPr>
          <p:cNvSpPr>
            <a:spLocks/>
          </p:cNvSpPr>
          <p:nvPr/>
        </p:nvSpPr>
        <p:spPr bwMode="auto">
          <a:xfrm>
            <a:off x="3505200" y="3048000"/>
            <a:ext cx="4114800" cy="2286000"/>
          </a:xfrm>
          <a:custGeom>
            <a:avLst/>
            <a:gdLst>
              <a:gd name="T0" fmla="*/ 0 w 1104"/>
              <a:gd name="T1" fmla="*/ 2286000 h 840"/>
              <a:gd name="T2" fmla="*/ 357809 w 1104"/>
              <a:gd name="T3" fmla="*/ 2155371 h 840"/>
              <a:gd name="T4" fmla="*/ 894522 w 1104"/>
              <a:gd name="T5" fmla="*/ 1502229 h 840"/>
              <a:gd name="T6" fmla="*/ 1431235 w 1104"/>
              <a:gd name="T7" fmla="*/ 457200 h 840"/>
              <a:gd name="T8" fmla="*/ 1967948 w 1104"/>
              <a:gd name="T9" fmla="*/ 195943 h 840"/>
              <a:gd name="T10" fmla="*/ 2325757 w 1104"/>
              <a:gd name="T11" fmla="*/ 1632857 h 840"/>
              <a:gd name="T12" fmla="*/ 3041374 w 1104"/>
              <a:gd name="T13" fmla="*/ 2024743 h 840"/>
              <a:gd name="T14" fmla="*/ 4114800 w 1104"/>
              <a:gd name="T15" fmla="*/ 2155371 h 8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04" h="840">
                <a:moveTo>
                  <a:pt x="0" y="840"/>
                </a:moveTo>
                <a:cubicBezTo>
                  <a:pt x="28" y="840"/>
                  <a:pt x="56" y="840"/>
                  <a:pt x="96" y="792"/>
                </a:cubicBezTo>
                <a:cubicBezTo>
                  <a:pt x="136" y="744"/>
                  <a:pt x="192" y="656"/>
                  <a:pt x="240" y="552"/>
                </a:cubicBezTo>
                <a:cubicBezTo>
                  <a:pt x="288" y="448"/>
                  <a:pt x="336" y="248"/>
                  <a:pt x="384" y="168"/>
                </a:cubicBezTo>
                <a:cubicBezTo>
                  <a:pt x="432" y="88"/>
                  <a:pt x="488" y="0"/>
                  <a:pt x="528" y="72"/>
                </a:cubicBezTo>
                <a:cubicBezTo>
                  <a:pt x="568" y="144"/>
                  <a:pt x="576" y="488"/>
                  <a:pt x="624" y="600"/>
                </a:cubicBezTo>
                <a:cubicBezTo>
                  <a:pt x="672" y="712"/>
                  <a:pt x="736" y="712"/>
                  <a:pt x="816" y="744"/>
                </a:cubicBezTo>
                <a:cubicBezTo>
                  <a:pt x="896" y="776"/>
                  <a:pt x="1048" y="784"/>
                  <a:pt x="1104" y="792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Freeform 7">
            <a:extLst>
              <a:ext uri="{FF2B5EF4-FFF2-40B4-BE49-F238E27FC236}">
                <a16:creationId xmlns:a16="http://schemas.microsoft.com/office/drawing/2014/main" id="{E3A3DC31-FC61-4640-A8AF-55C8B844E1C8}"/>
              </a:ext>
            </a:extLst>
          </p:cNvPr>
          <p:cNvSpPr>
            <a:spLocks/>
          </p:cNvSpPr>
          <p:nvPr/>
        </p:nvSpPr>
        <p:spPr bwMode="auto">
          <a:xfrm>
            <a:off x="3505200" y="3136900"/>
            <a:ext cx="3352800" cy="2197100"/>
          </a:xfrm>
          <a:custGeom>
            <a:avLst/>
            <a:gdLst>
              <a:gd name="T0" fmla="*/ 0 w 2112"/>
              <a:gd name="T1" fmla="*/ 2120900 h 1384"/>
              <a:gd name="T2" fmla="*/ 152400 w 2112"/>
              <a:gd name="T3" fmla="*/ 1587500 h 1384"/>
              <a:gd name="T4" fmla="*/ 381000 w 2112"/>
              <a:gd name="T5" fmla="*/ 673100 h 1384"/>
              <a:gd name="T6" fmla="*/ 609600 w 2112"/>
              <a:gd name="T7" fmla="*/ 63500 h 1384"/>
              <a:gd name="T8" fmla="*/ 914400 w 2112"/>
              <a:gd name="T9" fmla="*/ 292100 h 1384"/>
              <a:gd name="T10" fmla="*/ 1295400 w 2112"/>
              <a:gd name="T11" fmla="*/ 1511300 h 1384"/>
              <a:gd name="T12" fmla="*/ 1676400 w 2112"/>
              <a:gd name="T13" fmla="*/ 1892300 h 1384"/>
              <a:gd name="T14" fmla="*/ 2209800 w 2112"/>
              <a:gd name="T15" fmla="*/ 2044700 h 1384"/>
              <a:gd name="T16" fmla="*/ 3352800 w 2112"/>
              <a:gd name="T17" fmla="*/ 2197100 h 1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12" h="1384">
                <a:moveTo>
                  <a:pt x="0" y="1336"/>
                </a:moveTo>
                <a:cubicBezTo>
                  <a:pt x="28" y="1244"/>
                  <a:pt x="56" y="1152"/>
                  <a:pt x="96" y="1000"/>
                </a:cubicBezTo>
                <a:cubicBezTo>
                  <a:pt x="136" y="848"/>
                  <a:pt x="192" y="584"/>
                  <a:pt x="240" y="424"/>
                </a:cubicBezTo>
                <a:cubicBezTo>
                  <a:pt x="288" y="264"/>
                  <a:pt x="328" y="80"/>
                  <a:pt x="384" y="40"/>
                </a:cubicBezTo>
                <a:cubicBezTo>
                  <a:pt x="440" y="0"/>
                  <a:pt x="504" y="32"/>
                  <a:pt x="576" y="184"/>
                </a:cubicBezTo>
                <a:cubicBezTo>
                  <a:pt x="648" y="336"/>
                  <a:pt x="736" y="784"/>
                  <a:pt x="816" y="952"/>
                </a:cubicBezTo>
                <a:cubicBezTo>
                  <a:pt x="896" y="1120"/>
                  <a:pt x="960" y="1136"/>
                  <a:pt x="1056" y="1192"/>
                </a:cubicBezTo>
                <a:cubicBezTo>
                  <a:pt x="1152" y="1248"/>
                  <a:pt x="1216" y="1256"/>
                  <a:pt x="1392" y="1288"/>
                </a:cubicBezTo>
                <a:cubicBezTo>
                  <a:pt x="1568" y="1320"/>
                  <a:pt x="1840" y="1352"/>
                  <a:pt x="2112" y="1384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Freeform 8">
            <a:extLst>
              <a:ext uri="{FF2B5EF4-FFF2-40B4-BE49-F238E27FC236}">
                <a16:creationId xmlns:a16="http://schemas.microsoft.com/office/drawing/2014/main" id="{0386D85C-7C2B-448D-A63A-8B2D8A09E729}"/>
              </a:ext>
            </a:extLst>
          </p:cNvPr>
          <p:cNvSpPr>
            <a:spLocks/>
          </p:cNvSpPr>
          <p:nvPr/>
        </p:nvSpPr>
        <p:spPr bwMode="auto">
          <a:xfrm>
            <a:off x="3657600" y="3111500"/>
            <a:ext cx="4191000" cy="2222500"/>
          </a:xfrm>
          <a:custGeom>
            <a:avLst/>
            <a:gdLst>
              <a:gd name="T0" fmla="*/ 0 w 2640"/>
              <a:gd name="T1" fmla="*/ 2222500 h 1400"/>
              <a:gd name="T2" fmla="*/ 457200 w 2640"/>
              <a:gd name="T3" fmla="*/ 2146300 h 1400"/>
              <a:gd name="T4" fmla="*/ 1143000 w 2640"/>
              <a:gd name="T5" fmla="*/ 2070100 h 1400"/>
              <a:gd name="T6" fmla="*/ 1447800 w 2640"/>
              <a:gd name="T7" fmla="*/ 1917700 h 1400"/>
              <a:gd name="T8" fmla="*/ 2133600 w 2640"/>
              <a:gd name="T9" fmla="*/ 1079500 h 1400"/>
              <a:gd name="T10" fmla="*/ 2438400 w 2640"/>
              <a:gd name="T11" fmla="*/ 317500 h 1400"/>
              <a:gd name="T12" fmla="*/ 2590800 w 2640"/>
              <a:gd name="T13" fmla="*/ 12700 h 1400"/>
              <a:gd name="T14" fmla="*/ 3048000 w 2640"/>
              <a:gd name="T15" fmla="*/ 393700 h 1400"/>
              <a:gd name="T16" fmla="*/ 3429000 w 2640"/>
              <a:gd name="T17" fmla="*/ 1231900 h 1400"/>
              <a:gd name="T18" fmla="*/ 3505200 w 2640"/>
              <a:gd name="T19" fmla="*/ 1612900 h 1400"/>
              <a:gd name="T20" fmla="*/ 3810000 w 2640"/>
              <a:gd name="T21" fmla="*/ 2070100 h 1400"/>
              <a:gd name="T22" fmla="*/ 4191000 w 2640"/>
              <a:gd name="T23" fmla="*/ 2222500 h 1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40" h="1400">
                <a:moveTo>
                  <a:pt x="0" y="1400"/>
                </a:moveTo>
                <a:cubicBezTo>
                  <a:pt x="84" y="1384"/>
                  <a:pt x="168" y="1368"/>
                  <a:pt x="288" y="1352"/>
                </a:cubicBezTo>
                <a:cubicBezTo>
                  <a:pt x="408" y="1336"/>
                  <a:pt x="616" y="1328"/>
                  <a:pt x="720" y="1304"/>
                </a:cubicBezTo>
                <a:cubicBezTo>
                  <a:pt x="824" y="1280"/>
                  <a:pt x="808" y="1312"/>
                  <a:pt x="912" y="1208"/>
                </a:cubicBezTo>
                <a:cubicBezTo>
                  <a:pt x="1016" y="1104"/>
                  <a:pt x="1240" y="848"/>
                  <a:pt x="1344" y="680"/>
                </a:cubicBezTo>
                <a:cubicBezTo>
                  <a:pt x="1448" y="512"/>
                  <a:pt x="1488" y="312"/>
                  <a:pt x="1536" y="200"/>
                </a:cubicBezTo>
                <a:cubicBezTo>
                  <a:pt x="1584" y="88"/>
                  <a:pt x="1568" y="0"/>
                  <a:pt x="1632" y="8"/>
                </a:cubicBezTo>
                <a:cubicBezTo>
                  <a:pt x="1696" y="16"/>
                  <a:pt x="1832" y="120"/>
                  <a:pt x="1920" y="248"/>
                </a:cubicBezTo>
                <a:cubicBezTo>
                  <a:pt x="2008" y="376"/>
                  <a:pt x="2112" y="648"/>
                  <a:pt x="2160" y="776"/>
                </a:cubicBezTo>
                <a:cubicBezTo>
                  <a:pt x="2208" y="904"/>
                  <a:pt x="2168" y="928"/>
                  <a:pt x="2208" y="1016"/>
                </a:cubicBezTo>
                <a:cubicBezTo>
                  <a:pt x="2248" y="1104"/>
                  <a:pt x="2328" y="1240"/>
                  <a:pt x="2400" y="1304"/>
                </a:cubicBezTo>
                <a:cubicBezTo>
                  <a:pt x="2472" y="1368"/>
                  <a:pt x="2556" y="1384"/>
                  <a:pt x="2640" y="140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9">
            <a:extLst>
              <a:ext uri="{FF2B5EF4-FFF2-40B4-BE49-F238E27FC236}">
                <a16:creationId xmlns:a16="http://schemas.microsoft.com/office/drawing/2014/main" id="{1EB80947-4CFB-460A-845C-664628FF30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200400"/>
            <a:ext cx="0" cy="21336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10">
            <a:extLst>
              <a:ext uri="{FF2B5EF4-FFF2-40B4-BE49-F238E27FC236}">
                <a16:creationId xmlns:a16="http://schemas.microsoft.com/office/drawing/2014/main" id="{F57B02E0-ED8A-48FE-9749-B1C3FF0E9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200400"/>
            <a:ext cx="0" cy="21336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>
            <a:extLst>
              <a:ext uri="{FF2B5EF4-FFF2-40B4-BE49-F238E27FC236}">
                <a16:creationId xmlns:a16="http://schemas.microsoft.com/office/drawing/2014/main" id="{1B14E336-9073-4E54-8273-2311F0878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124200"/>
            <a:ext cx="0" cy="213360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0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7E9BC6-BE60-794B-B90D-85BA89069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PA2 due this Wednesday at 11:59 pm</a:t>
            </a:r>
          </a:p>
          <a:p>
            <a:pPr lvl="1"/>
            <a:r>
              <a:rPr lang="en-US" dirty="0"/>
              <a:t>Please remember to submit your work in time!</a:t>
            </a:r>
          </a:p>
          <a:p>
            <a:pPr lvl="1"/>
            <a:r>
              <a:rPr lang="en-US" dirty="0"/>
              <a:t>(We only accept one late submission.)</a:t>
            </a:r>
          </a:p>
          <a:p>
            <a:pPr lvl="1"/>
            <a:endParaRPr lang="en-US" dirty="0"/>
          </a:p>
          <a:p>
            <a:r>
              <a:rPr lang="en-US" dirty="0"/>
              <a:t>Midterm exam next Tuesday (Nov 12)</a:t>
            </a:r>
          </a:p>
          <a:p>
            <a:pPr lvl="1"/>
            <a:r>
              <a:rPr lang="en-US" dirty="0"/>
              <a:t>In class, closed book</a:t>
            </a:r>
          </a:p>
          <a:p>
            <a:pPr lvl="1"/>
            <a:r>
              <a:rPr lang="en-US" dirty="0"/>
              <a:t>Mostly about concepts and simple derivations</a:t>
            </a:r>
          </a:p>
          <a:p>
            <a:pPr lvl="1"/>
            <a:r>
              <a:rPr lang="en-US" dirty="0"/>
              <a:t>Covers all topics up to this lecture</a:t>
            </a:r>
          </a:p>
          <a:p>
            <a:pPr lvl="2"/>
            <a:r>
              <a:rPr lang="en-US" dirty="0"/>
              <a:t>i.e., interactive graphics pipeline, transformations, shading, …</a:t>
            </a:r>
          </a:p>
          <a:p>
            <a:pPr lvl="2"/>
            <a:r>
              <a:rPr lang="en-US" dirty="0"/>
              <a:t>Brief review on Thursday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A0245D-54BB-144F-B62F-03AAD58C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392778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4AF86CC-B174-4E4B-A449-66AF83023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Properties of Color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A5A1BB9-FFBB-4483-A7AE-345FFD002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Saturation</a:t>
            </a:r>
          </a:p>
          <a:p>
            <a:pPr lvl="1" eaLnBrk="1" hangingPunct="1"/>
            <a:r>
              <a:rPr lang="en-US" altLang="en-US" dirty="0"/>
              <a:t>Amount of achromatic light</a:t>
            </a:r>
          </a:p>
          <a:p>
            <a:pPr lvl="1" eaLnBrk="1" hangingPunct="1"/>
            <a:r>
              <a:rPr lang="en-US" altLang="en-US" dirty="0"/>
              <a:t>Variance from the mean</a:t>
            </a:r>
          </a:p>
        </p:txBody>
      </p:sp>
      <p:sp>
        <p:nvSpPr>
          <p:cNvPr id="276484" name="Line 4">
            <a:extLst>
              <a:ext uri="{FF2B5EF4-FFF2-40B4-BE49-F238E27FC236}">
                <a16:creationId xmlns:a16="http://schemas.microsoft.com/office/drawing/2014/main" id="{7D917855-372E-457C-83D6-1575F855B4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505200"/>
            <a:ext cx="1588" cy="2165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485" name="Line 5">
            <a:extLst>
              <a:ext uri="{FF2B5EF4-FFF2-40B4-BE49-F238E27FC236}">
                <a16:creationId xmlns:a16="http://schemas.microsoft.com/office/drawing/2014/main" id="{889EEB96-4C4C-4B98-9460-EFEA16502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638800"/>
            <a:ext cx="48291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Freeform 6">
            <a:extLst>
              <a:ext uri="{FF2B5EF4-FFF2-40B4-BE49-F238E27FC236}">
                <a16:creationId xmlns:a16="http://schemas.microsoft.com/office/drawing/2014/main" id="{86405331-DC0E-452F-857D-9D023FD8C268}"/>
              </a:ext>
            </a:extLst>
          </p:cNvPr>
          <p:cNvSpPr>
            <a:spLocks/>
          </p:cNvSpPr>
          <p:nvPr/>
        </p:nvSpPr>
        <p:spPr bwMode="auto">
          <a:xfrm>
            <a:off x="3429000" y="3149600"/>
            <a:ext cx="1676400" cy="2489200"/>
          </a:xfrm>
          <a:custGeom>
            <a:avLst/>
            <a:gdLst>
              <a:gd name="T0" fmla="*/ 0 w 1056"/>
              <a:gd name="T1" fmla="*/ 2489200 h 1568"/>
              <a:gd name="T2" fmla="*/ 381000 w 1056"/>
              <a:gd name="T3" fmla="*/ 2260600 h 1568"/>
              <a:gd name="T4" fmla="*/ 533400 w 1056"/>
              <a:gd name="T5" fmla="*/ 1803400 h 1568"/>
              <a:gd name="T6" fmla="*/ 533400 w 1056"/>
              <a:gd name="T7" fmla="*/ 431800 h 1568"/>
              <a:gd name="T8" fmla="*/ 838200 w 1056"/>
              <a:gd name="T9" fmla="*/ 203200 h 1568"/>
              <a:gd name="T10" fmla="*/ 990600 w 1056"/>
              <a:gd name="T11" fmla="*/ 1651000 h 1568"/>
              <a:gd name="T12" fmla="*/ 1295400 w 1056"/>
              <a:gd name="T13" fmla="*/ 2260600 h 1568"/>
              <a:gd name="T14" fmla="*/ 1676400 w 1056"/>
              <a:gd name="T15" fmla="*/ 2489200 h 15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56" h="1568">
                <a:moveTo>
                  <a:pt x="0" y="1568"/>
                </a:moveTo>
                <a:cubicBezTo>
                  <a:pt x="92" y="1532"/>
                  <a:pt x="184" y="1496"/>
                  <a:pt x="240" y="1424"/>
                </a:cubicBezTo>
                <a:cubicBezTo>
                  <a:pt x="296" y="1352"/>
                  <a:pt x="320" y="1328"/>
                  <a:pt x="336" y="1136"/>
                </a:cubicBezTo>
                <a:cubicBezTo>
                  <a:pt x="352" y="944"/>
                  <a:pt x="304" y="440"/>
                  <a:pt x="336" y="272"/>
                </a:cubicBezTo>
                <a:cubicBezTo>
                  <a:pt x="368" y="104"/>
                  <a:pt x="480" y="0"/>
                  <a:pt x="528" y="128"/>
                </a:cubicBezTo>
                <a:cubicBezTo>
                  <a:pt x="576" y="256"/>
                  <a:pt x="576" y="824"/>
                  <a:pt x="624" y="1040"/>
                </a:cubicBezTo>
                <a:cubicBezTo>
                  <a:pt x="672" y="1256"/>
                  <a:pt x="744" y="1336"/>
                  <a:pt x="816" y="1424"/>
                </a:cubicBezTo>
                <a:cubicBezTo>
                  <a:pt x="888" y="1512"/>
                  <a:pt x="972" y="1540"/>
                  <a:pt x="1056" y="1568"/>
                </a:cubicBezTo>
              </a:path>
            </a:pathLst>
          </a:custGeom>
          <a:noFill/>
          <a:ln w="38100" cmpd="sng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Freeform 7">
            <a:extLst>
              <a:ext uri="{FF2B5EF4-FFF2-40B4-BE49-F238E27FC236}">
                <a16:creationId xmlns:a16="http://schemas.microsoft.com/office/drawing/2014/main" id="{25304F26-7FEC-4FBB-8CDF-53BD9E22C178}"/>
              </a:ext>
            </a:extLst>
          </p:cNvPr>
          <p:cNvSpPr>
            <a:spLocks/>
          </p:cNvSpPr>
          <p:nvPr/>
        </p:nvSpPr>
        <p:spPr bwMode="auto">
          <a:xfrm>
            <a:off x="2667000" y="4330700"/>
            <a:ext cx="2971800" cy="1308100"/>
          </a:xfrm>
          <a:custGeom>
            <a:avLst/>
            <a:gdLst>
              <a:gd name="T0" fmla="*/ 0 w 1872"/>
              <a:gd name="T1" fmla="*/ 1308100 h 824"/>
              <a:gd name="T2" fmla="*/ 381000 w 1872"/>
              <a:gd name="T3" fmla="*/ 1231900 h 824"/>
              <a:gd name="T4" fmla="*/ 838200 w 1872"/>
              <a:gd name="T5" fmla="*/ 850900 h 824"/>
              <a:gd name="T6" fmla="*/ 1219200 w 1872"/>
              <a:gd name="T7" fmla="*/ 241300 h 824"/>
              <a:gd name="T8" fmla="*/ 1447800 w 1872"/>
              <a:gd name="T9" fmla="*/ 12700 h 824"/>
              <a:gd name="T10" fmla="*/ 1828800 w 1872"/>
              <a:gd name="T11" fmla="*/ 165100 h 824"/>
              <a:gd name="T12" fmla="*/ 2362200 w 1872"/>
              <a:gd name="T13" fmla="*/ 1003300 h 824"/>
              <a:gd name="T14" fmla="*/ 2971800 w 1872"/>
              <a:gd name="T15" fmla="*/ 1308100 h 8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72" h="824">
                <a:moveTo>
                  <a:pt x="0" y="824"/>
                </a:moveTo>
                <a:cubicBezTo>
                  <a:pt x="76" y="824"/>
                  <a:pt x="152" y="824"/>
                  <a:pt x="240" y="776"/>
                </a:cubicBezTo>
                <a:cubicBezTo>
                  <a:pt x="328" y="728"/>
                  <a:pt x="440" y="640"/>
                  <a:pt x="528" y="536"/>
                </a:cubicBezTo>
                <a:cubicBezTo>
                  <a:pt x="616" y="432"/>
                  <a:pt x="704" y="240"/>
                  <a:pt x="768" y="152"/>
                </a:cubicBezTo>
                <a:cubicBezTo>
                  <a:pt x="832" y="64"/>
                  <a:pt x="848" y="16"/>
                  <a:pt x="912" y="8"/>
                </a:cubicBezTo>
                <a:cubicBezTo>
                  <a:pt x="976" y="0"/>
                  <a:pt x="1056" y="0"/>
                  <a:pt x="1152" y="104"/>
                </a:cubicBezTo>
                <a:cubicBezTo>
                  <a:pt x="1248" y="208"/>
                  <a:pt x="1368" y="512"/>
                  <a:pt x="1488" y="632"/>
                </a:cubicBezTo>
                <a:cubicBezTo>
                  <a:pt x="1608" y="752"/>
                  <a:pt x="1740" y="788"/>
                  <a:pt x="1872" y="824"/>
                </a:cubicBezTo>
              </a:path>
            </a:pathLst>
          </a:custGeom>
          <a:noFill/>
          <a:ln w="38100" cmpd="sng">
            <a:solidFill>
              <a:srgbClr val="96FF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Freeform 8">
            <a:extLst>
              <a:ext uri="{FF2B5EF4-FFF2-40B4-BE49-F238E27FC236}">
                <a16:creationId xmlns:a16="http://schemas.microsoft.com/office/drawing/2014/main" id="{6326A200-3B73-4AFD-BBEA-79FF88C9D68A}"/>
              </a:ext>
            </a:extLst>
          </p:cNvPr>
          <p:cNvSpPr>
            <a:spLocks/>
          </p:cNvSpPr>
          <p:nvPr/>
        </p:nvSpPr>
        <p:spPr bwMode="auto">
          <a:xfrm>
            <a:off x="1981200" y="4724400"/>
            <a:ext cx="4495800" cy="838200"/>
          </a:xfrm>
          <a:custGeom>
            <a:avLst/>
            <a:gdLst>
              <a:gd name="T0" fmla="*/ 0 w 2880"/>
              <a:gd name="T1" fmla="*/ 838200 h 672"/>
              <a:gd name="T2" fmla="*/ 1049020 w 2880"/>
              <a:gd name="T3" fmla="*/ 478971 h 672"/>
              <a:gd name="T4" fmla="*/ 1423670 w 2880"/>
              <a:gd name="T5" fmla="*/ 299357 h 672"/>
              <a:gd name="T6" fmla="*/ 2098040 w 2880"/>
              <a:gd name="T7" fmla="*/ 59871 h 672"/>
              <a:gd name="T8" fmla="*/ 2472690 w 2880"/>
              <a:gd name="T9" fmla="*/ 59871 h 672"/>
              <a:gd name="T10" fmla="*/ 3072130 w 2880"/>
              <a:gd name="T11" fmla="*/ 419100 h 672"/>
              <a:gd name="T12" fmla="*/ 4495800 w 2880"/>
              <a:gd name="T13" fmla="*/ 83820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80" h="672">
                <a:moveTo>
                  <a:pt x="0" y="672"/>
                </a:moveTo>
                <a:cubicBezTo>
                  <a:pt x="260" y="564"/>
                  <a:pt x="520" y="456"/>
                  <a:pt x="672" y="384"/>
                </a:cubicBezTo>
                <a:cubicBezTo>
                  <a:pt x="824" y="312"/>
                  <a:pt x="800" y="296"/>
                  <a:pt x="912" y="240"/>
                </a:cubicBezTo>
                <a:cubicBezTo>
                  <a:pt x="1024" y="184"/>
                  <a:pt x="1232" y="80"/>
                  <a:pt x="1344" y="48"/>
                </a:cubicBezTo>
                <a:cubicBezTo>
                  <a:pt x="1456" y="16"/>
                  <a:pt x="1480" y="0"/>
                  <a:pt x="1584" y="48"/>
                </a:cubicBezTo>
                <a:cubicBezTo>
                  <a:pt x="1688" y="96"/>
                  <a:pt x="1752" y="232"/>
                  <a:pt x="1968" y="336"/>
                </a:cubicBezTo>
                <a:cubicBezTo>
                  <a:pt x="2184" y="440"/>
                  <a:pt x="2532" y="556"/>
                  <a:pt x="2880" y="672"/>
                </a:cubicBezTo>
              </a:path>
            </a:pathLst>
          </a:custGeom>
          <a:noFill/>
          <a:ln w="38100" cmpd="sng">
            <a:solidFill>
              <a:srgbClr val="C8FFC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Text Box 9">
            <a:extLst>
              <a:ext uri="{FF2B5EF4-FFF2-40B4-BE49-F238E27FC236}">
                <a16:creationId xmlns:a16="http://schemas.microsoft.com/office/drawing/2014/main" id="{C3F06384-43A8-42DA-90AF-00540384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429000"/>
            <a:ext cx="2971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i="1" dirty="0"/>
              <a:t>All these three parameters are interrelated. Cannot be changed independently</a:t>
            </a:r>
          </a:p>
        </p:txBody>
      </p:sp>
    </p:spTree>
    <p:extLst>
      <p:ext uri="{BB962C8B-B14F-4D97-AF65-F5344CB8AC3E}">
        <p14:creationId xmlns:p14="http://schemas.microsoft.com/office/powerpoint/2010/main" val="322075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8003FF7-7470-4C09-96A0-AD8FBE724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How to define these using XYZ?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CFF5285-CB69-47DE-997D-1AB8D4A6C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Intensity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X+Y+Z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Luminance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Response of the green cones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Perceived Brightness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Hue and Saturation (Chrominance)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Using chromaticity coordinates</a:t>
            </a:r>
          </a:p>
        </p:txBody>
      </p:sp>
    </p:spTree>
    <p:extLst>
      <p:ext uri="{BB962C8B-B14F-4D97-AF65-F5344CB8AC3E}">
        <p14:creationId xmlns:p14="http://schemas.microsoft.com/office/powerpoint/2010/main" val="1846917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3">
            <a:extLst>
              <a:ext uri="{FF2B5EF4-FFF2-40B4-BE49-F238E27FC236}">
                <a16:creationId xmlns:a16="http://schemas.microsoft.com/office/drawing/2014/main" id="{CB515442-0348-42EF-9192-3C3B780913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/>
              <a:t>Relative proportions of </a:t>
            </a:r>
            <a:r>
              <a:rPr lang="en-US" altLang="en-US" sz="2800">
                <a:latin typeface="Bookman Old Style" panose="02050604050505020204" pitchFamily="18" charset="0"/>
              </a:rPr>
              <a:t>X</a:t>
            </a:r>
            <a:r>
              <a:rPr lang="en-US" altLang="en-US" sz="2800"/>
              <a:t>, </a:t>
            </a:r>
            <a:r>
              <a:rPr lang="en-US" altLang="en-US" sz="2800">
                <a:latin typeface="Bookman Old Style" panose="02050604050505020204" pitchFamily="18" charset="0"/>
              </a:rPr>
              <a:t>Y</a:t>
            </a:r>
            <a:r>
              <a:rPr lang="en-US" altLang="en-US" sz="2800"/>
              <a:t>, and </a:t>
            </a:r>
            <a:r>
              <a:rPr lang="en-US" altLang="en-US" sz="2800">
                <a:latin typeface="Bookman Old Style" panose="02050604050505020204" pitchFamily="18" charset="0"/>
              </a:rPr>
              <a:t>Z</a:t>
            </a:r>
            <a:r>
              <a:rPr lang="en-US" altLang="en-US" sz="2800"/>
              <a:t> are more important</a:t>
            </a:r>
          </a:p>
          <a:p>
            <a:pPr eaLnBrk="1" hangingPunct="1">
              <a:defRPr/>
            </a:pPr>
            <a:r>
              <a:rPr lang="en-US" altLang="en-US" sz="2800"/>
              <a:t>Achromatic Color</a:t>
            </a:r>
          </a:p>
          <a:p>
            <a:pPr lvl="1" eaLnBrk="1" hangingPunct="1">
              <a:defRPr/>
            </a:pPr>
            <a:r>
              <a:rPr lang="en-US" altLang="en-US" sz="2400"/>
              <a:t> Equal proportions of X,Y and Z</a:t>
            </a:r>
          </a:p>
          <a:p>
            <a:pPr eaLnBrk="1" hangingPunct="1">
              <a:defRPr/>
            </a:pPr>
            <a:r>
              <a:rPr lang="en-US" altLang="en-US" sz="2800"/>
              <a:t>Chromaticity Chart</a:t>
            </a:r>
          </a:p>
          <a:p>
            <a:pPr lvl="1" eaLnBrk="1" hangingPunct="1">
              <a:defRPr/>
            </a:pPr>
            <a:r>
              <a:rPr lang="en-US" altLang="en-US" sz="2400"/>
              <a:t>2D projection of 3D colors on X+Y+Z = d plane</a:t>
            </a:r>
          </a:p>
          <a:p>
            <a:pPr eaLnBrk="1" hangingPunct="1">
              <a:defRPr/>
            </a:pPr>
            <a:r>
              <a:rPr lang="en-US" altLang="en-US" sz="2800"/>
              <a:t>Plot of </a:t>
            </a:r>
            <a:r>
              <a:rPr lang="en-US" altLang="en-US" sz="36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x</a:t>
            </a:r>
            <a:r>
              <a:rPr lang="en-US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y</a:t>
            </a:r>
            <a:r>
              <a:rPr lang="en-US" alt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is the chromaticity chart</a:t>
            </a:r>
            <a:endParaRPr lang="en-US" altLang="en-US" sz="4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A6665255-A083-4E8F-B320-8BC32E536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Chromaticity Chart</a:t>
            </a:r>
          </a:p>
        </p:txBody>
      </p:sp>
      <p:sp>
        <p:nvSpPr>
          <p:cNvPr id="280580" name="Rectangle 4">
            <a:extLst>
              <a:ext uri="{FF2B5EF4-FFF2-40B4-BE49-F238E27FC236}">
                <a16:creationId xmlns:a16="http://schemas.microsoft.com/office/drawing/2014/main" id="{5B5015B9-2167-443B-B62E-5A96C3510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538319"/>
            <a:ext cx="3746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4000" b="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x</a:t>
            </a:r>
            <a:r>
              <a:rPr lang="en-US" altLang="en-US" sz="4000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= </a:t>
            </a:r>
            <a:r>
              <a:rPr lang="en-US" altLang="en-US" sz="4000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X/(X+Y+Z)</a:t>
            </a:r>
          </a:p>
          <a:p>
            <a:pPr eaLnBrk="1" hangingPunct="1">
              <a:defRPr/>
            </a:pPr>
            <a:r>
              <a:rPr lang="en-US" altLang="en-US" sz="4000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y = Y/(X+Y+Z)</a:t>
            </a:r>
            <a:endParaRPr lang="el-GR" altLang="en-US" sz="4000" b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6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604F99F5-3115-490A-8DBF-607C4E6059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Points on a vector originating at zero coincide at the same point</a:t>
            </a:r>
          </a:p>
          <a:p>
            <a:pPr lvl="1" eaLnBrk="1" hangingPunct="1"/>
            <a:r>
              <a:rPr lang="en-US" altLang="en-US"/>
              <a:t>(X,Y,Z) and (2X,2Y,2Z) generate same </a:t>
            </a:r>
            <a:r>
              <a:rPr lang="en-US" altLang="en-US" i="1">
                <a:latin typeface="Times New Roman" panose="02020603050405020304" pitchFamily="18" charset="0"/>
              </a:rPr>
              <a:t>(x,y)</a:t>
            </a:r>
          </a:p>
          <a:p>
            <a:pPr eaLnBrk="1" hangingPunct="1"/>
            <a:r>
              <a:rPr lang="en-US" altLang="en-US"/>
              <a:t>Colors on this vector have different intensity but same chrominance</a:t>
            </a: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77EC9C57-D1AC-4EF4-9F3E-F388CDA16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Chromaticity Chart</a:t>
            </a:r>
          </a:p>
        </p:txBody>
      </p:sp>
    </p:spTree>
    <p:extLst>
      <p:ext uri="{BB962C8B-B14F-4D97-AF65-F5344CB8AC3E}">
        <p14:creationId xmlns:p14="http://schemas.microsoft.com/office/powerpoint/2010/main" val="1944196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7EF672B-8415-4BAF-8420-B1751480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Chromaticity Coordinates</a:t>
            </a:r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CAFD43BF-E712-4914-9B9E-8D4A4A4C7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419600" cy="4953000"/>
          </a:xfrm>
        </p:spPr>
        <p:txBody>
          <a:bodyPr/>
          <a:lstStyle/>
          <a:p>
            <a:pPr eaLnBrk="1" hangingPunct="1"/>
            <a:r>
              <a:rPr lang="en-US" altLang="en-US"/>
              <a:t>Shows all the visible colors</a:t>
            </a:r>
          </a:p>
          <a:p>
            <a:pPr eaLnBrk="1" hangingPunct="1"/>
            <a:r>
              <a:rPr lang="en-US" altLang="en-US"/>
              <a:t>Achromatic Colors are at (0.33,0.33)</a:t>
            </a:r>
          </a:p>
          <a:p>
            <a:pPr lvl="1" eaLnBrk="1" hangingPunct="1"/>
            <a:r>
              <a:rPr lang="en-US" altLang="en-US"/>
              <a:t>Why?</a:t>
            </a:r>
          </a:p>
          <a:p>
            <a:pPr lvl="1" eaLnBrk="1" hangingPunct="1"/>
            <a:r>
              <a:rPr lang="en-US" altLang="en-US"/>
              <a:t>Called white point</a:t>
            </a:r>
          </a:p>
          <a:p>
            <a:pPr eaLnBrk="1" hangingPunct="1"/>
            <a:r>
              <a:rPr lang="en-US" altLang="en-US"/>
              <a:t>The saturated colors at the boundary </a:t>
            </a:r>
          </a:p>
          <a:p>
            <a:pPr lvl="1" eaLnBrk="1" hangingPunct="1"/>
            <a:r>
              <a:rPr lang="en-US" altLang="en-US"/>
              <a:t>Spectral Colors</a:t>
            </a:r>
          </a:p>
        </p:txBody>
      </p:sp>
      <p:pic>
        <p:nvPicPr>
          <p:cNvPr id="50180" name="Picture 4" descr="chromdiag2">
            <a:extLst>
              <a:ext uri="{FF2B5EF4-FFF2-40B4-BE49-F238E27FC236}">
                <a16:creationId xmlns:a16="http://schemas.microsoft.com/office/drawing/2014/main" id="{BAADAB69-6ED0-4ED3-BFE1-0A777EB9A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5243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7" name="Oval 5">
            <a:extLst>
              <a:ext uri="{FF2B5EF4-FFF2-40B4-BE49-F238E27FC236}">
                <a16:creationId xmlns:a16="http://schemas.microsoft.com/office/drawing/2014/main" id="{2244FE5C-2944-4757-8104-EEB6C9286EB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3246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4678" name="Text Box 6">
            <a:extLst>
              <a:ext uri="{FF2B5EF4-FFF2-40B4-BE49-F238E27FC236}">
                <a16:creationId xmlns:a16="http://schemas.microsoft.com/office/drawing/2014/main" id="{63069AA1-23CF-4084-B0A4-4053F4A8F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34340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0">
                <a:solidFill>
                  <a:schemeClr val="bg2"/>
                </a:solidFill>
              </a:rPr>
              <a:t>White Point</a:t>
            </a:r>
          </a:p>
        </p:txBody>
      </p:sp>
    </p:spTree>
    <p:extLst>
      <p:ext uri="{BB962C8B-B14F-4D97-AF65-F5344CB8AC3E}">
        <p14:creationId xmlns:p14="http://schemas.microsoft.com/office/powerpoint/2010/main" val="37481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B134DEA-666C-4052-A986-3C0349512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Chromaticity Chart</a:t>
            </a:r>
          </a:p>
        </p:txBody>
      </p:sp>
      <p:pic>
        <p:nvPicPr>
          <p:cNvPr id="52227" name="Picture 3" descr="chromdiag2">
            <a:extLst>
              <a:ext uri="{FF2B5EF4-FFF2-40B4-BE49-F238E27FC236}">
                <a16:creationId xmlns:a16="http://schemas.microsoft.com/office/drawing/2014/main" id="{8D3A9042-30E1-407E-A823-CA0193B1A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5243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4" name="Rectangle 4">
            <a:extLst>
              <a:ext uri="{FF2B5EF4-FFF2-40B4-BE49-F238E27FC236}">
                <a16:creationId xmlns:a16="http://schemas.microsoft.com/office/drawing/2014/main" id="{F71973B1-B824-4420-9395-5BA24C2A2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4419600" cy="495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Exception is purples</a:t>
            </a:r>
          </a:p>
          <a:p>
            <a:pPr lvl="1" eaLnBrk="1" hangingPunct="1"/>
            <a:r>
              <a:rPr lang="en-US" altLang="en-US"/>
              <a:t>Non-spectral region in the  boundary</a:t>
            </a:r>
          </a:p>
          <a:p>
            <a:pPr eaLnBrk="1" hangingPunct="1"/>
            <a:r>
              <a:rPr lang="en-US" altLang="en-US"/>
              <a:t>All colors on straight line from white point to a boundary has the same spectral hue</a:t>
            </a:r>
          </a:p>
          <a:p>
            <a:pPr lvl="1" eaLnBrk="1" hangingPunct="1"/>
            <a:r>
              <a:rPr lang="en-US" altLang="en-US"/>
              <a:t>Dominant wavelength</a:t>
            </a:r>
          </a:p>
        </p:txBody>
      </p:sp>
      <p:sp>
        <p:nvSpPr>
          <p:cNvPr id="52229" name="Oval 5">
            <a:extLst>
              <a:ext uri="{FF2B5EF4-FFF2-40B4-BE49-F238E27FC236}">
                <a16:creationId xmlns:a16="http://schemas.microsoft.com/office/drawing/2014/main" id="{CC19F4BB-4AD6-4145-B69C-BF76E6FBA52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3246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0" name="Text Box 6">
            <a:extLst>
              <a:ext uri="{FF2B5EF4-FFF2-40B4-BE49-F238E27FC236}">
                <a16:creationId xmlns:a16="http://schemas.microsoft.com/office/drawing/2014/main" id="{240B15B1-2B42-4247-872E-66C4A991E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34340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0">
                <a:solidFill>
                  <a:schemeClr val="bg2"/>
                </a:solidFill>
              </a:rPr>
              <a:t>White Point</a:t>
            </a:r>
          </a:p>
        </p:txBody>
      </p:sp>
      <p:sp>
        <p:nvSpPr>
          <p:cNvPr id="286727" name="Line 7">
            <a:extLst>
              <a:ext uri="{FF2B5EF4-FFF2-40B4-BE49-F238E27FC236}">
                <a16:creationId xmlns:a16="http://schemas.microsoft.com/office/drawing/2014/main" id="{7B36FD07-84E5-4B8F-BC80-232287E4AF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600" y="2286000"/>
            <a:ext cx="4572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28" name="Oval 8">
            <a:extLst>
              <a:ext uri="{FF2B5EF4-FFF2-40B4-BE49-F238E27FC236}">
                <a16:creationId xmlns:a16="http://schemas.microsoft.com/office/drawing/2014/main" id="{1292F5BB-1DA0-4E78-876A-A8FC6FDAEB0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0960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29" name="Text Box 9">
            <a:extLst>
              <a:ext uri="{FF2B5EF4-FFF2-40B4-BE49-F238E27FC236}">
                <a16:creationId xmlns:a16="http://schemas.microsoft.com/office/drawing/2014/main" id="{C05360ED-4DB6-4563-9C70-DD32081C5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8194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0">
                <a:solidFill>
                  <a:schemeClr val="bg2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1300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5197CC3-137C-4C5E-81DD-3A590D55D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Chromaticity Chart</a:t>
            </a:r>
          </a:p>
        </p:txBody>
      </p:sp>
      <p:pic>
        <p:nvPicPr>
          <p:cNvPr id="54275" name="Picture 3" descr="chromdiag2">
            <a:extLst>
              <a:ext uri="{FF2B5EF4-FFF2-40B4-BE49-F238E27FC236}">
                <a16:creationId xmlns:a16="http://schemas.microsoft.com/office/drawing/2014/main" id="{4BA23344-2249-44CE-80A8-AC3D6BDF2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5243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772" name="Rectangle 4">
            <a:extLst>
              <a:ext uri="{FF2B5EF4-FFF2-40B4-BE49-F238E27FC236}">
                <a16:creationId xmlns:a16="http://schemas.microsoft.com/office/drawing/2014/main" id="{94655549-838F-4655-96F9-73B57A25B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4419600" cy="5181600"/>
          </a:xfrm>
          <a:noFill/>
        </p:spPr>
        <p:txBody>
          <a:bodyPr/>
          <a:lstStyle/>
          <a:p>
            <a:pPr eaLnBrk="1" hangingPunct="1"/>
            <a:r>
              <a:rPr lang="en-US" altLang="en-US" sz="2800" dirty="0"/>
              <a:t>What happens here?</a:t>
            </a:r>
          </a:p>
          <a:p>
            <a:pPr lvl="1" eaLnBrk="1" hangingPunct="1"/>
            <a:r>
              <a:rPr lang="en-US" altLang="en-US" sz="2400" dirty="0"/>
              <a:t>Complimentary wavelength</a:t>
            </a:r>
          </a:p>
          <a:p>
            <a:pPr lvl="1" eaLnBrk="1" hangingPunct="1"/>
            <a:r>
              <a:rPr lang="en-US" altLang="en-US" sz="2400" dirty="0"/>
              <a:t>When mixed generate achromatic color</a:t>
            </a:r>
          </a:p>
          <a:p>
            <a:pPr eaLnBrk="1" hangingPunct="1"/>
            <a:r>
              <a:rPr lang="en-US" altLang="en-US" sz="2800" dirty="0"/>
              <a:t>Purity (Saturation)</a:t>
            </a:r>
          </a:p>
          <a:p>
            <a:pPr lvl="1" eaLnBrk="1" hangingPunct="1"/>
            <a:r>
              <a:rPr lang="en-US" altLang="en-US" sz="2400" dirty="0"/>
              <a:t>How far shifted towards the spectral color</a:t>
            </a:r>
          </a:p>
          <a:p>
            <a:pPr lvl="1" eaLnBrk="1" hangingPunct="1"/>
            <a:r>
              <a:rPr lang="en-US" altLang="en-US" sz="2400" dirty="0"/>
              <a:t>Ratio of </a:t>
            </a:r>
            <a:r>
              <a:rPr lang="en-US" altLang="en-US" sz="2400" i="1" dirty="0">
                <a:latin typeface="Bookman Old Style" panose="02050604050505020204" pitchFamily="18" charset="0"/>
              </a:rPr>
              <a:t>a/b</a:t>
            </a:r>
          </a:p>
          <a:p>
            <a:pPr lvl="1" eaLnBrk="1" hangingPunct="1"/>
            <a:r>
              <a:rPr lang="en-US" altLang="en-US" sz="2400" dirty="0"/>
              <a:t>Purity = 1 implies spectral color with maximum saturation</a:t>
            </a:r>
          </a:p>
        </p:txBody>
      </p:sp>
      <p:sp>
        <p:nvSpPr>
          <p:cNvPr id="54277" name="Oval 5">
            <a:extLst>
              <a:ext uri="{FF2B5EF4-FFF2-40B4-BE49-F238E27FC236}">
                <a16:creationId xmlns:a16="http://schemas.microsoft.com/office/drawing/2014/main" id="{27F92369-599D-4ABC-B9F9-6702863E3A4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3246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8" name="Text Box 6">
            <a:extLst>
              <a:ext uri="{FF2B5EF4-FFF2-40B4-BE49-F238E27FC236}">
                <a16:creationId xmlns:a16="http://schemas.microsoft.com/office/drawing/2014/main" id="{1A8FFAC3-207D-469D-9169-88AFA6DC6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343400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0">
                <a:solidFill>
                  <a:schemeClr val="bg2"/>
                </a:solidFill>
              </a:rPr>
              <a:t>White Point (W)</a:t>
            </a:r>
          </a:p>
        </p:txBody>
      </p:sp>
      <p:sp>
        <p:nvSpPr>
          <p:cNvPr id="54279" name="Line 7">
            <a:extLst>
              <a:ext uri="{FF2B5EF4-FFF2-40B4-BE49-F238E27FC236}">
                <a16:creationId xmlns:a16="http://schemas.microsoft.com/office/drawing/2014/main" id="{32D3867D-39A5-4A13-931A-5CCA9D711B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600" y="2286000"/>
            <a:ext cx="4572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Line 8">
            <a:extLst>
              <a:ext uri="{FF2B5EF4-FFF2-40B4-BE49-F238E27FC236}">
                <a16:creationId xmlns:a16="http://schemas.microsoft.com/office/drawing/2014/main" id="{A1271F86-C3DE-4E8D-AA0E-1C201D7B4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267200"/>
            <a:ext cx="1143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777" name="Line 9">
            <a:extLst>
              <a:ext uri="{FF2B5EF4-FFF2-40B4-BE49-F238E27FC236}">
                <a16:creationId xmlns:a16="http://schemas.microsoft.com/office/drawing/2014/main" id="{2610F3F3-AF7D-45AD-BA06-551FF45359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3200400"/>
            <a:ext cx="1447800" cy="9906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Oval 10">
            <a:extLst>
              <a:ext uri="{FF2B5EF4-FFF2-40B4-BE49-F238E27FC236}">
                <a16:creationId xmlns:a16="http://schemas.microsoft.com/office/drawing/2014/main" id="{8848BDCF-6018-4726-807C-65562D2424B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0960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8779" name="Line 11">
            <a:extLst>
              <a:ext uri="{FF2B5EF4-FFF2-40B4-BE49-F238E27FC236}">
                <a16:creationId xmlns:a16="http://schemas.microsoft.com/office/drawing/2014/main" id="{9EB59200-88F5-4AC2-993C-1F5E1EF7B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200400"/>
            <a:ext cx="228600" cy="106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780" name="Line 12">
            <a:extLst>
              <a:ext uri="{FF2B5EF4-FFF2-40B4-BE49-F238E27FC236}">
                <a16:creationId xmlns:a16="http://schemas.microsoft.com/office/drawing/2014/main" id="{047F26F0-036C-4B92-9D6E-8D7E071BA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286000"/>
            <a:ext cx="457200" cy="1828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781" name="Text Box 13">
            <a:extLst>
              <a:ext uri="{FF2B5EF4-FFF2-40B4-BE49-F238E27FC236}">
                <a16:creationId xmlns:a16="http://schemas.microsoft.com/office/drawing/2014/main" id="{6E9ADF51-BAC8-4911-AE63-1DDDBEFD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505200"/>
            <a:ext cx="37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 i="1">
                <a:solidFill>
                  <a:srgbClr val="FF3300"/>
                </a:solidFill>
                <a:latin typeface="Bookman Old Style" panose="02050604050505020204" pitchFamily="18" charset="0"/>
              </a:rPr>
              <a:t>a</a:t>
            </a:r>
          </a:p>
        </p:txBody>
      </p:sp>
      <p:sp>
        <p:nvSpPr>
          <p:cNvPr id="288782" name="Text Box 14">
            <a:extLst>
              <a:ext uri="{FF2B5EF4-FFF2-40B4-BE49-F238E27FC236}">
                <a16:creationId xmlns:a16="http://schemas.microsoft.com/office/drawing/2014/main" id="{BF97DF7F-1691-4DFD-906D-81D815B01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895600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 i="1">
                <a:solidFill>
                  <a:srgbClr val="FF3300"/>
                </a:solidFill>
                <a:latin typeface="Bookman Old Style" panose="02050604050505020204" pitchFamily="18" charset="0"/>
              </a:rPr>
              <a:t>b</a:t>
            </a:r>
          </a:p>
        </p:txBody>
      </p:sp>
      <p:sp>
        <p:nvSpPr>
          <p:cNvPr id="54287" name="Text Box 15">
            <a:extLst>
              <a:ext uri="{FF2B5EF4-FFF2-40B4-BE49-F238E27FC236}">
                <a16:creationId xmlns:a16="http://schemas.microsoft.com/office/drawing/2014/main" id="{D7FB13AE-9853-4CCB-B262-9197195C5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8194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0">
                <a:solidFill>
                  <a:schemeClr val="bg2"/>
                </a:solidFill>
              </a:rPr>
              <a:t>P</a:t>
            </a:r>
          </a:p>
        </p:txBody>
      </p:sp>
      <p:sp>
        <p:nvSpPr>
          <p:cNvPr id="54288" name="Text Box 16">
            <a:extLst>
              <a:ext uri="{FF2B5EF4-FFF2-40B4-BE49-F238E27FC236}">
                <a16:creationId xmlns:a16="http://schemas.microsoft.com/office/drawing/2014/main" id="{5FD75CAA-55A1-40C2-A001-645B705E7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1336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0"/>
              <a:t>B</a:t>
            </a:r>
          </a:p>
        </p:txBody>
      </p:sp>
      <p:sp>
        <p:nvSpPr>
          <p:cNvPr id="54289" name="Text Box 17">
            <a:extLst>
              <a:ext uri="{FF2B5EF4-FFF2-40B4-BE49-F238E27FC236}">
                <a16:creationId xmlns:a16="http://schemas.microsoft.com/office/drawing/2014/main" id="{D36F6FBD-835C-4A0E-AC99-2E4AF8D9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1910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0">
                <a:solidFill>
                  <a:schemeClr val="bg2"/>
                </a:solidFill>
              </a:rPr>
              <a:t>P</a:t>
            </a:r>
          </a:p>
        </p:txBody>
      </p:sp>
      <p:sp>
        <p:nvSpPr>
          <p:cNvPr id="54290" name="Oval 18">
            <a:extLst>
              <a:ext uri="{FF2B5EF4-FFF2-40B4-BE49-F238E27FC236}">
                <a16:creationId xmlns:a16="http://schemas.microsoft.com/office/drawing/2014/main" id="{D6C00376-1361-4BE8-880D-01B66377F9B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342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91" name="Text Box 19">
            <a:extLst>
              <a:ext uri="{FF2B5EF4-FFF2-40B4-BE49-F238E27FC236}">
                <a16:creationId xmlns:a16="http://schemas.microsoft.com/office/drawing/2014/main" id="{E979F02C-209C-4A9B-BB07-308158D75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89560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0">
                <a:solidFill>
                  <a:schemeClr val="bg2"/>
                </a:solidFill>
              </a:rPr>
              <a:t>B’</a:t>
            </a:r>
          </a:p>
        </p:txBody>
      </p:sp>
    </p:spTree>
    <p:extLst>
      <p:ext uri="{BB962C8B-B14F-4D97-AF65-F5344CB8AC3E}">
        <p14:creationId xmlns:p14="http://schemas.microsoft.com/office/powerpoint/2010/main" val="39701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81" grpId="0"/>
      <p:bldP spid="2887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>
            <a:extLst>
              <a:ext uri="{FF2B5EF4-FFF2-40B4-BE49-F238E27FC236}">
                <a16:creationId xmlns:a16="http://schemas.microsoft.com/office/drawing/2014/main" id="{4E4347B3-AA58-4E42-85DC-7BFFA845E5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Using XYZ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Just add them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Using intensity and (</a:t>
            </a:r>
            <a:r>
              <a:rPr lang="en-US" altLang="en-US" dirty="0" err="1"/>
              <a:t>x,y</a:t>
            </a:r>
            <a:r>
              <a:rPr lang="en-US" alt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Sum (</a:t>
            </a:r>
            <a:r>
              <a:rPr lang="en-US" altLang="en-US" dirty="0" err="1"/>
              <a:t>x,y</a:t>
            </a:r>
            <a:r>
              <a:rPr lang="en-US" altLang="en-US" dirty="0"/>
              <a:t>) weighted by proportions of their intensities to generate new (</a:t>
            </a:r>
            <a:r>
              <a:rPr lang="en-US" altLang="en-US" dirty="0" err="1"/>
              <a:t>x,y</a:t>
            </a:r>
            <a:r>
              <a:rPr lang="en-US" alt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Add the intensities to generate new intensity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What happens when add two colors of same hue and saturation?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Only adds their intensities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5DE10E1C-13B4-4FAE-9462-365A266B4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combine colors?</a:t>
            </a:r>
          </a:p>
        </p:txBody>
      </p:sp>
    </p:spTree>
    <p:extLst>
      <p:ext uri="{BB962C8B-B14F-4D97-AF65-F5344CB8AC3E}">
        <p14:creationId xmlns:p14="http://schemas.microsoft.com/office/powerpoint/2010/main" val="36604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18CA31D-06C0-4B20-A88F-1BA30EE72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Additive Color Generation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91A09E3-86DC-496C-977D-4805F83E1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3733800" cy="4191000"/>
          </a:xfrm>
        </p:spPr>
        <p:txBody>
          <a:bodyPr/>
          <a:lstStyle/>
          <a:p>
            <a:pPr eaLnBrk="1" hangingPunct="1"/>
            <a:r>
              <a:rPr lang="en-US" altLang="en-US" dirty="0"/>
              <a:t>Take three primary colors (R, G, B)</a:t>
            </a:r>
          </a:p>
          <a:p>
            <a:pPr eaLnBrk="1" hangingPunct="1"/>
            <a:r>
              <a:rPr lang="en-US" altLang="en-US" dirty="0"/>
              <a:t>Add them in different amounts to generate a color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58372" name="Picture 4" descr="gamut">
            <a:extLst>
              <a:ext uri="{FF2B5EF4-FFF2-40B4-BE49-F238E27FC236}">
                <a16:creationId xmlns:a16="http://schemas.microsoft.com/office/drawing/2014/main" id="{FC394372-3DF3-492D-B62D-A606FB71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652963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7" name="Picture 5">
            <a:extLst>
              <a:ext uri="{FF2B5EF4-FFF2-40B4-BE49-F238E27FC236}">
                <a16:creationId xmlns:a16="http://schemas.microsoft.com/office/drawing/2014/main" id="{EED613BC-563C-4C52-8E97-5C45A359C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2" b="6152"/>
          <a:stretch>
            <a:fillRect/>
          </a:stretch>
        </p:blipFill>
        <p:spPr bwMode="auto">
          <a:xfrm>
            <a:off x="2209800" y="4449763"/>
            <a:ext cx="1946275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14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D7A504B-E470-4669-8B9A-657CBA076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2D Color Gamut	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60107DB-6DE5-4BF2-8966-3BEF138BD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4267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Projection of 3D gamut on X+Y+Z=d plane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It is a triangle on the chromaticity charts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Shows reproducible  the hue and saturation</a:t>
            </a:r>
          </a:p>
          <a:p>
            <a:pPr lvl="1"/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Examples:</a:t>
            </a:r>
          </a:p>
          <a:p>
            <a:pPr lvl="1"/>
            <a:r>
              <a:rPr lang="en-US" altLang="en-US" dirty="0"/>
              <a:t>sRGB, </a:t>
            </a:r>
            <a:r>
              <a:rPr lang="en-US" altLang="en-US" dirty="0" err="1"/>
              <a:t>aRGB</a:t>
            </a:r>
            <a:r>
              <a:rPr lang="en-US" altLang="en-US"/>
              <a:t>, DCI-P3</a:t>
            </a:r>
            <a:endParaRPr lang="en-US" altLang="en-US" dirty="0"/>
          </a:p>
        </p:txBody>
      </p:sp>
      <p:pic>
        <p:nvPicPr>
          <p:cNvPr id="62468" name="Picture 4" descr="chromdiag2">
            <a:extLst>
              <a:ext uri="{FF2B5EF4-FFF2-40B4-BE49-F238E27FC236}">
                <a16:creationId xmlns:a16="http://schemas.microsoft.com/office/drawing/2014/main" id="{B5DDCB38-03C0-497B-8139-14FD4AF88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597025"/>
            <a:ext cx="432435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54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93C9F16-718A-4990-8144-C0437A2B5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Visible Light Spectrum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09EE14-071F-4424-BF06-A40A2C73A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is one type of electromagnetic wave</a:t>
            </a:r>
          </a:p>
        </p:txBody>
      </p:sp>
      <p:pic>
        <p:nvPicPr>
          <p:cNvPr id="5" name="Picture 3" descr="spectrum">
            <a:extLst>
              <a:ext uri="{FF2B5EF4-FFF2-40B4-BE49-F238E27FC236}">
                <a16:creationId xmlns:a16="http://schemas.microsoft.com/office/drawing/2014/main" id="{F74EFFAC-4AB5-4BA1-AFCA-F054E39E6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59" y="1684946"/>
            <a:ext cx="8776881" cy="441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102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C84077E-D55D-4ED6-888C-97BA482CF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Different Display Devices	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8AFEEC2-1E28-4674-9339-B69DE3A24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Differs only in the primaries used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Have different spectrums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Can be converted to each other via a linear transformation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Expressed using a 3x3 matrix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Conversion between RGB and XYZ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RGB is dependent on device (</a:t>
            </a:r>
            <a:r>
              <a:rPr lang="en-US" altLang="en-US" sz="2400" i="1" dirty="0"/>
              <a:t>device dependent color space)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XYZ depends on eye’s response (</a:t>
            </a:r>
            <a:r>
              <a:rPr lang="en-US" altLang="en-US" sz="2400" i="1" dirty="0"/>
              <a:t>device independent color space)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23632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2D4C1A29-ACA2-4146-82FA-5A0467B20D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Display/Sensor Model</a:t>
            </a:r>
          </a:p>
        </p:txBody>
      </p:sp>
      <p:sp>
        <p:nvSpPr>
          <p:cNvPr id="66563" name="Line 3">
            <a:extLst>
              <a:ext uri="{FF2B5EF4-FFF2-40B4-BE49-F238E27FC236}">
                <a16:creationId xmlns:a16="http://schemas.microsoft.com/office/drawing/2014/main" id="{868F75A7-98A1-4D40-B2E8-24549B851E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2286000"/>
            <a:ext cx="685800" cy="22860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4" name="Line 4">
            <a:extLst>
              <a:ext uri="{FF2B5EF4-FFF2-40B4-BE49-F238E27FC236}">
                <a16:creationId xmlns:a16="http://schemas.microsoft.com/office/drawing/2014/main" id="{34DBAD03-5330-40D4-A4B4-E016E5F235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1752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5" name="Line 5">
            <a:extLst>
              <a:ext uri="{FF2B5EF4-FFF2-40B4-BE49-F238E27FC236}">
                <a16:creationId xmlns:a16="http://schemas.microsoft.com/office/drawing/2014/main" id="{FB706A18-C66C-46CB-9B3A-19A80AC14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572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6" name="Line 6">
            <a:extLst>
              <a:ext uri="{FF2B5EF4-FFF2-40B4-BE49-F238E27FC236}">
                <a16:creationId xmlns:a16="http://schemas.microsoft.com/office/drawing/2014/main" id="{5E2E522F-3767-4907-B87D-044310973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572000"/>
            <a:ext cx="213360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1" name="Line 7">
            <a:extLst>
              <a:ext uri="{FF2B5EF4-FFF2-40B4-BE49-F238E27FC236}">
                <a16:creationId xmlns:a16="http://schemas.microsoft.com/office/drawing/2014/main" id="{A63C49F3-4943-456F-A1CD-1A73FB529F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1676400"/>
            <a:ext cx="243840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2" name="Line 8">
            <a:extLst>
              <a:ext uri="{FF2B5EF4-FFF2-40B4-BE49-F238E27FC236}">
                <a16:creationId xmlns:a16="http://schemas.microsoft.com/office/drawing/2014/main" id="{6B421C73-F8B3-43C5-BFA4-668D4BDBEB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1676400"/>
            <a:ext cx="68580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3" name="Line 9">
            <a:extLst>
              <a:ext uri="{FF2B5EF4-FFF2-40B4-BE49-F238E27FC236}">
                <a16:creationId xmlns:a16="http://schemas.microsoft.com/office/drawing/2014/main" id="{B1AE381C-06C7-4540-BC83-1F6CB80C7E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4495800"/>
            <a:ext cx="243840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4" name="Line 10">
            <a:extLst>
              <a:ext uri="{FF2B5EF4-FFF2-40B4-BE49-F238E27FC236}">
                <a16:creationId xmlns:a16="http://schemas.microsoft.com/office/drawing/2014/main" id="{9887B662-9375-4198-ABC7-94DEDE708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962400"/>
            <a:ext cx="144780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5" name="Line 11">
            <a:extLst>
              <a:ext uri="{FF2B5EF4-FFF2-40B4-BE49-F238E27FC236}">
                <a16:creationId xmlns:a16="http://schemas.microsoft.com/office/drawing/2014/main" id="{B14289CF-248D-4553-97AF-EB2E21634A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209800"/>
            <a:ext cx="68580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6" name="Line 12">
            <a:extLst>
              <a:ext uri="{FF2B5EF4-FFF2-40B4-BE49-F238E27FC236}">
                <a16:creationId xmlns:a16="http://schemas.microsoft.com/office/drawing/2014/main" id="{49AE71E1-F816-4C9D-A168-B87AD54E0C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676400"/>
            <a:ext cx="144780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7" name="Line 13">
            <a:extLst>
              <a:ext uri="{FF2B5EF4-FFF2-40B4-BE49-F238E27FC236}">
                <a16:creationId xmlns:a16="http://schemas.microsoft.com/office/drawing/2014/main" id="{62F1E8F9-75A3-4AC9-9E47-E6D6C5C70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286000"/>
            <a:ext cx="144780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8" name="Line 14">
            <a:extLst>
              <a:ext uri="{FF2B5EF4-FFF2-40B4-BE49-F238E27FC236}">
                <a16:creationId xmlns:a16="http://schemas.microsoft.com/office/drawing/2014/main" id="{6F197818-1DB8-4976-9096-C19254226E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2209800"/>
            <a:ext cx="243840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9" name="Line 15">
            <a:extLst>
              <a:ext uri="{FF2B5EF4-FFF2-40B4-BE49-F238E27FC236}">
                <a16:creationId xmlns:a16="http://schemas.microsoft.com/office/drawing/2014/main" id="{77E52D37-634A-4AFC-836A-67259CB781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2819400"/>
            <a:ext cx="68580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6" name="Line 16">
            <a:extLst>
              <a:ext uri="{FF2B5EF4-FFF2-40B4-BE49-F238E27FC236}">
                <a16:creationId xmlns:a16="http://schemas.microsoft.com/office/drawing/2014/main" id="{A5DB1E05-6C8E-4008-A5D6-7F3F673861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3962400"/>
            <a:ext cx="2438400" cy="609600"/>
          </a:xfrm>
          <a:prstGeom prst="line">
            <a:avLst/>
          </a:prstGeom>
          <a:noFill/>
          <a:ln w="28575">
            <a:solidFill>
              <a:srgbClr val="E02B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7" name="Line 17">
            <a:extLst>
              <a:ext uri="{FF2B5EF4-FFF2-40B4-BE49-F238E27FC236}">
                <a16:creationId xmlns:a16="http://schemas.microsoft.com/office/drawing/2014/main" id="{9ACA342E-9799-4BFA-8B2E-BAEB90595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572000"/>
            <a:ext cx="1447800" cy="5334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8" name="Text Box 18">
            <a:extLst>
              <a:ext uri="{FF2B5EF4-FFF2-40B4-BE49-F238E27FC236}">
                <a16:creationId xmlns:a16="http://schemas.microsoft.com/office/drawing/2014/main" id="{2A33E2BF-BFFC-4853-ADC9-76DA29110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557382"/>
            <a:ext cx="196239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rgbClr val="E02B00"/>
                </a:solidFill>
                <a:cs typeface="Arial" panose="020B0604020202020204" pitchFamily="34" charset="0"/>
              </a:rPr>
              <a:t>( </a:t>
            </a:r>
            <a:r>
              <a:rPr lang="en-US" altLang="en-US" sz="2800" dirty="0" err="1">
                <a:solidFill>
                  <a:srgbClr val="E02B00"/>
                </a:solidFill>
                <a:cs typeface="Arial" panose="020B0604020202020204" pitchFamily="34" charset="0"/>
              </a:rPr>
              <a:t>X</a:t>
            </a:r>
            <a:r>
              <a:rPr lang="en-US" altLang="en-US" sz="2800" baseline="-25000" dirty="0" err="1">
                <a:solidFill>
                  <a:srgbClr val="E02B00"/>
                </a:solidFill>
                <a:cs typeface="Arial" panose="020B0604020202020204" pitchFamily="34" charset="0"/>
              </a:rPr>
              <a:t>r</a:t>
            </a:r>
            <a:r>
              <a:rPr lang="en-US" altLang="en-US" sz="2800" baseline="-25000" dirty="0">
                <a:solidFill>
                  <a:srgbClr val="E02B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E02B00"/>
                </a:solidFill>
                <a:cs typeface="Arial" panose="020B0604020202020204" pitchFamily="34" charset="0"/>
              </a:rPr>
              <a:t>,</a:t>
            </a:r>
            <a:r>
              <a:rPr lang="en-US" altLang="en-US" sz="2800" dirty="0" err="1">
                <a:solidFill>
                  <a:srgbClr val="E02B00"/>
                </a:solidFill>
                <a:cs typeface="Arial" panose="020B0604020202020204" pitchFamily="34" charset="0"/>
              </a:rPr>
              <a:t>Y</a:t>
            </a:r>
            <a:r>
              <a:rPr lang="en-US" altLang="en-US" sz="2800" baseline="-25000" dirty="0" err="1">
                <a:solidFill>
                  <a:srgbClr val="E02B00"/>
                </a:solidFill>
                <a:cs typeface="Arial" panose="020B0604020202020204" pitchFamily="34" charset="0"/>
              </a:rPr>
              <a:t>r</a:t>
            </a:r>
            <a:r>
              <a:rPr lang="en-US" altLang="en-US" sz="2800" baseline="-25000" dirty="0">
                <a:solidFill>
                  <a:srgbClr val="E02B00"/>
                </a:solidFill>
                <a:cs typeface="Arial" panose="020B0604020202020204" pitchFamily="34" charset="0"/>
              </a:rPr>
              <a:t>  </a:t>
            </a:r>
            <a:r>
              <a:rPr lang="en-US" altLang="en-US" sz="2800" dirty="0">
                <a:solidFill>
                  <a:srgbClr val="E02B00"/>
                </a:solidFill>
                <a:cs typeface="Arial" panose="020B0604020202020204" pitchFamily="34" charset="0"/>
              </a:rPr>
              <a:t>,</a:t>
            </a:r>
            <a:r>
              <a:rPr lang="en-US" altLang="en-US" sz="2800" dirty="0" err="1">
                <a:solidFill>
                  <a:srgbClr val="E02B00"/>
                </a:solidFill>
                <a:cs typeface="Arial" panose="020B0604020202020204" pitchFamily="34" charset="0"/>
              </a:rPr>
              <a:t>Z</a:t>
            </a:r>
            <a:r>
              <a:rPr lang="en-US" altLang="en-US" sz="2800" baseline="-25000" dirty="0" err="1">
                <a:solidFill>
                  <a:srgbClr val="E02B00"/>
                </a:solidFill>
                <a:cs typeface="Arial" panose="020B0604020202020204" pitchFamily="34" charset="0"/>
              </a:rPr>
              <a:t>r</a:t>
            </a:r>
            <a:r>
              <a:rPr lang="en-US" altLang="en-US" sz="2800" baseline="-25000" dirty="0">
                <a:solidFill>
                  <a:srgbClr val="E02B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E02B00"/>
                </a:solidFill>
                <a:cs typeface="Arial" panose="020B0604020202020204" pitchFamily="34" charset="0"/>
              </a:rPr>
              <a:t>)</a:t>
            </a:r>
          </a:p>
          <a:p>
            <a:pPr algn="l" eaLnBrk="1" hangingPunct="1"/>
            <a:endParaRPr lang="en-US" altLang="en-US" b="0" dirty="0">
              <a:cs typeface="Arial" panose="020B0604020202020204" pitchFamily="34" charset="0"/>
            </a:endParaRPr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E028CDB8-8469-451F-A165-DB0F8DA8A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0" y="1682889"/>
            <a:ext cx="198964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rgbClr val="66FF33"/>
                </a:solidFill>
                <a:cs typeface="Arial" panose="020B0604020202020204" pitchFamily="34" charset="0"/>
              </a:rPr>
              <a:t>( </a:t>
            </a:r>
            <a:r>
              <a:rPr lang="en-US" altLang="en-US" sz="2800" dirty="0" err="1">
                <a:solidFill>
                  <a:srgbClr val="66FF33"/>
                </a:solidFill>
                <a:cs typeface="Arial" panose="020B0604020202020204" pitchFamily="34" charset="0"/>
              </a:rPr>
              <a:t>X</a:t>
            </a:r>
            <a:r>
              <a:rPr lang="en-US" altLang="en-US" sz="2800" baseline="-25000" dirty="0" err="1">
                <a:solidFill>
                  <a:srgbClr val="66FF33"/>
                </a:solidFill>
                <a:cs typeface="Arial" panose="020B0604020202020204" pitchFamily="34" charset="0"/>
              </a:rPr>
              <a:t>g</a:t>
            </a:r>
            <a:r>
              <a:rPr lang="en-US" altLang="en-US" sz="2800" baseline="-25000" dirty="0">
                <a:solidFill>
                  <a:srgbClr val="66FF33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66FF33"/>
                </a:solidFill>
                <a:cs typeface="Arial" panose="020B0604020202020204" pitchFamily="34" charset="0"/>
              </a:rPr>
              <a:t>,</a:t>
            </a:r>
            <a:r>
              <a:rPr lang="en-US" altLang="en-US" sz="2800" dirty="0" err="1">
                <a:solidFill>
                  <a:srgbClr val="66FF33"/>
                </a:solidFill>
                <a:cs typeface="Arial" panose="020B0604020202020204" pitchFamily="34" charset="0"/>
              </a:rPr>
              <a:t>Y</a:t>
            </a:r>
            <a:r>
              <a:rPr lang="en-US" altLang="en-US" sz="2800" baseline="-25000" dirty="0" err="1">
                <a:solidFill>
                  <a:srgbClr val="66FF33"/>
                </a:solidFill>
                <a:cs typeface="Arial" panose="020B0604020202020204" pitchFamily="34" charset="0"/>
              </a:rPr>
              <a:t>g</a:t>
            </a:r>
            <a:r>
              <a:rPr lang="en-US" altLang="en-US" sz="2800" dirty="0" err="1">
                <a:solidFill>
                  <a:srgbClr val="66FF33"/>
                </a:solidFill>
                <a:cs typeface="Arial" panose="020B0604020202020204" pitchFamily="34" charset="0"/>
              </a:rPr>
              <a:t>,Z</a:t>
            </a:r>
            <a:r>
              <a:rPr lang="en-US" altLang="en-US" sz="2800" baseline="-25000" dirty="0" err="1">
                <a:solidFill>
                  <a:srgbClr val="66FF33"/>
                </a:solidFill>
                <a:cs typeface="Arial" panose="020B0604020202020204" pitchFamily="34" charset="0"/>
              </a:rPr>
              <a:t>g</a:t>
            </a:r>
            <a:r>
              <a:rPr lang="en-US" altLang="en-US" sz="2800" baseline="-25000" dirty="0">
                <a:solidFill>
                  <a:srgbClr val="66FF33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66FF33"/>
                </a:solidFill>
                <a:cs typeface="Arial" panose="020B0604020202020204" pitchFamily="34" charset="0"/>
              </a:rPr>
              <a:t>)</a:t>
            </a:r>
          </a:p>
          <a:p>
            <a:pPr algn="l" eaLnBrk="1" hangingPunct="1"/>
            <a:endParaRPr lang="en-US" altLang="en-US" b="0" dirty="0">
              <a:solidFill>
                <a:srgbClr val="66FF33"/>
              </a:solidFill>
              <a:cs typeface="Arial" panose="020B0604020202020204" pitchFamily="34" charset="0"/>
            </a:endParaRPr>
          </a:p>
        </p:txBody>
      </p:sp>
      <p:sp>
        <p:nvSpPr>
          <p:cNvPr id="66580" name="Text Box 20">
            <a:extLst>
              <a:ext uri="{FF2B5EF4-FFF2-40B4-BE49-F238E27FC236}">
                <a16:creationId xmlns:a16="http://schemas.microsoft.com/office/drawing/2014/main" id="{366D4994-143A-4883-A4CE-61CD96EC4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228" y="4999659"/>
            <a:ext cx="205537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rgbClr val="0000E4"/>
                </a:solidFill>
                <a:cs typeface="Arial" panose="020B0604020202020204" pitchFamily="34" charset="0"/>
              </a:rPr>
              <a:t>( </a:t>
            </a:r>
            <a:r>
              <a:rPr lang="en-US" altLang="en-US" sz="2800" dirty="0" err="1">
                <a:solidFill>
                  <a:srgbClr val="0000E4"/>
                </a:solidFill>
                <a:cs typeface="Arial" panose="020B0604020202020204" pitchFamily="34" charset="0"/>
              </a:rPr>
              <a:t>X</a:t>
            </a:r>
            <a:r>
              <a:rPr lang="en-US" altLang="en-US" sz="2800" baseline="-25000" dirty="0" err="1">
                <a:solidFill>
                  <a:srgbClr val="0000E4"/>
                </a:solidFill>
                <a:cs typeface="Arial" panose="020B0604020202020204" pitchFamily="34" charset="0"/>
              </a:rPr>
              <a:t>b</a:t>
            </a:r>
            <a:r>
              <a:rPr lang="en-US" altLang="en-US" sz="2800" baseline="-25000" dirty="0">
                <a:solidFill>
                  <a:srgbClr val="0000E4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0000E4"/>
                </a:solidFill>
                <a:cs typeface="Arial" panose="020B0604020202020204" pitchFamily="34" charset="0"/>
              </a:rPr>
              <a:t>,</a:t>
            </a:r>
            <a:r>
              <a:rPr lang="en-US" altLang="en-US" sz="2800" dirty="0" err="1">
                <a:solidFill>
                  <a:srgbClr val="0000E4"/>
                </a:solidFill>
                <a:cs typeface="Arial" panose="020B0604020202020204" pitchFamily="34" charset="0"/>
              </a:rPr>
              <a:t>Y</a:t>
            </a:r>
            <a:r>
              <a:rPr lang="en-US" altLang="en-US" sz="2800" baseline="-25000" dirty="0" err="1">
                <a:solidFill>
                  <a:srgbClr val="0000E4"/>
                </a:solidFill>
                <a:cs typeface="Arial" panose="020B0604020202020204" pitchFamily="34" charset="0"/>
              </a:rPr>
              <a:t>b</a:t>
            </a:r>
            <a:r>
              <a:rPr lang="en-US" altLang="en-US" sz="2800" baseline="-25000" dirty="0">
                <a:solidFill>
                  <a:srgbClr val="0000E4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0000E4"/>
                </a:solidFill>
                <a:cs typeface="Arial" panose="020B0604020202020204" pitchFamily="34" charset="0"/>
              </a:rPr>
              <a:t>,</a:t>
            </a:r>
            <a:r>
              <a:rPr lang="en-US" altLang="en-US" sz="2800" dirty="0" err="1">
                <a:solidFill>
                  <a:srgbClr val="0000E4"/>
                </a:solidFill>
                <a:cs typeface="Arial" panose="020B0604020202020204" pitchFamily="34" charset="0"/>
              </a:rPr>
              <a:t>Z</a:t>
            </a:r>
            <a:r>
              <a:rPr lang="en-US" altLang="en-US" sz="2800" baseline="-25000" dirty="0" err="1">
                <a:solidFill>
                  <a:srgbClr val="0000E4"/>
                </a:solidFill>
                <a:cs typeface="Arial" panose="020B0604020202020204" pitchFamily="34" charset="0"/>
              </a:rPr>
              <a:t>b</a:t>
            </a:r>
            <a:r>
              <a:rPr lang="en-US" altLang="en-US" sz="2800" baseline="-25000" dirty="0">
                <a:solidFill>
                  <a:srgbClr val="0000E4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0000E4"/>
                </a:solidFill>
                <a:cs typeface="Arial" panose="020B0604020202020204" pitchFamily="34" charset="0"/>
              </a:rPr>
              <a:t>)</a:t>
            </a:r>
          </a:p>
          <a:p>
            <a:pPr algn="l" eaLnBrk="1" hangingPunct="1"/>
            <a:endParaRPr lang="en-US" altLang="en-US" b="0" dirty="0">
              <a:solidFill>
                <a:srgbClr val="0000E4"/>
              </a:solidFill>
              <a:cs typeface="Arial" panose="020B0604020202020204" pitchFamily="34" charset="0"/>
            </a:endParaRPr>
          </a:p>
        </p:txBody>
      </p:sp>
      <p:sp>
        <p:nvSpPr>
          <p:cNvPr id="66593" name="Text Box 33">
            <a:extLst>
              <a:ext uri="{FF2B5EF4-FFF2-40B4-BE49-F238E27FC236}">
                <a16:creationId xmlns:a16="http://schemas.microsoft.com/office/drawing/2014/main" id="{94330B78-09C0-40AF-8337-3217EABF6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44561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sp>
        <p:nvSpPr>
          <p:cNvPr id="66594" name="Text Box 34">
            <a:extLst>
              <a:ext uri="{FF2B5EF4-FFF2-40B4-BE49-F238E27FC236}">
                <a16:creationId xmlns:a16="http://schemas.microsoft.com/office/drawing/2014/main" id="{25CE6471-439F-41CF-9652-DF6B0C577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Y</a:t>
            </a:r>
          </a:p>
        </p:txBody>
      </p:sp>
      <p:sp>
        <p:nvSpPr>
          <p:cNvPr id="66595" name="Text Box 35">
            <a:extLst>
              <a:ext uri="{FF2B5EF4-FFF2-40B4-BE49-F238E27FC236}">
                <a16:creationId xmlns:a16="http://schemas.microsoft.com/office/drawing/2014/main" id="{F6CA894E-87CD-45F2-93A1-86315DFE2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60198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582AF5-5C34-514C-BFF3-D83FB1F3B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296" y="4776582"/>
            <a:ext cx="3733801" cy="11910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515B3B-49A7-5E4C-A971-E9133E2C5C1F}"/>
              </a:ext>
            </a:extLst>
          </p:cNvPr>
          <p:cNvSpPr/>
          <p:nvPr/>
        </p:nvSpPr>
        <p:spPr>
          <a:xfrm>
            <a:off x="5943600" y="4648200"/>
            <a:ext cx="2209800" cy="14478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2BC53-646E-9447-8C3F-614A8F25A770}"/>
              </a:ext>
            </a:extLst>
          </p:cNvPr>
          <p:cNvSpPr txBox="1"/>
          <p:nvPr/>
        </p:nvSpPr>
        <p:spPr>
          <a:xfrm>
            <a:off x="6026425" y="427558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accent2"/>
                </a:solidFill>
              </a:rPr>
              <a:t>Device dependent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443447"/>
      </p:ext>
    </p:extLst>
  </p:cSld>
  <p:clrMapOvr>
    <a:masterClrMapping/>
  </p:clrMapOvr>
  <p:transition advTm="34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9183963-DE16-4653-9679-8F1D841C0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Linear Devices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ECBF303F-AC2E-403D-B100-D6D1E4B53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[X Y Z 1]</a:t>
            </a:r>
            <a:r>
              <a:rPr lang="en-US" altLang="en-US" baseline="30000" dirty="0"/>
              <a:t>T </a:t>
            </a:r>
            <a:r>
              <a:rPr lang="en-US" altLang="en-US" dirty="0"/>
              <a:t>= M [R G B 1]</a:t>
            </a:r>
            <a:r>
              <a:rPr lang="en-US" altLang="en-US" baseline="30000" dirty="0"/>
              <a:t>T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Two devices: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[X Y Z 1]</a:t>
            </a:r>
            <a:r>
              <a:rPr lang="en-US" altLang="en-US" baseline="30000" dirty="0"/>
              <a:t>T </a:t>
            </a:r>
            <a:r>
              <a:rPr lang="en-US" altLang="en-US" dirty="0"/>
              <a:t>= M</a:t>
            </a:r>
            <a:r>
              <a:rPr lang="en-US" altLang="en-US" baseline="-25000" dirty="0"/>
              <a:t>1</a:t>
            </a:r>
            <a:r>
              <a:rPr lang="en-US" altLang="en-US" dirty="0"/>
              <a:t> [R</a:t>
            </a:r>
            <a:r>
              <a:rPr lang="en-US" altLang="en-US" baseline="-25000" dirty="0"/>
              <a:t>1 </a:t>
            </a:r>
            <a:r>
              <a:rPr lang="en-US" altLang="en-US" dirty="0"/>
              <a:t>G</a:t>
            </a:r>
            <a:r>
              <a:rPr lang="en-US" altLang="en-US" baseline="-25000" dirty="0"/>
              <a:t>1</a:t>
            </a:r>
            <a:r>
              <a:rPr lang="en-US" altLang="en-US" dirty="0"/>
              <a:t> B</a:t>
            </a:r>
            <a:r>
              <a:rPr lang="en-US" altLang="en-US" baseline="-25000" dirty="0"/>
              <a:t>1</a:t>
            </a:r>
            <a:r>
              <a:rPr lang="en-US" altLang="en-US" dirty="0"/>
              <a:t> 1]</a:t>
            </a:r>
            <a:r>
              <a:rPr lang="en-US" altLang="en-US" baseline="30000" dirty="0"/>
              <a:t>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[X Y Z 1]</a:t>
            </a:r>
            <a:r>
              <a:rPr lang="en-US" altLang="en-US" baseline="30000" dirty="0"/>
              <a:t>T </a:t>
            </a:r>
            <a:r>
              <a:rPr lang="en-US" altLang="en-US" dirty="0"/>
              <a:t>= M</a:t>
            </a:r>
            <a:r>
              <a:rPr lang="en-US" altLang="en-US" baseline="-25000" dirty="0"/>
              <a:t>2</a:t>
            </a:r>
            <a:r>
              <a:rPr lang="en-US" altLang="en-US" dirty="0"/>
              <a:t> [R</a:t>
            </a:r>
            <a:r>
              <a:rPr lang="en-US" altLang="en-US" baseline="-25000" dirty="0"/>
              <a:t>2 </a:t>
            </a:r>
            <a:r>
              <a:rPr lang="en-US" altLang="en-US" dirty="0"/>
              <a:t>G</a:t>
            </a:r>
            <a:r>
              <a:rPr lang="en-US" altLang="en-US" baseline="-25000" dirty="0"/>
              <a:t>2</a:t>
            </a:r>
            <a:r>
              <a:rPr lang="en-US" altLang="en-US" dirty="0"/>
              <a:t> B</a:t>
            </a:r>
            <a:r>
              <a:rPr lang="en-US" altLang="en-US" baseline="-25000" dirty="0"/>
              <a:t>2</a:t>
            </a:r>
            <a:r>
              <a:rPr lang="en-US" altLang="en-US" dirty="0"/>
              <a:t> 1]</a:t>
            </a:r>
            <a:r>
              <a:rPr lang="en-US" altLang="en-US" baseline="30000" dirty="0"/>
              <a:t>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baseline="30000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[R</a:t>
            </a:r>
            <a:r>
              <a:rPr lang="en-US" altLang="en-US" baseline="-25000" dirty="0"/>
              <a:t>2</a:t>
            </a:r>
            <a:r>
              <a:rPr lang="en-US" altLang="en-US" dirty="0"/>
              <a:t> G</a:t>
            </a:r>
            <a:r>
              <a:rPr lang="en-US" altLang="en-US" baseline="-25000" dirty="0"/>
              <a:t>2 </a:t>
            </a:r>
            <a:r>
              <a:rPr lang="en-US" altLang="en-US" dirty="0"/>
              <a:t>B</a:t>
            </a:r>
            <a:r>
              <a:rPr lang="en-US" altLang="en-US" baseline="-25000" dirty="0"/>
              <a:t>2 </a:t>
            </a:r>
            <a:r>
              <a:rPr lang="en-US" altLang="en-US" dirty="0"/>
              <a:t>1]</a:t>
            </a:r>
            <a:r>
              <a:rPr lang="en-US" altLang="en-US" baseline="30000" dirty="0"/>
              <a:t>T</a:t>
            </a:r>
            <a:r>
              <a:rPr lang="en-US" altLang="en-US" dirty="0"/>
              <a:t> = M</a:t>
            </a:r>
            <a:r>
              <a:rPr lang="en-US" altLang="en-US" baseline="-25000" dirty="0"/>
              <a:t>2</a:t>
            </a:r>
            <a:r>
              <a:rPr lang="en-US" altLang="en-US" baseline="30000" dirty="0"/>
              <a:t>-1 </a:t>
            </a:r>
            <a:r>
              <a:rPr lang="en-US" altLang="en-US" dirty="0"/>
              <a:t>[X Y Z 1]</a:t>
            </a:r>
            <a:r>
              <a:rPr lang="en-US" altLang="en-US" baseline="30000" dirty="0"/>
              <a:t>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                     = M</a:t>
            </a:r>
            <a:r>
              <a:rPr lang="en-US" altLang="en-US" baseline="-25000" dirty="0"/>
              <a:t>2</a:t>
            </a:r>
            <a:r>
              <a:rPr lang="en-US" altLang="en-US" baseline="30000" dirty="0"/>
              <a:t>-1 </a:t>
            </a:r>
            <a:r>
              <a:rPr lang="en-US" altLang="en-US" dirty="0"/>
              <a:t>M</a:t>
            </a:r>
            <a:r>
              <a:rPr lang="en-US" altLang="en-US" baseline="-25000" dirty="0"/>
              <a:t>1 </a:t>
            </a:r>
            <a:r>
              <a:rPr lang="en-US" altLang="en-US" dirty="0"/>
              <a:t>[R</a:t>
            </a:r>
            <a:r>
              <a:rPr lang="en-US" altLang="en-US" baseline="-25000" dirty="0"/>
              <a:t>1</a:t>
            </a:r>
            <a:r>
              <a:rPr lang="en-US" altLang="en-US" dirty="0"/>
              <a:t> G</a:t>
            </a:r>
            <a:r>
              <a:rPr lang="en-US" altLang="en-US" baseline="-25000" dirty="0"/>
              <a:t>1</a:t>
            </a:r>
            <a:r>
              <a:rPr lang="en-US" altLang="en-US" dirty="0"/>
              <a:t> B</a:t>
            </a:r>
            <a:r>
              <a:rPr lang="en-US" altLang="en-US" baseline="-25000" dirty="0"/>
              <a:t>1</a:t>
            </a:r>
            <a:r>
              <a:rPr lang="en-US" altLang="en-US" dirty="0"/>
              <a:t> 1]</a:t>
            </a:r>
            <a:r>
              <a:rPr lang="en-US" altLang="en-US" baseline="30000" dirty="0"/>
              <a:t>T</a:t>
            </a:r>
          </a:p>
          <a:p>
            <a:endParaRPr lang="en-US" altLang="en-US" baseline="30000" dirty="0"/>
          </a:p>
          <a:p>
            <a:r>
              <a:rPr lang="en-US" altLang="en-US" dirty="0"/>
              <a:t>Is essentially a transformation of coordinates</a:t>
            </a:r>
          </a:p>
          <a:p>
            <a:pPr>
              <a:buNone/>
            </a:pPr>
            <a:endParaRPr lang="en-US" altLang="en-US" baseline="30000" dirty="0"/>
          </a:p>
          <a:p>
            <a:endParaRPr lang="en-US" altLang="en-US" baseline="300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2052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38CA2F6-D938-448D-B136-C344BC5BF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Display/Sensor Model</a:t>
            </a:r>
          </a:p>
        </p:txBody>
      </p:sp>
      <p:sp>
        <p:nvSpPr>
          <p:cNvPr id="70659" name="Line 3">
            <a:extLst>
              <a:ext uri="{FF2B5EF4-FFF2-40B4-BE49-F238E27FC236}">
                <a16:creationId xmlns:a16="http://schemas.microsoft.com/office/drawing/2014/main" id="{2AB9C53E-D675-48E1-9987-5340B267AB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981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" name="Line 4">
            <a:extLst>
              <a:ext uri="{FF2B5EF4-FFF2-40B4-BE49-F238E27FC236}">
                <a16:creationId xmlns:a16="http://schemas.microsoft.com/office/drawing/2014/main" id="{A6934137-99E6-4973-BE60-111F36DE7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4800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1" name="Line 5">
            <a:extLst>
              <a:ext uri="{FF2B5EF4-FFF2-40B4-BE49-F238E27FC236}">
                <a16:creationId xmlns:a16="http://schemas.microsoft.com/office/drawing/2014/main" id="{2AB419B9-FF8B-4F40-9433-FFAF5A734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4800600"/>
            <a:ext cx="1676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4982" name="Group 6">
            <a:extLst>
              <a:ext uri="{FF2B5EF4-FFF2-40B4-BE49-F238E27FC236}">
                <a16:creationId xmlns:a16="http://schemas.microsoft.com/office/drawing/2014/main" id="{962F0018-4F2A-4083-89C3-53CC27743099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4495800" cy="3429000"/>
            <a:chOff x="384" y="1200"/>
            <a:chExt cx="2832" cy="2160"/>
          </a:xfrm>
        </p:grpSpPr>
        <p:sp>
          <p:nvSpPr>
            <p:cNvPr id="70678" name="Line 7">
              <a:extLst>
                <a:ext uri="{FF2B5EF4-FFF2-40B4-BE49-F238E27FC236}">
                  <a16:creationId xmlns:a16="http://schemas.microsoft.com/office/drawing/2014/main" id="{C380EF74-FEF9-45AF-BF06-17C4555917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200"/>
              <a:ext cx="153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9" name="Line 8">
              <a:extLst>
                <a:ext uri="{FF2B5EF4-FFF2-40B4-BE49-F238E27FC236}">
                  <a16:creationId xmlns:a16="http://schemas.microsoft.com/office/drawing/2014/main" id="{31B03209-A98B-4F84-9633-38B4E6959B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1200"/>
              <a:ext cx="432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0" name="Line 9">
              <a:extLst>
                <a:ext uri="{FF2B5EF4-FFF2-40B4-BE49-F238E27FC236}">
                  <a16:creationId xmlns:a16="http://schemas.microsoft.com/office/drawing/2014/main" id="{D36D4DC9-45B8-43F2-B629-5C5B098D6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584"/>
              <a:ext cx="91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681" name="Group 10">
              <a:extLst>
                <a:ext uri="{FF2B5EF4-FFF2-40B4-BE49-F238E27FC236}">
                  <a16:creationId xmlns:a16="http://schemas.microsoft.com/office/drawing/2014/main" id="{13FE7CE0-99BF-4843-8DC7-433E44AA8E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1200"/>
              <a:ext cx="2832" cy="2160"/>
              <a:chOff x="384" y="1200"/>
              <a:chExt cx="2832" cy="2160"/>
            </a:xfrm>
          </p:grpSpPr>
          <p:sp>
            <p:nvSpPr>
              <p:cNvPr id="70682" name="Line 11">
                <a:extLst>
                  <a:ext uri="{FF2B5EF4-FFF2-40B4-BE49-F238E27FC236}">
                    <a16:creationId xmlns:a16="http://schemas.microsoft.com/office/drawing/2014/main" id="{BD6762CE-D7BA-4431-991B-1C9761D45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" y="1584"/>
                <a:ext cx="432" cy="144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83" name="Line 12">
                <a:extLst>
                  <a:ext uri="{FF2B5EF4-FFF2-40B4-BE49-F238E27FC236}">
                    <a16:creationId xmlns:a16="http://schemas.microsoft.com/office/drawing/2014/main" id="{14FF9FCA-C80C-42E5-B358-A1A06FEA3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2976"/>
                <a:ext cx="1536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84" name="Line 13">
                <a:extLst>
                  <a:ext uri="{FF2B5EF4-FFF2-40B4-BE49-F238E27FC236}">
                    <a16:creationId xmlns:a16="http://schemas.microsoft.com/office/drawing/2014/main" id="{AC03FEAB-8C60-40EA-93B9-A5CA25309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640"/>
                <a:ext cx="91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85" name="Line 14">
                <a:extLst>
                  <a:ext uri="{FF2B5EF4-FFF2-40B4-BE49-F238E27FC236}">
                    <a16:creationId xmlns:a16="http://schemas.microsoft.com/office/drawing/2014/main" id="{926B0BE1-C892-467E-A71F-35306F85E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1536"/>
                <a:ext cx="432" cy="14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86" name="Line 15">
                <a:extLst>
                  <a:ext uri="{FF2B5EF4-FFF2-40B4-BE49-F238E27FC236}">
                    <a16:creationId xmlns:a16="http://schemas.microsoft.com/office/drawing/2014/main" id="{655E5B58-A219-4803-A2F5-2A59665E5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1200"/>
                <a:ext cx="91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87" name="Line 16">
                <a:extLst>
                  <a:ext uri="{FF2B5EF4-FFF2-40B4-BE49-F238E27FC236}">
                    <a16:creationId xmlns:a16="http://schemas.microsoft.com/office/drawing/2014/main" id="{6D089C13-51C8-4D96-A734-818B79AF3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0" y="1536"/>
                <a:ext cx="1536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88" name="Line 17">
                <a:extLst>
                  <a:ext uri="{FF2B5EF4-FFF2-40B4-BE49-F238E27FC236}">
                    <a16:creationId xmlns:a16="http://schemas.microsoft.com/office/drawing/2014/main" id="{FD72A72F-53A0-4E57-9482-0074579AF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920"/>
                <a:ext cx="432" cy="14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89" name="Line 18">
                <a:extLst>
                  <a:ext uri="{FF2B5EF4-FFF2-40B4-BE49-F238E27FC236}">
                    <a16:creationId xmlns:a16="http://schemas.microsoft.com/office/drawing/2014/main" id="{692525E3-6C7B-4E42-A34F-ED4FAB969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" y="2640"/>
                <a:ext cx="1536" cy="384"/>
              </a:xfrm>
              <a:prstGeom prst="line">
                <a:avLst/>
              </a:prstGeom>
              <a:noFill/>
              <a:ln w="28575">
                <a:solidFill>
                  <a:srgbClr val="E02B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90" name="Line 19">
                <a:extLst>
                  <a:ext uri="{FF2B5EF4-FFF2-40B4-BE49-F238E27FC236}">
                    <a16:creationId xmlns:a16="http://schemas.microsoft.com/office/drawing/2014/main" id="{11221BB9-4AFA-49A7-A1BE-416767CC4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3024"/>
                <a:ext cx="912" cy="336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4996" name="Group 20">
            <a:extLst>
              <a:ext uri="{FF2B5EF4-FFF2-40B4-BE49-F238E27FC236}">
                <a16:creationId xmlns:a16="http://schemas.microsoft.com/office/drawing/2014/main" id="{78D4314B-2AC3-4BB9-95D1-85663AFF4A67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00200"/>
            <a:ext cx="3352800" cy="3505200"/>
            <a:chOff x="384" y="1008"/>
            <a:chExt cx="2112" cy="2208"/>
          </a:xfrm>
        </p:grpSpPr>
        <p:sp>
          <p:nvSpPr>
            <p:cNvPr id="70665" name="Line 21">
              <a:extLst>
                <a:ext uri="{FF2B5EF4-FFF2-40B4-BE49-F238E27FC236}">
                  <a16:creationId xmlns:a16="http://schemas.microsoft.com/office/drawing/2014/main" id="{9C23566A-82D0-4B9E-8F22-6EEB64B41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632"/>
              <a:ext cx="1056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666" name="Group 22">
              <a:extLst>
                <a:ext uri="{FF2B5EF4-FFF2-40B4-BE49-F238E27FC236}">
                  <a16:creationId xmlns:a16="http://schemas.microsoft.com/office/drawing/2014/main" id="{EAC49822-3742-4574-AEF6-7D3894B57E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1008"/>
              <a:ext cx="2112" cy="2208"/>
              <a:chOff x="384" y="1008"/>
              <a:chExt cx="2112" cy="2208"/>
            </a:xfrm>
          </p:grpSpPr>
          <p:sp>
            <p:nvSpPr>
              <p:cNvPr id="70667" name="Line 23">
                <a:extLst>
                  <a:ext uri="{FF2B5EF4-FFF2-40B4-BE49-F238E27FC236}">
                    <a16:creationId xmlns:a16="http://schemas.microsoft.com/office/drawing/2014/main" id="{E5B960DF-DD1D-4787-9CAF-84E99D301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" y="2400"/>
                <a:ext cx="864" cy="62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8" name="Line 24">
                <a:extLst>
                  <a:ext uri="{FF2B5EF4-FFF2-40B4-BE49-F238E27FC236}">
                    <a16:creationId xmlns:a16="http://schemas.microsoft.com/office/drawing/2014/main" id="{0612A477-3A0E-4DA3-9AC2-A05A2893E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" y="1632"/>
                <a:ext cx="192" cy="1392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9" name="Line 25">
                <a:extLst>
                  <a:ext uri="{FF2B5EF4-FFF2-40B4-BE49-F238E27FC236}">
                    <a16:creationId xmlns:a16="http://schemas.microsoft.com/office/drawing/2014/main" id="{D5CA930D-0962-409F-9F76-F7A3ADC82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3024"/>
                <a:ext cx="1056" cy="192"/>
              </a:xfrm>
              <a:prstGeom prst="line">
                <a:avLst/>
              </a:prstGeom>
              <a:noFill/>
              <a:ln w="28575">
                <a:solidFill>
                  <a:srgbClr val="E9E4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0" name="Line 26">
                <a:extLst>
                  <a:ext uri="{FF2B5EF4-FFF2-40B4-BE49-F238E27FC236}">
                    <a16:creationId xmlns:a16="http://schemas.microsoft.com/office/drawing/2014/main" id="{7D5EE8C5-3487-42A8-8E32-6EA06A584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" y="1008"/>
                <a:ext cx="864" cy="6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1" name="Line 27">
                <a:extLst>
                  <a:ext uri="{FF2B5EF4-FFF2-40B4-BE49-F238E27FC236}">
                    <a16:creationId xmlns:a16="http://schemas.microsoft.com/office/drawing/2014/main" id="{F9E777A2-5E3A-4ED4-9A5C-046F19D73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592"/>
                <a:ext cx="864" cy="6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2" name="Line 28">
                <a:extLst>
                  <a:ext uri="{FF2B5EF4-FFF2-40B4-BE49-F238E27FC236}">
                    <a16:creationId xmlns:a16="http://schemas.microsoft.com/office/drawing/2014/main" id="{B3954006-52C8-4A68-9533-C21290A48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008"/>
                <a:ext cx="1056" cy="1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3" name="Line 29">
                <a:extLst>
                  <a:ext uri="{FF2B5EF4-FFF2-40B4-BE49-F238E27FC236}">
                    <a16:creationId xmlns:a16="http://schemas.microsoft.com/office/drawing/2014/main" id="{F5386378-D735-4344-AEC7-08601866F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400"/>
                <a:ext cx="1056" cy="1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4" name="Line 30">
                <a:extLst>
                  <a:ext uri="{FF2B5EF4-FFF2-40B4-BE49-F238E27FC236}">
                    <a16:creationId xmlns:a16="http://schemas.microsoft.com/office/drawing/2014/main" id="{1DC1F0AA-ABD2-4B0F-9232-997C1B1C4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008"/>
                <a:ext cx="192" cy="13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5" name="Line 31">
                <a:extLst>
                  <a:ext uri="{FF2B5EF4-FFF2-40B4-BE49-F238E27FC236}">
                    <a16:creationId xmlns:a16="http://schemas.microsoft.com/office/drawing/2014/main" id="{1BA07D3D-EBEF-4184-A5C1-1994856F1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4" y="1200"/>
                <a:ext cx="192" cy="13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6" name="Line 32">
                <a:extLst>
                  <a:ext uri="{FF2B5EF4-FFF2-40B4-BE49-F238E27FC236}">
                    <a16:creationId xmlns:a16="http://schemas.microsoft.com/office/drawing/2014/main" id="{80679EDD-E505-45AA-990C-ECC2E6E8AE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200"/>
                <a:ext cx="864" cy="6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7" name="Line 33">
                <a:extLst>
                  <a:ext uri="{FF2B5EF4-FFF2-40B4-BE49-F238E27FC236}">
                    <a16:creationId xmlns:a16="http://schemas.microsoft.com/office/drawing/2014/main" id="{8D155BB9-705C-4F30-9D49-E9EBCE0EEE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1824"/>
                <a:ext cx="192" cy="13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5010" name="Oval 34">
            <a:extLst>
              <a:ext uri="{FF2B5EF4-FFF2-40B4-BE49-F238E27FC236}">
                <a16:creationId xmlns:a16="http://schemas.microsoft.com/office/drawing/2014/main" id="{CC512389-757B-4209-AA7B-6E7546AE0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971800"/>
            <a:ext cx="228600" cy="2286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871601"/>
      </p:ext>
    </p:extLst>
  </p:cSld>
  <p:clrMapOvr>
    <a:masterClrMapping/>
  </p:clrMapOvr>
  <p:transition advTm="34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009CFC5-BBCF-43BD-AE25-9A539CBC2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Color is due to..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5666901-21EC-44CA-AD48-B0818C023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Selective emission/reflection of different wavelengths by surfaces in the world</a:t>
            </a:r>
          </a:p>
          <a:p>
            <a:pPr eaLnBrk="1" hangingPunct="1"/>
            <a:r>
              <a:rPr lang="en-US" altLang="en-US"/>
              <a:t>Different response to different wavelengths of the eye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17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F9843BD-17FC-4FFD-ACCF-5AD4EB8AC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Illumination – I(</a:t>
            </a:r>
            <a:r>
              <a:rPr lang="el-GR" altLang="en-US"/>
              <a:t>λ</a:t>
            </a:r>
            <a:r>
              <a:rPr lang="en-US" altLang="en-US"/>
              <a:t>)</a:t>
            </a:r>
            <a:endParaRPr lang="el-GR" altLang="en-US"/>
          </a:p>
        </p:txBody>
      </p:sp>
      <p:pic>
        <p:nvPicPr>
          <p:cNvPr id="11267" name="Picture 3" descr="src">
            <a:extLst>
              <a:ext uri="{FF2B5EF4-FFF2-40B4-BE49-F238E27FC236}">
                <a16:creationId xmlns:a16="http://schemas.microsoft.com/office/drawing/2014/main" id="{634168DD-34D9-46B1-A19B-C8E2921AE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51827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18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8FDC437-14DD-4BBE-B3BF-CB41597FD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Reflectance – R(</a:t>
            </a:r>
            <a:r>
              <a:rPr lang="el-GR" altLang="en-US"/>
              <a:t>λ</a:t>
            </a:r>
            <a:r>
              <a:rPr lang="en-US" altLang="en-US"/>
              <a:t>)</a:t>
            </a:r>
            <a:endParaRPr lang="el-GR" altLang="en-US"/>
          </a:p>
        </p:txBody>
      </p:sp>
      <p:pic>
        <p:nvPicPr>
          <p:cNvPr id="13315" name="Picture 3" descr="obj">
            <a:extLst>
              <a:ext uri="{FF2B5EF4-FFF2-40B4-BE49-F238E27FC236}">
                <a16:creationId xmlns:a16="http://schemas.microsoft.com/office/drawing/2014/main" id="{BB51F212-3BCB-49E4-B67B-51E5EDA3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24258"/>
          <a:stretch>
            <a:fillRect/>
          </a:stretch>
        </p:blipFill>
        <p:spPr bwMode="auto">
          <a:xfrm>
            <a:off x="1066800" y="1676400"/>
            <a:ext cx="7002463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B45D9E-FC6F-9240-A248-8A2687C1370E}"/>
              </a:ext>
            </a:extLst>
          </p:cNvPr>
          <p:cNvSpPr txBox="1"/>
          <p:nvPr/>
        </p:nvSpPr>
        <p:spPr>
          <a:xfrm>
            <a:off x="2808575" y="1491734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(Can be directionally dependent)</a:t>
            </a:r>
          </a:p>
        </p:txBody>
      </p:sp>
    </p:spTree>
    <p:extLst>
      <p:ext uri="{BB962C8B-B14F-4D97-AF65-F5344CB8AC3E}">
        <p14:creationId xmlns:p14="http://schemas.microsoft.com/office/powerpoint/2010/main" val="420667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35C694E-6EB7-4B05-AE6B-BB0FC70DD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Color Stimuli – C(</a:t>
            </a:r>
            <a:r>
              <a:rPr lang="el-GR" altLang="en-US"/>
              <a:t>λ</a:t>
            </a:r>
            <a:r>
              <a:rPr lang="en-US" altLang="en-US"/>
              <a:t>)</a:t>
            </a:r>
            <a:endParaRPr lang="el-GR" altLang="en-US"/>
          </a:p>
        </p:txBody>
      </p:sp>
      <p:pic>
        <p:nvPicPr>
          <p:cNvPr id="15363" name="Picture 3" descr="stimuli">
            <a:extLst>
              <a:ext uri="{FF2B5EF4-FFF2-40B4-BE49-F238E27FC236}">
                <a16:creationId xmlns:a16="http://schemas.microsoft.com/office/drawing/2014/main" id="{EEBB048B-073F-4813-87E8-3FCCF7FB4B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300" y="2514600"/>
            <a:ext cx="8902700" cy="2560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772" name="Rectangle 4">
            <a:extLst>
              <a:ext uri="{FF2B5EF4-FFF2-40B4-BE49-F238E27FC236}">
                <a16:creationId xmlns:a16="http://schemas.microsoft.com/office/drawing/2014/main" id="{735BCAD4-E8F0-43E0-AE6F-5C6759D80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257800"/>
            <a:ext cx="4178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40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I(</a:t>
            </a:r>
            <a:r>
              <a:rPr lang="el-GR" altLang="en-US" sz="40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λ</a:t>
            </a:r>
            <a:r>
              <a:rPr lang="en-US" altLang="en-US" sz="40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) x R(</a:t>
            </a:r>
            <a:r>
              <a:rPr lang="el-GR" altLang="en-US" sz="40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λ</a:t>
            </a:r>
            <a:r>
              <a:rPr lang="en-US" altLang="en-US" sz="40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) = C(</a:t>
            </a:r>
            <a:r>
              <a:rPr lang="el-GR" altLang="en-US" sz="40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λ</a:t>
            </a:r>
            <a:r>
              <a:rPr lang="en-US" altLang="en-US" sz="40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)</a:t>
            </a:r>
            <a:endParaRPr lang="el-GR" altLang="en-US" sz="4000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5423A-0B1B-634C-8EF3-3C7E05982F22}"/>
              </a:ext>
            </a:extLst>
          </p:cNvPr>
          <p:cNvSpPr txBox="1"/>
          <p:nvPr/>
        </p:nvSpPr>
        <p:spPr>
          <a:xfrm>
            <a:off x="3124200" y="2238653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(Can be directionally dependent)</a:t>
            </a:r>
          </a:p>
        </p:txBody>
      </p:sp>
    </p:spTree>
    <p:extLst>
      <p:ext uri="{BB962C8B-B14F-4D97-AF65-F5344CB8AC3E}">
        <p14:creationId xmlns:p14="http://schemas.microsoft.com/office/powerpoint/2010/main" val="348048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54159579-B52C-4F31-8CD1-8B4EBD06C0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Subtractive</a:t>
            </a:r>
            <a:endParaRPr lang="el-GR" altLang="en-US" dirty="0"/>
          </a:p>
          <a:p>
            <a:pPr lvl="1" eaLnBrk="1" hangingPunct="1"/>
            <a:r>
              <a:rPr lang="en-US" altLang="en-US" dirty="0"/>
              <a:t>Intersection of two spectrums C</a:t>
            </a:r>
            <a:r>
              <a:rPr lang="en-US" altLang="en-US" baseline="-25000" dirty="0"/>
              <a:t>1</a:t>
            </a:r>
            <a:r>
              <a:rPr lang="en-US" altLang="en-US" dirty="0"/>
              <a:t>(</a:t>
            </a:r>
            <a:r>
              <a:rPr lang="el-GR" altLang="en-US" dirty="0"/>
              <a:t>λ</a:t>
            </a:r>
            <a:r>
              <a:rPr lang="en-US" altLang="en-US" dirty="0"/>
              <a:t>) and C</a:t>
            </a:r>
            <a:r>
              <a:rPr lang="en-US" altLang="en-US" baseline="-25000" dirty="0"/>
              <a:t>2</a:t>
            </a:r>
            <a:r>
              <a:rPr lang="en-US" altLang="en-US" dirty="0"/>
              <a:t>(</a:t>
            </a:r>
            <a:r>
              <a:rPr lang="el-GR" altLang="en-US" dirty="0"/>
              <a:t>λ</a:t>
            </a:r>
            <a:r>
              <a:rPr lang="en-US" altLang="en-US" dirty="0"/>
              <a:t>)</a:t>
            </a:r>
            <a:endParaRPr lang="el-GR" altLang="en-US" dirty="0"/>
          </a:p>
          <a:p>
            <a:pPr lvl="1" eaLnBrk="1" hangingPunct="1"/>
            <a:r>
              <a:rPr lang="en-US" altLang="en-US" dirty="0"/>
              <a:t>In paints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6FA283FC-E207-4360-96BE-033A2A6FB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Color Mixtures</a:t>
            </a:r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EC33DB4A-DF67-4EC7-AB7C-540010CBF3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6800" y="2971800"/>
            <a:ext cx="762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3C9B96B8-B8FF-433C-9B3A-D7DADF6FA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61722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10532277-2E73-452F-AC96-5AAB6CDDB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6284913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0"/>
              <a:t>Wavelength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D9A548A2-621B-4386-8ECA-F43AFBE06D8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77032" y="4194968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0"/>
              <a:t>Power</a:t>
            </a:r>
          </a:p>
        </p:txBody>
      </p:sp>
      <p:sp>
        <p:nvSpPr>
          <p:cNvPr id="17416" name="Freeform 8">
            <a:extLst>
              <a:ext uri="{FF2B5EF4-FFF2-40B4-BE49-F238E27FC236}">
                <a16:creationId xmlns:a16="http://schemas.microsoft.com/office/drawing/2014/main" id="{827E85F2-907E-4909-92D1-F161406A7E01}"/>
              </a:ext>
            </a:extLst>
          </p:cNvPr>
          <p:cNvSpPr>
            <a:spLocks/>
          </p:cNvSpPr>
          <p:nvPr/>
        </p:nvSpPr>
        <p:spPr bwMode="auto">
          <a:xfrm>
            <a:off x="1066800" y="3060700"/>
            <a:ext cx="6096000" cy="3111500"/>
          </a:xfrm>
          <a:custGeom>
            <a:avLst/>
            <a:gdLst>
              <a:gd name="T0" fmla="*/ 0 w 3840"/>
              <a:gd name="T1" fmla="*/ 3111500 h 1960"/>
              <a:gd name="T2" fmla="*/ 457200 w 3840"/>
              <a:gd name="T3" fmla="*/ 2425700 h 1960"/>
              <a:gd name="T4" fmla="*/ 838200 w 3840"/>
              <a:gd name="T5" fmla="*/ 1358900 h 1960"/>
              <a:gd name="T6" fmla="*/ 1447800 w 3840"/>
              <a:gd name="T7" fmla="*/ 139700 h 1960"/>
              <a:gd name="T8" fmla="*/ 2057400 w 3840"/>
              <a:gd name="T9" fmla="*/ 520700 h 1960"/>
              <a:gd name="T10" fmla="*/ 2743200 w 3840"/>
              <a:gd name="T11" fmla="*/ 1816100 h 1960"/>
              <a:gd name="T12" fmla="*/ 4114800 w 3840"/>
              <a:gd name="T13" fmla="*/ 2882900 h 1960"/>
              <a:gd name="T14" fmla="*/ 5029200 w 3840"/>
              <a:gd name="T15" fmla="*/ 2959100 h 1960"/>
              <a:gd name="T16" fmla="*/ 5334000 w 3840"/>
              <a:gd name="T17" fmla="*/ 2959100 h 1960"/>
              <a:gd name="T18" fmla="*/ 6096000 w 3840"/>
              <a:gd name="T19" fmla="*/ 3111500 h 19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840" h="1960">
                <a:moveTo>
                  <a:pt x="0" y="1960"/>
                </a:moveTo>
                <a:cubicBezTo>
                  <a:pt x="100" y="1836"/>
                  <a:pt x="200" y="1712"/>
                  <a:pt x="288" y="1528"/>
                </a:cubicBezTo>
                <a:cubicBezTo>
                  <a:pt x="376" y="1344"/>
                  <a:pt x="424" y="1096"/>
                  <a:pt x="528" y="856"/>
                </a:cubicBezTo>
                <a:cubicBezTo>
                  <a:pt x="632" y="616"/>
                  <a:pt x="784" y="176"/>
                  <a:pt x="912" y="88"/>
                </a:cubicBezTo>
                <a:cubicBezTo>
                  <a:pt x="1040" y="0"/>
                  <a:pt x="1160" y="152"/>
                  <a:pt x="1296" y="328"/>
                </a:cubicBezTo>
                <a:cubicBezTo>
                  <a:pt x="1432" y="504"/>
                  <a:pt x="1512" y="896"/>
                  <a:pt x="1728" y="1144"/>
                </a:cubicBezTo>
                <a:cubicBezTo>
                  <a:pt x="1944" y="1392"/>
                  <a:pt x="2352" y="1696"/>
                  <a:pt x="2592" y="1816"/>
                </a:cubicBezTo>
                <a:cubicBezTo>
                  <a:pt x="2832" y="1936"/>
                  <a:pt x="3040" y="1856"/>
                  <a:pt x="3168" y="1864"/>
                </a:cubicBezTo>
                <a:cubicBezTo>
                  <a:pt x="3296" y="1872"/>
                  <a:pt x="3248" y="1848"/>
                  <a:pt x="3360" y="1864"/>
                </a:cubicBezTo>
                <a:cubicBezTo>
                  <a:pt x="3472" y="1880"/>
                  <a:pt x="3656" y="1920"/>
                  <a:pt x="3840" y="196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Freeform 9">
            <a:extLst>
              <a:ext uri="{FF2B5EF4-FFF2-40B4-BE49-F238E27FC236}">
                <a16:creationId xmlns:a16="http://schemas.microsoft.com/office/drawing/2014/main" id="{4E8C7F77-E1B9-423A-8426-0E1A2C84BA7C}"/>
              </a:ext>
            </a:extLst>
          </p:cNvPr>
          <p:cNvSpPr>
            <a:spLocks/>
          </p:cNvSpPr>
          <p:nvPr/>
        </p:nvSpPr>
        <p:spPr bwMode="auto">
          <a:xfrm>
            <a:off x="1066800" y="3670300"/>
            <a:ext cx="6324600" cy="2501900"/>
          </a:xfrm>
          <a:custGeom>
            <a:avLst/>
            <a:gdLst>
              <a:gd name="T0" fmla="*/ 0 w 3984"/>
              <a:gd name="T1" fmla="*/ 2501900 h 1576"/>
              <a:gd name="T2" fmla="*/ 533400 w 3984"/>
              <a:gd name="T3" fmla="*/ 2425700 h 1576"/>
              <a:gd name="T4" fmla="*/ 1219200 w 3984"/>
              <a:gd name="T5" fmla="*/ 2120900 h 1576"/>
              <a:gd name="T6" fmla="*/ 1676400 w 3984"/>
              <a:gd name="T7" fmla="*/ 1816100 h 1576"/>
              <a:gd name="T8" fmla="*/ 2286000 w 3984"/>
              <a:gd name="T9" fmla="*/ 1358900 h 1576"/>
              <a:gd name="T10" fmla="*/ 2667000 w 3984"/>
              <a:gd name="T11" fmla="*/ 901700 h 1576"/>
              <a:gd name="T12" fmla="*/ 3048000 w 3984"/>
              <a:gd name="T13" fmla="*/ 368300 h 1576"/>
              <a:gd name="T14" fmla="*/ 3352800 w 3984"/>
              <a:gd name="T15" fmla="*/ 63500 h 1576"/>
              <a:gd name="T16" fmla="*/ 3886200 w 3984"/>
              <a:gd name="T17" fmla="*/ 139700 h 1576"/>
              <a:gd name="T18" fmla="*/ 4343400 w 3984"/>
              <a:gd name="T19" fmla="*/ 901700 h 1576"/>
              <a:gd name="T20" fmla="*/ 4724400 w 3984"/>
              <a:gd name="T21" fmla="*/ 1663700 h 1576"/>
              <a:gd name="T22" fmla="*/ 5105400 w 3984"/>
              <a:gd name="T23" fmla="*/ 2044700 h 1576"/>
              <a:gd name="T24" fmla="*/ 5410200 w 3984"/>
              <a:gd name="T25" fmla="*/ 2273300 h 1576"/>
              <a:gd name="T26" fmla="*/ 5715000 w 3984"/>
              <a:gd name="T27" fmla="*/ 2349500 h 1576"/>
              <a:gd name="T28" fmla="*/ 6096000 w 3984"/>
              <a:gd name="T29" fmla="*/ 2425700 h 1576"/>
              <a:gd name="T30" fmla="*/ 6324600 w 3984"/>
              <a:gd name="T31" fmla="*/ 2425700 h 1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84" h="1576">
                <a:moveTo>
                  <a:pt x="0" y="1576"/>
                </a:moveTo>
                <a:cubicBezTo>
                  <a:pt x="104" y="1572"/>
                  <a:pt x="208" y="1568"/>
                  <a:pt x="336" y="1528"/>
                </a:cubicBezTo>
                <a:cubicBezTo>
                  <a:pt x="464" y="1488"/>
                  <a:pt x="648" y="1400"/>
                  <a:pt x="768" y="1336"/>
                </a:cubicBezTo>
                <a:cubicBezTo>
                  <a:pt x="888" y="1272"/>
                  <a:pt x="944" y="1224"/>
                  <a:pt x="1056" y="1144"/>
                </a:cubicBezTo>
                <a:cubicBezTo>
                  <a:pt x="1168" y="1064"/>
                  <a:pt x="1336" y="952"/>
                  <a:pt x="1440" y="856"/>
                </a:cubicBezTo>
                <a:cubicBezTo>
                  <a:pt x="1544" y="760"/>
                  <a:pt x="1600" y="672"/>
                  <a:pt x="1680" y="568"/>
                </a:cubicBezTo>
                <a:cubicBezTo>
                  <a:pt x="1760" y="464"/>
                  <a:pt x="1848" y="320"/>
                  <a:pt x="1920" y="232"/>
                </a:cubicBezTo>
                <a:cubicBezTo>
                  <a:pt x="1992" y="144"/>
                  <a:pt x="2024" y="64"/>
                  <a:pt x="2112" y="40"/>
                </a:cubicBezTo>
                <a:cubicBezTo>
                  <a:pt x="2200" y="16"/>
                  <a:pt x="2344" y="0"/>
                  <a:pt x="2448" y="88"/>
                </a:cubicBezTo>
                <a:cubicBezTo>
                  <a:pt x="2552" y="176"/>
                  <a:pt x="2648" y="408"/>
                  <a:pt x="2736" y="568"/>
                </a:cubicBezTo>
                <a:cubicBezTo>
                  <a:pt x="2824" y="728"/>
                  <a:pt x="2896" y="928"/>
                  <a:pt x="2976" y="1048"/>
                </a:cubicBezTo>
                <a:cubicBezTo>
                  <a:pt x="3056" y="1168"/>
                  <a:pt x="3144" y="1224"/>
                  <a:pt x="3216" y="1288"/>
                </a:cubicBezTo>
                <a:cubicBezTo>
                  <a:pt x="3288" y="1352"/>
                  <a:pt x="3344" y="1400"/>
                  <a:pt x="3408" y="1432"/>
                </a:cubicBezTo>
                <a:cubicBezTo>
                  <a:pt x="3472" y="1464"/>
                  <a:pt x="3528" y="1464"/>
                  <a:pt x="3600" y="1480"/>
                </a:cubicBezTo>
                <a:cubicBezTo>
                  <a:pt x="3672" y="1496"/>
                  <a:pt x="3776" y="1520"/>
                  <a:pt x="3840" y="1528"/>
                </a:cubicBezTo>
                <a:cubicBezTo>
                  <a:pt x="3904" y="1536"/>
                  <a:pt x="3944" y="1532"/>
                  <a:pt x="3984" y="1528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18" name="Group 23">
            <a:extLst>
              <a:ext uri="{FF2B5EF4-FFF2-40B4-BE49-F238E27FC236}">
                <a16:creationId xmlns:a16="http://schemas.microsoft.com/office/drawing/2014/main" id="{83A3898A-FDEA-4A3E-AB5D-31DF300042D9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105400"/>
            <a:ext cx="5257800" cy="1066800"/>
            <a:chOff x="912" y="2976"/>
            <a:chExt cx="3360" cy="912"/>
          </a:xfrm>
        </p:grpSpPr>
        <p:grpSp>
          <p:nvGrpSpPr>
            <p:cNvPr id="17421" name="Group 10">
              <a:extLst>
                <a:ext uri="{FF2B5EF4-FFF2-40B4-BE49-F238E27FC236}">
                  <a16:creationId xmlns:a16="http://schemas.microsoft.com/office/drawing/2014/main" id="{80C9C7DC-C47A-4464-A4A5-55A6AB247C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976"/>
              <a:ext cx="3360" cy="912"/>
              <a:chOff x="912" y="2880"/>
              <a:chExt cx="3360" cy="912"/>
            </a:xfrm>
          </p:grpSpPr>
          <p:sp>
            <p:nvSpPr>
              <p:cNvPr id="17430" name="Freeform 11">
                <a:extLst>
                  <a:ext uri="{FF2B5EF4-FFF2-40B4-BE49-F238E27FC236}">
                    <a16:creationId xmlns:a16="http://schemas.microsoft.com/office/drawing/2014/main" id="{48ABD576-0611-41D3-AFBD-6301BCDB8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2880"/>
                <a:ext cx="1408" cy="912"/>
              </a:xfrm>
              <a:custGeom>
                <a:avLst/>
                <a:gdLst>
                  <a:gd name="T0" fmla="*/ 0 w 1408"/>
                  <a:gd name="T1" fmla="*/ 912 h 912"/>
                  <a:gd name="T2" fmla="*/ 336 w 1408"/>
                  <a:gd name="T3" fmla="*/ 816 h 912"/>
                  <a:gd name="T4" fmla="*/ 672 w 1408"/>
                  <a:gd name="T5" fmla="*/ 624 h 912"/>
                  <a:gd name="T6" fmla="*/ 1008 w 1408"/>
                  <a:gd name="T7" fmla="*/ 384 h 912"/>
                  <a:gd name="T8" fmla="*/ 1344 w 1408"/>
                  <a:gd name="T9" fmla="*/ 96 h 912"/>
                  <a:gd name="T10" fmla="*/ 1392 w 1408"/>
                  <a:gd name="T11" fmla="*/ 0 h 9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08" h="912">
                    <a:moveTo>
                      <a:pt x="0" y="912"/>
                    </a:moveTo>
                    <a:cubicBezTo>
                      <a:pt x="112" y="888"/>
                      <a:pt x="224" y="864"/>
                      <a:pt x="336" y="816"/>
                    </a:cubicBezTo>
                    <a:cubicBezTo>
                      <a:pt x="448" y="768"/>
                      <a:pt x="560" y="696"/>
                      <a:pt x="672" y="624"/>
                    </a:cubicBezTo>
                    <a:cubicBezTo>
                      <a:pt x="784" y="552"/>
                      <a:pt x="896" y="472"/>
                      <a:pt x="1008" y="384"/>
                    </a:cubicBezTo>
                    <a:cubicBezTo>
                      <a:pt x="1120" y="296"/>
                      <a:pt x="1280" y="160"/>
                      <a:pt x="1344" y="96"/>
                    </a:cubicBezTo>
                    <a:cubicBezTo>
                      <a:pt x="1408" y="32"/>
                      <a:pt x="1400" y="16"/>
                      <a:pt x="1392" y="0"/>
                    </a:cubicBezTo>
                  </a:path>
                </a:pathLst>
              </a:custGeom>
              <a:noFill/>
              <a:ln w="38100" cmpd="sng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12">
                <a:extLst>
                  <a:ext uri="{FF2B5EF4-FFF2-40B4-BE49-F238E27FC236}">
                    <a16:creationId xmlns:a16="http://schemas.microsoft.com/office/drawing/2014/main" id="{DB8C8969-E106-4D20-B0AA-2DCF574A1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2880"/>
                <a:ext cx="1968" cy="880"/>
              </a:xfrm>
              <a:custGeom>
                <a:avLst/>
                <a:gdLst>
                  <a:gd name="T0" fmla="*/ 0 w 1968"/>
                  <a:gd name="T1" fmla="*/ 0 h 880"/>
                  <a:gd name="T2" fmla="*/ 96 w 1968"/>
                  <a:gd name="T3" fmla="*/ 192 h 880"/>
                  <a:gd name="T4" fmla="*/ 336 w 1968"/>
                  <a:gd name="T5" fmla="*/ 384 h 880"/>
                  <a:gd name="T6" fmla="*/ 528 w 1968"/>
                  <a:gd name="T7" fmla="*/ 528 h 880"/>
                  <a:gd name="T8" fmla="*/ 816 w 1968"/>
                  <a:gd name="T9" fmla="*/ 720 h 880"/>
                  <a:gd name="T10" fmla="*/ 1104 w 1968"/>
                  <a:gd name="T11" fmla="*/ 864 h 880"/>
                  <a:gd name="T12" fmla="*/ 1488 w 1968"/>
                  <a:gd name="T13" fmla="*/ 816 h 880"/>
                  <a:gd name="T14" fmla="*/ 1968 w 1968"/>
                  <a:gd name="T15" fmla="*/ 864 h 8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68" h="880">
                    <a:moveTo>
                      <a:pt x="0" y="0"/>
                    </a:moveTo>
                    <a:cubicBezTo>
                      <a:pt x="20" y="64"/>
                      <a:pt x="40" y="128"/>
                      <a:pt x="96" y="192"/>
                    </a:cubicBezTo>
                    <a:cubicBezTo>
                      <a:pt x="152" y="256"/>
                      <a:pt x="264" y="328"/>
                      <a:pt x="336" y="384"/>
                    </a:cubicBezTo>
                    <a:cubicBezTo>
                      <a:pt x="408" y="440"/>
                      <a:pt x="448" y="472"/>
                      <a:pt x="528" y="528"/>
                    </a:cubicBezTo>
                    <a:cubicBezTo>
                      <a:pt x="608" y="584"/>
                      <a:pt x="720" y="664"/>
                      <a:pt x="816" y="720"/>
                    </a:cubicBezTo>
                    <a:cubicBezTo>
                      <a:pt x="912" y="776"/>
                      <a:pt x="992" y="848"/>
                      <a:pt x="1104" y="864"/>
                    </a:cubicBezTo>
                    <a:cubicBezTo>
                      <a:pt x="1216" y="880"/>
                      <a:pt x="1344" y="816"/>
                      <a:pt x="1488" y="816"/>
                    </a:cubicBezTo>
                    <a:cubicBezTo>
                      <a:pt x="1632" y="816"/>
                      <a:pt x="1800" y="840"/>
                      <a:pt x="1968" y="864"/>
                    </a:cubicBezTo>
                  </a:path>
                </a:pathLst>
              </a:custGeom>
              <a:noFill/>
              <a:ln w="38100" cmpd="sng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2" name="Line 13">
              <a:extLst>
                <a:ext uri="{FF2B5EF4-FFF2-40B4-BE49-F238E27FC236}">
                  <a16:creationId xmlns:a16="http://schemas.microsoft.com/office/drawing/2014/main" id="{BC3F4271-D02F-46C8-ACB5-A6AFA74C83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8" y="3744"/>
              <a:ext cx="144" cy="144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14">
              <a:extLst>
                <a:ext uri="{FF2B5EF4-FFF2-40B4-BE49-F238E27FC236}">
                  <a16:creationId xmlns:a16="http://schemas.microsoft.com/office/drawing/2014/main" id="{53101D1B-7748-4208-8453-247E6AB09E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600"/>
              <a:ext cx="240" cy="288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5">
              <a:extLst>
                <a:ext uri="{FF2B5EF4-FFF2-40B4-BE49-F238E27FC236}">
                  <a16:creationId xmlns:a16="http://schemas.microsoft.com/office/drawing/2014/main" id="{31B4A0D3-CC84-4285-9A20-44A9176960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3312"/>
              <a:ext cx="384" cy="576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16">
              <a:extLst>
                <a:ext uri="{FF2B5EF4-FFF2-40B4-BE49-F238E27FC236}">
                  <a16:creationId xmlns:a16="http://schemas.microsoft.com/office/drawing/2014/main" id="{EA6D39C2-9FD4-43C8-8E4B-F1E4FD1831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6" y="3072"/>
              <a:ext cx="528" cy="816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17">
              <a:extLst>
                <a:ext uri="{FF2B5EF4-FFF2-40B4-BE49-F238E27FC236}">
                  <a16:creationId xmlns:a16="http://schemas.microsoft.com/office/drawing/2014/main" id="{667573D9-F004-461A-A3FD-1B2D57194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3264"/>
              <a:ext cx="384" cy="624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18">
              <a:extLst>
                <a:ext uri="{FF2B5EF4-FFF2-40B4-BE49-F238E27FC236}">
                  <a16:creationId xmlns:a16="http://schemas.microsoft.com/office/drawing/2014/main" id="{A9B25B8B-D902-494D-8192-676065DC0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3408"/>
              <a:ext cx="336" cy="48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Line 19">
              <a:extLst>
                <a:ext uri="{FF2B5EF4-FFF2-40B4-BE49-F238E27FC236}">
                  <a16:creationId xmlns:a16="http://schemas.microsoft.com/office/drawing/2014/main" id="{E88BBC6C-0918-4B49-9A41-8E77778B01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3552"/>
              <a:ext cx="192" cy="336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20">
              <a:extLst>
                <a:ext uri="{FF2B5EF4-FFF2-40B4-BE49-F238E27FC236}">
                  <a16:creationId xmlns:a16="http://schemas.microsoft.com/office/drawing/2014/main" id="{E0EC6307-7D42-42FC-B502-DC1431B595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3696"/>
              <a:ext cx="96" cy="192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813" name="Rectangle 21">
            <a:extLst>
              <a:ext uri="{FF2B5EF4-FFF2-40B4-BE49-F238E27FC236}">
                <a16:creationId xmlns:a16="http://schemas.microsoft.com/office/drawing/2014/main" id="{086F9D09-0CEA-4C7D-B10C-704C73D0E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048000"/>
            <a:ext cx="1216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</a:t>
            </a:r>
            <a:r>
              <a:rPr lang="en-US" altLang="en-US" sz="3200" b="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1</a:t>
            </a: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(</a:t>
            </a:r>
            <a:r>
              <a:rPr lang="el-GR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λ</a:t>
            </a: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) </a:t>
            </a:r>
          </a:p>
        </p:txBody>
      </p:sp>
      <p:sp>
        <p:nvSpPr>
          <p:cNvPr id="161814" name="Rectangle 22">
            <a:extLst>
              <a:ext uri="{FF2B5EF4-FFF2-40B4-BE49-F238E27FC236}">
                <a16:creationId xmlns:a16="http://schemas.microsoft.com/office/drawing/2014/main" id="{ED2C1C41-3AF1-4BF0-97F3-7BE9108F5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810000"/>
            <a:ext cx="1089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</a:t>
            </a:r>
            <a:r>
              <a:rPr lang="en-US" altLang="en-US" sz="3200" b="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2</a:t>
            </a: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(</a:t>
            </a:r>
            <a:r>
              <a:rPr lang="el-GR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λ</a:t>
            </a: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787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01B6EFC5-2009-425B-93F4-6FC9FE18E8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Additive </a:t>
            </a:r>
          </a:p>
          <a:p>
            <a:pPr lvl="1" eaLnBrk="1" hangingPunct="1"/>
            <a:r>
              <a:rPr lang="en-US" altLang="en-US"/>
              <a:t>Addition of two spectrums C</a:t>
            </a:r>
            <a:r>
              <a:rPr lang="en-US" altLang="en-US" baseline="-25000"/>
              <a:t>1</a:t>
            </a:r>
            <a:r>
              <a:rPr lang="en-US" altLang="en-US"/>
              <a:t>(</a:t>
            </a:r>
            <a:r>
              <a:rPr lang="el-GR" altLang="en-US"/>
              <a:t>λ</a:t>
            </a:r>
            <a:r>
              <a:rPr lang="en-US" altLang="en-US"/>
              <a:t>) and C</a:t>
            </a:r>
            <a:r>
              <a:rPr lang="en-US" altLang="en-US" baseline="-25000"/>
              <a:t>2</a:t>
            </a:r>
            <a:r>
              <a:rPr lang="en-US" altLang="en-US"/>
              <a:t>(</a:t>
            </a:r>
            <a:r>
              <a:rPr lang="el-GR" altLang="en-US"/>
              <a:t>λ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/>
              <a:t>In light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5F75BF6-9DEE-484F-A7E5-19EE881D5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Color Mixtures</a:t>
            </a: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89801392-E244-4ADD-A42B-EE87A0400A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6800" y="2971800"/>
            <a:ext cx="762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5AFA5E60-391E-47EB-B672-F1CBC5B0B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61722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4A4CA532-4848-4E28-871B-913259A39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6284913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0"/>
              <a:t>Wavelength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B06D56C0-C225-4EC1-B49E-457A48FFF0E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77032" y="4194968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0"/>
              <a:t>Power</a:t>
            </a:r>
          </a:p>
        </p:txBody>
      </p:sp>
      <p:sp>
        <p:nvSpPr>
          <p:cNvPr id="19464" name="Freeform 9">
            <a:extLst>
              <a:ext uri="{FF2B5EF4-FFF2-40B4-BE49-F238E27FC236}">
                <a16:creationId xmlns:a16="http://schemas.microsoft.com/office/drawing/2014/main" id="{728F397F-6546-4E2D-BF9F-E0B366E1BA6E}"/>
              </a:ext>
            </a:extLst>
          </p:cNvPr>
          <p:cNvSpPr>
            <a:spLocks/>
          </p:cNvSpPr>
          <p:nvPr/>
        </p:nvSpPr>
        <p:spPr bwMode="auto">
          <a:xfrm>
            <a:off x="1066800" y="3670300"/>
            <a:ext cx="6324600" cy="2501900"/>
          </a:xfrm>
          <a:custGeom>
            <a:avLst/>
            <a:gdLst>
              <a:gd name="T0" fmla="*/ 0 w 3984"/>
              <a:gd name="T1" fmla="*/ 2501900 h 1576"/>
              <a:gd name="T2" fmla="*/ 533400 w 3984"/>
              <a:gd name="T3" fmla="*/ 2425700 h 1576"/>
              <a:gd name="T4" fmla="*/ 1219200 w 3984"/>
              <a:gd name="T5" fmla="*/ 2120900 h 1576"/>
              <a:gd name="T6" fmla="*/ 1676400 w 3984"/>
              <a:gd name="T7" fmla="*/ 1816100 h 1576"/>
              <a:gd name="T8" fmla="*/ 2286000 w 3984"/>
              <a:gd name="T9" fmla="*/ 1358900 h 1576"/>
              <a:gd name="T10" fmla="*/ 2667000 w 3984"/>
              <a:gd name="T11" fmla="*/ 901700 h 1576"/>
              <a:gd name="T12" fmla="*/ 3048000 w 3984"/>
              <a:gd name="T13" fmla="*/ 368300 h 1576"/>
              <a:gd name="T14" fmla="*/ 3352800 w 3984"/>
              <a:gd name="T15" fmla="*/ 63500 h 1576"/>
              <a:gd name="T16" fmla="*/ 3886200 w 3984"/>
              <a:gd name="T17" fmla="*/ 139700 h 1576"/>
              <a:gd name="T18" fmla="*/ 4343400 w 3984"/>
              <a:gd name="T19" fmla="*/ 901700 h 1576"/>
              <a:gd name="T20" fmla="*/ 4724400 w 3984"/>
              <a:gd name="T21" fmla="*/ 1663700 h 1576"/>
              <a:gd name="T22" fmla="*/ 5105400 w 3984"/>
              <a:gd name="T23" fmla="*/ 2044700 h 1576"/>
              <a:gd name="T24" fmla="*/ 5410200 w 3984"/>
              <a:gd name="T25" fmla="*/ 2273300 h 1576"/>
              <a:gd name="T26" fmla="*/ 5715000 w 3984"/>
              <a:gd name="T27" fmla="*/ 2349500 h 1576"/>
              <a:gd name="T28" fmla="*/ 6096000 w 3984"/>
              <a:gd name="T29" fmla="*/ 2425700 h 1576"/>
              <a:gd name="T30" fmla="*/ 6324600 w 3984"/>
              <a:gd name="T31" fmla="*/ 2425700 h 1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84" h="1576">
                <a:moveTo>
                  <a:pt x="0" y="1576"/>
                </a:moveTo>
                <a:cubicBezTo>
                  <a:pt x="104" y="1572"/>
                  <a:pt x="208" y="1568"/>
                  <a:pt x="336" y="1528"/>
                </a:cubicBezTo>
                <a:cubicBezTo>
                  <a:pt x="464" y="1488"/>
                  <a:pt x="648" y="1400"/>
                  <a:pt x="768" y="1336"/>
                </a:cubicBezTo>
                <a:cubicBezTo>
                  <a:pt x="888" y="1272"/>
                  <a:pt x="944" y="1224"/>
                  <a:pt x="1056" y="1144"/>
                </a:cubicBezTo>
                <a:cubicBezTo>
                  <a:pt x="1168" y="1064"/>
                  <a:pt x="1336" y="952"/>
                  <a:pt x="1440" y="856"/>
                </a:cubicBezTo>
                <a:cubicBezTo>
                  <a:pt x="1544" y="760"/>
                  <a:pt x="1600" y="672"/>
                  <a:pt x="1680" y="568"/>
                </a:cubicBezTo>
                <a:cubicBezTo>
                  <a:pt x="1760" y="464"/>
                  <a:pt x="1848" y="320"/>
                  <a:pt x="1920" y="232"/>
                </a:cubicBezTo>
                <a:cubicBezTo>
                  <a:pt x="1992" y="144"/>
                  <a:pt x="2024" y="64"/>
                  <a:pt x="2112" y="40"/>
                </a:cubicBezTo>
                <a:cubicBezTo>
                  <a:pt x="2200" y="16"/>
                  <a:pt x="2344" y="0"/>
                  <a:pt x="2448" y="88"/>
                </a:cubicBezTo>
                <a:cubicBezTo>
                  <a:pt x="2552" y="176"/>
                  <a:pt x="2648" y="408"/>
                  <a:pt x="2736" y="568"/>
                </a:cubicBezTo>
                <a:cubicBezTo>
                  <a:pt x="2824" y="728"/>
                  <a:pt x="2896" y="928"/>
                  <a:pt x="2976" y="1048"/>
                </a:cubicBezTo>
                <a:cubicBezTo>
                  <a:pt x="3056" y="1168"/>
                  <a:pt x="3144" y="1224"/>
                  <a:pt x="3216" y="1288"/>
                </a:cubicBezTo>
                <a:cubicBezTo>
                  <a:pt x="3288" y="1352"/>
                  <a:pt x="3344" y="1400"/>
                  <a:pt x="3408" y="1432"/>
                </a:cubicBezTo>
                <a:cubicBezTo>
                  <a:pt x="3472" y="1464"/>
                  <a:pt x="3528" y="1464"/>
                  <a:pt x="3600" y="1480"/>
                </a:cubicBezTo>
                <a:cubicBezTo>
                  <a:pt x="3672" y="1496"/>
                  <a:pt x="3776" y="1520"/>
                  <a:pt x="3840" y="1528"/>
                </a:cubicBezTo>
                <a:cubicBezTo>
                  <a:pt x="3904" y="1536"/>
                  <a:pt x="3944" y="1532"/>
                  <a:pt x="3984" y="1528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Freeform 8">
            <a:extLst>
              <a:ext uri="{FF2B5EF4-FFF2-40B4-BE49-F238E27FC236}">
                <a16:creationId xmlns:a16="http://schemas.microsoft.com/office/drawing/2014/main" id="{9C3982B0-9723-4539-9D6F-49EF37AE308C}"/>
              </a:ext>
            </a:extLst>
          </p:cNvPr>
          <p:cNvSpPr>
            <a:spLocks/>
          </p:cNvSpPr>
          <p:nvPr/>
        </p:nvSpPr>
        <p:spPr bwMode="auto">
          <a:xfrm>
            <a:off x="1066800" y="3060700"/>
            <a:ext cx="6096000" cy="3111500"/>
          </a:xfrm>
          <a:custGeom>
            <a:avLst/>
            <a:gdLst>
              <a:gd name="T0" fmla="*/ 0 w 3840"/>
              <a:gd name="T1" fmla="*/ 3111500 h 1960"/>
              <a:gd name="T2" fmla="*/ 457200 w 3840"/>
              <a:gd name="T3" fmla="*/ 2425700 h 1960"/>
              <a:gd name="T4" fmla="*/ 838200 w 3840"/>
              <a:gd name="T5" fmla="*/ 1358900 h 1960"/>
              <a:gd name="T6" fmla="*/ 1447800 w 3840"/>
              <a:gd name="T7" fmla="*/ 139700 h 1960"/>
              <a:gd name="T8" fmla="*/ 2057400 w 3840"/>
              <a:gd name="T9" fmla="*/ 520700 h 1960"/>
              <a:gd name="T10" fmla="*/ 2743200 w 3840"/>
              <a:gd name="T11" fmla="*/ 1816100 h 1960"/>
              <a:gd name="T12" fmla="*/ 4114800 w 3840"/>
              <a:gd name="T13" fmla="*/ 2882900 h 1960"/>
              <a:gd name="T14" fmla="*/ 5029200 w 3840"/>
              <a:gd name="T15" fmla="*/ 2959100 h 1960"/>
              <a:gd name="T16" fmla="*/ 5334000 w 3840"/>
              <a:gd name="T17" fmla="*/ 2959100 h 1960"/>
              <a:gd name="T18" fmla="*/ 6096000 w 3840"/>
              <a:gd name="T19" fmla="*/ 3111500 h 19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840" h="1960">
                <a:moveTo>
                  <a:pt x="0" y="1960"/>
                </a:moveTo>
                <a:cubicBezTo>
                  <a:pt x="100" y="1836"/>
                  <a:pt x="200" y="1712"/>
                  <a:pt x="288" y="1528"/>
                </a:cubicBezTo>
                <a:cubicBezTo>
                  <a:pt x="376" y="1344"/>
                  <a:pt x="424" y="1096"/>
                  <a:pt x="528" y="856"/>
                </a:cubicBezTo>
                <a:cubicBezTo>
                  <a:pt x="632" y="616"/>
                  <a:pt x="784" y="176"/>
                  <a:pt x="912" y="88"/>
                </a:cubicBezTo>
                <a:cubicBezTo>
                  <a:pt x="1040" y="0"/>
                  <a:pt x="1160" y="152"/>
                  <a:pt x="1296" y="328"/>
                </a:cubicBezTo>
                <a:cubicBezTo>
                  <a:pt x="1432" y="504"/>
                  <a:pt x="1512" y="896"/>
                  <a:pt x="1728" y="1144"/>
                </a:cubicBezTo>
                <a:cubicBezTo>
                  <a:pt x="1944" y="1392"/>
                  <a:pt x="2352" y="1696"/>
                  <a:pt x="2592" y="1816"/>
                </a:cubicBezTo>
                <a:cubicBezTo>
                  <a:pt x="2832" y="1936"/>
                  <a:pt x="3040" y="1856"/>
                  <a:pt x="3168" y="1864"/>
                </a:cubicBezTo>
                <a:cubicBezTo>
                  <a:pt x="3296" y="1872"/>
                  <a:pt x="3248" y="1848"/>
                  <a:pt x="3360" y="1864"/>
                </a:cubicBezTo>
                <a:cubicBezTo>
                  <a:pt x="3472" y="1880"/>
                  <a:pt x="3656" y="1920"/>
                  <a:pt x="3840" y="196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6" name="Group 27">
            <a:extLst>
              <a:ext uri="{FF2B5EF4-FFF2-40B4-BE49-F238E27FC236}">
                <a16:creationId xmlns:a16="http://schemas.microsoft.com/office/drawing/2014/main" id="{432F90FB-EB60-4919-9EE8-77115BA472F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514600"/>
            <a:ext cx="6324600" cy="3657600"/>
            <a:chOff x="672" y="1984"/>
            <a:chExt cx="3984" cy="1904"/>
          </a:xfrm>
        </p:grpSpPr>
        <p:grpSp>
          <p:nvGrpSpPr>
            <p:cNvPr id="19469" name="Group 10">
              <a:extLst>
                <a:ext uri="{FF2B5EF4-FFF2-40B4-BE49-F238E27FC236}">
                  <a16:creationId xmlns:a16="http://schemas.microsoft.com/office/drawing/2014/main" id="{45238247-F5FE-45AC-B5B6-C103F6AE0F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984"/>
              <a:ext cx="3984" cy="1872"/>
              <a:chOff x="672" y="1984"/>
              <a:chExt cx="3984" cy="1872"/>
            </a:xfrm>
          </p:grpSpPr>
          <p:sp>
            <p:nvSpPr>
              <p:cNvPr id="19481" name="Freeform 11">
                <a:extLst>
                  <a:ext uri="{FF2B5EF4-FFF2-40B4-BE49-F238E27FC236}">
                    <a16:creationId xmlns:a16="http://schemas.microsoft.com/office/drawing/2014/main" id="{1D4B51F2-849A-4355-9C98-AE450E60A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" y="1984"/>
                <a:ext cx="1632" cy="1856"/>
              </a:xfrm>
              <a:custGeom>
                <a:avLst/>
                <a:gdLst>
                  <a:gd name="T0" fmla="*/ 0 w 1632"/>
                  <a:gd name="T1" fmla="*/ 1856 h 1856"/>
                  <a:gd name="T2" fmla="*/ 240 w 1632"/>
                  <a:gd name="T3" fmla="*/ 1520 h 1856"/>
                  <a:gd name="T4" fmla="*/ 384 w 1632"/>
                  <a:gd name="T5" fmla="*/ 1184 h 1856"/>
                  <a:gd name="T6" fmla="*/ 528 w 1632"/>
                  <a:gd name="T7" fmla="*/ 752 h 1856"/>
                  <a:gd name="T8" fmla="*/ 624 w 1632"/>
                  <a:gd name="T9" fmla="*/ 464 h 1856"/>
                  <a:gd name="T10" fmla="*/ 816 w 1632"/>
                  <a:gd name="T11" fmla="*/ 80 h 1856"/>
                  <a:gd name="T12" fmla="*/ 960 w 1632"/>
                  <a:gd name="T13" fmla="*/ 32 h 1856"/>
                  <a:gd name="T14" fmla="*/ 1152 w 1632"/>
                  <a:gd name="T15" fmla="*/ 80 h 1856"/>
                  <a:gd name="T16" fmla="*/ 1440 w 1632"/>
                  <a:gd name="T17" fmla="*/ 512 h 1856"/>
                  <a:gd name="T18" fmla="*/ 1536 w 1632"/>
                  <a:gd name="T19" fmla="*/ 752 h 1856"/>
                  <a:gd name="T20" fmla="*/ 1632 w 1632"/>
                  <a:gd name="T21" fmla="*/ 896 h 18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32" h="1856">
                    <a:moveTo>
                      <a:pt x="0" y="1856"/>
                    </a:moveTo>
                    <a:cubicBezTo>
                      <a:pt x="88" y="1744"/>
                      <a:pt x="176" y="1632"/>
                      <a:pt x="240" y="1520"/>
                    </a:cubicBezTo>
                    <a:cubicBezTo>
                      <a:pt x="304" y="1408"/>
                      <a:pt x="336" y="1312"/>
                      <a:pt x="384" y="1184"/>
                    </a:cubicBezTo>
                    <a:cubicBezTo>
                      <a:pt x="432" y="1056"/>
                      <a:pt x="488" y="872"/>
                      <a:pt x="528" y="752"/>
                    </a:cubicBezTo>
                    <a:cubicBezTo>
                      <a:pt x="568" y="632"/>
                      <a:pt x="576" y="576"/>
                      <a:pt x="624" y="464"/>
                    </a:cubicBezTo>
                    <a:cubicBezTo>
                      <a:pt x="672" y="352"/>
                      <a:pt x="760" y="152"/>
                      <a:pt x="816" y="80"/>
                    </a:cubicBezTo>
                    <a:cubicBezTo>
                      <a:pt x="872" y="8"/>
                      <a:pt x="904" y="32"/>
                      <a:pt x="960" y="32"/>
                    </a:cubicBezTo>
                    <a:cubicBezTo>
                      <a:pt x="1016" y="32"/>
                      <a:pt x="1072" y="0"/>
                      <a:pt x="1152" y="80"/>
                    </a:cubicBezTo>
                    <a:cubicBezTo>
                      <a:pt x="1232" y="160"/>
                      <a:pt x="1376" y="400"/>
                      <a:pt x="1440" y="512"/>
                    </a:cubicBezTo>
                    <a:cubicBezTo>
                      <a:pt x="1504" y="624"/>
                      <a:pt x="1504" y="688"/>
                      <a:pt x="1536" y="752"/>
                    </a:cubicBezTo>
                    <a:cubicBezTo>
                      <a:pt x="1568" y="816"/>
                      <a:pt x="1616" y="872"/>
                      <a:pt x="1632" y="896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Freeform 12">
                <a:extLst>
                  <a:ext uri="{FF2B5EF4-FFF2-40B4-BE49-F238E27FC236}">
                    <a16:creationId xmlns:a16="http://schemas.microsoft.com/office/drawing/2014/main" id="{473AFC83-9E60-42CF-9146-E23C7F1D2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2288"/>
                <a:ext cx="2352" cy="1568"/>
              </a:xfrm>
              <a:custGeom>
                <a:avLst/>
                <a:gdLst>
                  <a:gd name="T0" fmla="*/ 0 w 2352"/>
                  <a:gd name="T1" fmla="*/ 592 h 1568"/>
                  <a:gd name="T2" fmla="*/ 144 w 2352"/>
                  <a:gd name="T3" fmla="*/ 400 h 1568"/>
                  <a:gd name="T4" fmla="*/ 336 w 2352"/>
                  <a:gd name="T5" fmla="*/ 160 h 1568"/>
                  <a:gd name="T6" fmla="*/ 480 w 2352"/>
                  <a:gd name="T7" fmla="*/ 16 h 1568"/>
                  <a:gd name="T8" fmla="*/ 768 w 2352"/>
                  <a:gd name="T9" fmla="*/ 64 h 1568"/>
                  <a:gd name="T10" fmla="*/ 864 w 2352"/>
                  <a:gd name="T11" fmla="*/ 160 h 1568"/>
                  <a:gd name="T12" fmla="*/ 1056 w 2352"/>
                  <a:gd name="T13" fmla="*/ 448 h 1568"/>
                  <a:gd name="T14" fmla="*/ 1152 w 2352"/>
                  <a:gd name="T15" fmla="*/ 640 h 1568"/>
                  <a:gd name="T16" fmla="*/ 1296 w 2352"/>
                  <a:gd name="T17" fmla="*/ 928 h 1568"/>
                  <a:gd name="T18" fmla="*/ 1488 w 2352"/>
                  <a:gd name="T19" fmla="*/ 1216 h 1568"/>
                  <a:gd name="T20" fmla="*/ 1728 w 2352"/>
                  <a:gd name="T21" fmla="*/ 1408 h 1568"/>
                  <a:gd name="T22" fmla="*/ 1920 w 2352"/>
                  <a:gd name="T23" fmla="*/ 1456 h 1568"/>
                  <a:gd name="T24" fmla="*/ 2160 w 2352"/>
                  <a:gd name="T25" fmla="*/ 1552 h 1568"/>
                  <a:gd name="T26" fmla="*/ 2352 w 2352"/>
                  <a:gd name="T27" fmla="*/ 1552 h 156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52" h="1568">
                    <a:moveTo>
                      <a:pt x="0" y="592"/>
                    </a:moveTo>
                    <a:cubicBezTo>
                      <a:pt x="44" y="532"/>
                      <a:pt x="88" y="472"/>
                      <a:pt x="144" y="400"/>
                    </a:cubicBezTo>
                    <a:cubicBezTo>
                      <a:pt x="200" y="328"/>
                      <a:pt x="280" y="224"/>
                      <a:pt x="336" y="160"/>
                    </a:cubicBezTo>
                    <a:cubicBezTo>
                      <a:pt x="392" y="96"/>
                      <a:pt x="408" y="32"/>
                      <a:pt x="480" y="16"/>
                    </a:cubicBezTo>
                    <a:cubicBezTo>
                      <a:pt x="552" y="0"/>
                      <a:pt x="704" y="40"/>
                      <a:pt x="768" y="64"/>
                    </a:cubicBezTo>
                    <a:cubicBezTo>
                      <a:pt x="832" y="88"/>
                      <a:pt x="816" y="96"/>
                      <a:pt x="864" y="160"/>
                    </a:cubicBezTo>
                    <a:cubicBezTo>
                      <a:pt x="912" y="224"/>
                      <a:pt x="1008" y="368"/>
                      <a:pt x="1056" y="448"/>
                    </a:cubicBezTo>
                    <a:cubicBezTo>
                      <a:pt x="1104" y="528"/>
                      <a:pt x="1112" y="560"/>
                      <a:pt x="1152" y="640"/>
                    </a:cubicBezTo>
                    <a:cubicBezTo>
                      <a:pt x="1192" y="720"/>
                      <a:pt x="1240" y="832"/>
                      <a:pt x="1296" y="928"/>
                    </a:cubicBezTo>
                    <a:cubicBezTo>
                      <a:pt x="1352" y="1024"/>
                      <a:pt x="1416" y="1136"/>
                      <a:pt x="1488" y="1216"/>
                    </a:cubicBezTo>
                    <a:cubicBezTo>
                      <a:pt x="1560" y="1296"/>
                      <a:pt x="1656" y="1368"/>
                      <a:pt x="1728" y="1408"/>
                    </a:cubicBezTo>
                    <a:cubicBezTo>
                      <a:pt x="1800" y="1448"/>
                      <a:pt x="1848" y="1432"/>
                      <a:pt x="1920" y="1456"/>
                    </a:cubicBezTo>
                    <a:cubicBezTo>
                      <a:pt x="1992" y="1480"/>
                      <a:pt x="2088" y="1536"/>
                      <a:pt x="2160" y="1552"/>
                    </a:cubicBezTo>
                    <a:cubicBezTo>
                      <a:pt x="2232" y="1568"/>
                      <a:pt x="2292" y="1560"/>
                      <a:pt x="2352" y="1552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0" name="Line 13">
              <a:extLst>
                <a:ext uri="{FF2B5EF4-FFF2-40B4-BE49-F238E27FC236}">
                  <a16:creationId xmlns:a16="http://schemas.microsoft.com/office/drawing/2014/main" id="{ABCADD01-C89E-4694-91D5-6C4C36B96F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640"/>
              <a:ext cx="13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Line 14">
              <a:extLst>
                <a:ext uri="{FF2B5EF4-FFF2-40B4-BE49-F238E27FC236}">
                  <a16:creationId xmlns:a16="http://schemas.microsoft.com/office/drawing/2014/main" id="{569B99F0-541A-41D0-A975-C2E7D3C9E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2400"/>
              <a:ext cx="96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15">
              <a:extLst>
                <a:ext uri="{FF2B5EF4-FFF2-40B4-BE49-F238E27FC236}">
                  <a16:creationId xmlns:a16="http://schemas.microsoft.com/office/drawing/2014/main" id="{D8313B8A-2DD3-4B4D-9E4F-02800C0C9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160"/>
              <a:ext cx="62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16">
              <a:extLst>
                <a:ext uri="{FF2B5EF4-FFF2-40B4-BE49-F238E27FC236}">
                  <a16:creationId xmlns:a16="http://schemas.microsoft.com/office/drawing/2014/main" id="{000000C7-1EBC-4379-BFCE-A16E3974DD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01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17">
              <a:extLst>
                <a:ext uri="{FF2B5EF4-FFF2-40B4-BE49-F238E27FC236}">
                  <a16:creationId xmlns:a16="http://schemas.microsoft.com/office/drawing/2014/main" id="{373C45DA-D0CB-4C87-A698-2D14966428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1104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18">
              <a:extLst>
                <a:ext uri="{FF2B5EF4-FFF2-40B4-BE49-F238E27FC236}">
                  <a16:creationId xmlns:a16="http://schemas.microsoft.com/office/drawing/2014/main" id="{B3E18168-2E88-48D8-8A97-E2B52C3088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448"/>
              <a:ext cx="144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19">
              <a:extLst>
                <a:ext uri="{FF2B5EF4-FFF2-40B4-BE49-F238E27FC236}">
                  <a16:creationId xmlns:a16="http://schemas.microsoft.com/office/drawing/2014/main" id="{C968AC5B-9A4E-4D28-A0F2-A49984B02C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640"/>
              <a:ext cx="124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20">
              <a:extLst>
                <a:ext uri="{FF2B5EF4-FFF2-40B4-BE49-F238E27FC236}">
                  <a16:creationId xmlns:a16="http://schemas.microsoft.com/office/drawing/2014/main" id="{AEC24D0F-5411-49D6-8552-BE797B9CE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880"/>
              <a:ext cx="91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21">
              <a:extLst>
                <a:ext uri="{FF2B5EF4-FFF2-40B4-BE49-F238E27FC236}">
                  <a16:creationId xmlns:a16="http://schemas.microsoft.com/office/drawing/2014/main" id="{71607DB1-1310-43DF-858C-09BA75582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3168"/>
              <a:ext cx="67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22">
              <a:extLst>
                <a:ext uri="{FF2B5EF4-FFF2-40B4-BE49-F238E27FC236}">
                  <a16:creationId xmlns:a16="http://schemas.microsoft.com/office/drawing/2014/main" id="{269B10DC-F72E-40BE-A7AE-60198A710B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3408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23">
              <a:extLst>
                <a:ext uri="{FF2B5EF4-FFF2-40B4-BE49-F238E27FC236}">
                  <a16:creationId xmlns:a16="http://schemas.microsoft.com/office/drawing/2014/main" id="{D33A688F-378E-4048-9A86-3690BE0EFC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0" y="3648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40" name="Rectangle 24">
            <a:extLst>
              <a:ext uri="{FF2B5EF4-FFF2-40B4-BE49-F238E27FC236}">
                <a16:creationId xmlns:a16="http://schemas.microsoft.com/office/drawing/2014/main" id="{BE77F321-AC5B-409D-9AB4-E4B8A3385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048000"/>
            <a:ext cx="1216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</a:t>
            </a:r>
            <a:r>
              <a:rPr lang="en-US" altLang="en-US" sz="3200" b="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1</a:t>
            </a: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(</a:t>
            </a:r>
            <a:r>
              <a:rPr lang="el-GR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λ</a:t>
            </a: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) </a:t>
            </a:r>
          </a:p>
        </p:txBody>
      </p:sp>
      <p:sp>
        <p:nvSpPr>
          <p:cNvPr id="162841" name="Rectangle 25">
            <a:extLst>
              <a:ext uri="{FF2B5EF4-FFF2-40B4-BE49-F238E27FC236}">
                <a16:creationId xmlns:a16="http://schemas.microsoft.com/office/drawing/2014/main" id="{32E2EFD6-8AAD-446D-BD88-4F30EBF3C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810000"/>
            <a:ext cx="1089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</a:t>
            </a:r>
            <a:r>
              <a:rPr lang="en-US" altLang="en-US" sz="3200" b="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2</a:t>
            </a: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(</a:t>
            </a:r>
            <a:r>
              <a:rPr lang="el-GR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λ</a:t>
            </a: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7248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cs11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2" id="{D718D816-9697-436A-BB26-B16708E0B600}" vid="{0A28001C-1134-48B6-B40F-45D8837F706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8423</TotalTime>
  <Words>970</Words>
  <Application>Microsoft Office PowerPoint</Application>
  <PresentationFormat>On-screen Show (4:3)</PresentationFormat>
  <Paragraphs>217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Bookman Old Style</vt:lpstr>
      <vt:lpstr>Tahoma</vt:lpstr>
      <vt:lpstr>Times New Roman</vt:lpstr>
      <vt:lpstr>Wingdings</vt:lpstr>
      <vt:lpstr>cs112</vt:lpstr>
      <vt:lpstr>PowerPoint Presentation</vt:lpstr>
      <vt:lpstr>Announcements</vt:lpstr>
      <vt:lpstr>Visible Light Spectrum</vt:lpstr>
      <vt:lpstr>Color is due to..</vt:lpstr>
      <vt:lpstr>Illumination – I(λ)</vt:lpstr>
      <vt:lpstr>Reflectance – R(λ)</vt:lpstr>
      <vt:lpstr>Color Stimuli – C(λ)</vt:lpstr>
      <vt:lpstr>Color Mixtures</vt:lpstr>
      <vt:lpstr>Color Mixtures</vt:lpstr>
      <vt:lpstr>CIE Functions for Standard Observer</vt:lpstr>
      <vt:lpstr>Tristimulus Values</vt:lpstr>
      <vt:lpstr>Tristimulus Values</vt:lpstr>
      <vt:lpstr>Metamerism</vt:lpstr>
      <vt:lpstr>Tristimulus Values</vt:lpstr>
      <vt:lpstr>Tristimulus Values</vt:lpstr>
      <vt:lpstr>How does this space look?</vt:lpstr>
      <vt:lpstr>Different Types of Color</vt:lpstr>
      <vt:lpstr>Properties of Color</vt:lpstr>
      <vt:lpstr>Properties of Color</vt:lpstr>
      <vt:lpstr>Properties of Color</vt:lpstr>
      <vt:lpstr>How to define these using XYZ?</vt:lpstr>
      <vt:lpstr>Chromaticity Chart</vt:lpstr>
      <vt:lpstr>Chromaticity Chart</vt:lpstr>
      <vt:lpstr>Chromaticity Coordinates</vt:lpstr>
      <vt:lpstr>Chromaticity Chart</vt:lpstr>
      <vt:lpstr>Chromaticity Chart</vt:lpstr>
      <vt:lpstr>How to combine colors?</vt:lpstr>
      <vt:lpstr>Additive Color Generation</vt:lpstr>
      <vt:lpstr>2D Color Gamut </vt:lpstr>
      <vt:lpstr>Different Display Devices </vt:lpstr>
      <vt:lpstr>Display/Sensor Model</vt:lpstr>
      <vt:lpstr>Linear Devices</vt:lpstr>
      <vt:lpstr>Display/Sensor Model</vt:lpstr>
    </vt:vector>
  </TitlesOfParts>
  <Company> University of California,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Gopi Meenakshisundaram</dc:creator>
  <cp:lastModifiedBy>Shuang Zhao</cp:lastModifiedBy>
  <cp:revision>1788</cp:revision>
  <dcterms:created xsi:type="dcterms:W3CDTF">2004-08-30T20:11:57Z</dcterms:created>
  <dcterms:modified xsi:type="dcterms:W3CDTF">2019-11-05T16:00:17Z</dcterms:modified>
</cp:coreProperties>
</file>