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7" r:id="rId18"/>
    <p:sldId id="268" r:id="rId19"/>
    <p:sldId id="269" r:id="rId20"/>
    <p:sldId id="270" r:id="rId21"/>
    <p:sldId id="271" r:id="rId22"/>
    <p:sldId id="284" r:id="rId23"/>
    <p:sldId id="272" r:id="rId24"/>
    <p:sldId id="27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5"/>
  </p:normalViewPr>
  <p:slideViewPr>
    <p:cSldViewPr snapToGrid="0" snapToObjects="1">
      <p:cViewPr varScale="1">
        <p:scale>
          <a:sx n="77" d="100"/>
          <a:sy n="77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BE73D-8BCC-9F4C-B47D-DDEDC8F814D6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2E44F-F753-CD47-86AB-8A49D4E44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56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defRPr/>
            </a:pPr>
            <a:fld id="{5690D291-8DBC-6146-85FC-D3E8C213E53B}" type="slidenum">
              <a:rPr lang="en-US" altLang="en-US" smtClean="0">
                <a:latin typeface="Arial" charset="0"/>
              </a:rPr>
              <a:pPr>
                <a:defRPr/>
              </a:pPr>
              <a:t>11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66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defRPr/>
            </a:pPr>
            <a:fld id="{356F8E75-825C-944A-AA6A-BF1DD9AA33F9}" type="slidenum">
              <a:rPr lang="en-US" altLang="en-US" smtClean="0">
                <a:latin typeface="Arial" charset="0"/>
              </a:rPr>
              <a:pPr>
                <a:defRPr/>
              </a:pPr>
              <a:t>12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4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defRPr/>
            </a:pPr>
            <a:fld id="{593A51E8-E488-CB41-B77C-9857067A4F8E}" type="slidenum">
              <a:rPr lang="en-US" altLang="en-US" smtClean="0">
                <a:latin typeface="Arial" charset="0"/>
              </a:rPr>
              <a:pPr>
                <a:defRPr/>
              </a:pPr>
              <a:t>13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27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defRPr/>
            </a:pPr>
            <a:fld id="{7535BB6E-F0DE-4948-A204-30B59A6C7A6A}" type="slidenum">
              <a:rPr lang="en-US" altLang="en-US" smtClean="0">
                <a:latin typeface="Arial" charset="0"/>
              </a:rPr>
              <a:pPr>
                <a:defRPr/>
              </a:pPr>
              <a:t>14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2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defRPr/>
            </a:pPr>
            <a:fld id="{33256664-FBDD-8C43-8B47-770FADAFA35D}" type="slidenum">
              <a:rPr lang="en-US" altLang="en-US" smtClean="0">
                <a:latin typeface="Arial" charset="0"/>
              </a:rPr>
              <a:pPr>
                <a:defRPr/>
              </a:pPr>
              <a:t>15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2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defRPr/>
            </a:pPr>
            <a:fld id="{10848FE2-CF75-F644-BCC9-3822D733BB99}" type="slidenum">
              <a:rPr lang="en-US" altLang="en-US" smtClean="0">
                <a:latin typeface="Arial" charset="0"/>
              </a:rPr>
              <a:pPr>
                <a:defRPr/>
              </a:pPr>
              <a:t>16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80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1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8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05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0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40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69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06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01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83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2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39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11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2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1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2E44F-F753-CD47-86AB-8A49D4E447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defRPr/>
            </a:pPr>
            <a:fld id="{421E201F-0B32-774B-9A06-5AD1BC422578}" type="slidenum">
              <a:rPr lang="en-US" altLang="en-US" smtClean="0">
                <a:latin typeface="Arial" charset="0"/>
              </a:rPr>
              <a:pPr>
                <a:defRPr/>
              </a:pPr>
              <a:t>10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8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27C01F1-DBFE-9147-B4A8-9E7D92CEC9C9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7EDD573-B9FA-824A-B484-D429E225F1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76F4-31AE-A446-8A04-ADEC44EF06B4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573-B9FA-824A-B484-D429E225F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1E65-C3B4-DA45-AECD-AD95E94B12BA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573-B9FA-824A-B484-D429E225F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5A39-8ADA-D44F-A930-B4781CC02726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573-B9FA-824A-B484-D429E225F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F931-F3D1-3945-8D59-83F782A839B4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573-B9FA-824A-B484-D429E225F1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640C-FEC6-9640-983A-F60E1E04CE86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573-B9FA-824A-B484-D429E225F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C0CD-E64F-3042-BA54-9AE9E60027F9}" type="datetime1">
              <a:rPr lang="en-US" smtClean="0"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573-B9FA-824A-B484-D429E225F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197-C211-E649-A0EA-A2FF44BDA849}" type="datetime1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573-B9FA-824A-B484-D429E225F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32A6-35C8-E848-9DBE-19C3DEF6C254}" type="datetime1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573-B9FA-824A-B484-D429E225F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3614-0A87-E442-A112-AEA2666EF1AC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573-B9FA-824A-B484-D429E225F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D43E-D756-894D-B255-829D12EEA832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573-B9FA-824A-B484-D429E225F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DE059C1-3097-F24A-B830-84DD86D69B73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7EDD573-B9FA-824A-B484-D429E225F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5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Color Reproduction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65760"/>
            <a:ext cx="10344912" cy="77724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Problem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V="1">
            <a:off x="2133600" y="1981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2133600" y="4800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133600" y="4800600"/>
            <a:ext cx="1676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8246" name="Group 6"/>
          <p:cNvGrpSpPr>
            <a:grpSpLocks/>
          </p:cNvGrpSpPr>
          <p:nvPr/>
        </p:nvGrpSpPr>
        <p:grpSpPr bwMode="auto">
          <a:xfrm>
            <a:off x="2133600" y="1905000"/>
            <a:ext cx="4495800" cy="3429000"/>
            <a:chOff x="384" y="1200"/>
            <a:chExt cx="2832" cy="2160"/>
          </a:xfrm>
        </p:grpSpPr>
        <p:sp>
          <p:nvSpPr>
            <p:cNvPr id="28694" name="Line 7"/>
            <p:cNvSpPr>
              <a:spLocks noChangeShapeType="1"/>
            </p:cNvSpPr>
            <p:nvPr/>
          </p:nvSpPr>
          <p:spPr bwMode="auto">
            <a:xfrm flipV="1">
              <a:off x="816" y="1200"/>
              <a:ext cx="153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95" name="Line 8"/>
            <p:cNvSpPr>
              <a:spLocks noChangeShapeType="1"/>
            </p:cNvSpPr>
            <p:nvPr/>
          </p:nvSpPr>
          <p:spPr bwMode="auto">
            <a:xfrm flipV="1">
              <a:off x="1920" y="1200"/>
              <a:ext cx="432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96" name="Line 9"/>
            <p:cNvSpPr>
              <a:spLocks noChangeShapeType="1"/>
            </p:cNvSpPr>
            <p:nvPr/>
          </p:nvSpPr>
          <p:spPr bwMode="auto">
            <a:xfrm>
              <a:off x="816" y="1584"/>
              <a:ext cx="91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7608" name="Group 10"/>
            <p:cNvGrpSpPr>
              <a:grpSpLocks/>
            </p:cNvGrpSpPr>
            <p:nvPr/>
          </p:nvGrpSpPr>
          <p:grpSpPr bwMode="auto">
            <a:xfrm>
              <a:off x="384" y="1200"/>
              <a:ext cx="2832" cy="2160"/>
              <a:chOff x="384" y="1200"/>
              <a:chExt cx="2832" cy="2160"/>
            </a:xfrm>
          </p:grpSpPr>
          <p:sp>
            <p:nvSpPr>
              <p:cNvPr id="28698" name="Line 11"/>
              <p:cNvSpPr>
                <a:spLocks noChangeShapeType="1"/>
              </p:cNvSpPr>
              <p:nvPr/>
            </p:nvSpPr>
            <p:spPr bwMode="auto">
              <a:xfrm flipV="1">
                <a:off x="384" y="1584"/>
                <a:ext cx="432" cy="144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9" name="Line 12"/>
              <p:cNvSpPr>
                <a:spLocks noChangeShapeType="1"/>
              </p:cNvSpPr>
              <p:nvPr/>
            </p:nvSpPr>
            <p:spPr bwMode="auto">
              <a:xfrm flipV="1">
                <a:off x="1248" y="2976"/>
                <a:ext cx="1536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0" name="Line 13"/>
              <p:cNvSpPr>
                <a:spLocks noChangeShapeType="1"/>
              </p:cNvSpPr>
              <p:nvPr/>
            </p:nvSpPr>
            <p:spPr bwMode="auto">
              <a:xfrm>
                <a:off x="1872" y="2640"/>
                <a:ext cx="91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1" name="Line 14"/>
              <p:cNvSpPr>
                <a:spLocks noChangeShapeType="1"/>
              </p:cNvSpPr>
              <p:nvPr/>
            </p:nvSpPr>
            <p:spPr bwMode="auto">
              <a:xfrm flipV="1">
                <a:off x="2784" y="1536"/>
                <a:ext cx="432" cy="14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2" name="Line 15"/>
              <p:cNvSpPr>
                <a:spLocks noChangeShapeType="1"/>
              </p:cNvSpPr>
              <p:nvPr/>
            </p:nvSpPr>
            <p:spPr bwMode="auto">
              <a:xfrm>
                <a:off x="2304" y="1200"/>
                <a:ext cx="91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3" name="Line 16"/>
              <p:cNvSpPr>
                <a:spLocks noChangeShapeType="1"/>
              </p:cNvSpPr>
              <p:nvPr/>
            </p:nvSpPr>
            <p:spPr bwMode="auto">
              <a:xfrm flipV="1">
                <a:off x="1680" y="1536"/>
                <a:ext cx="1536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4" name="Line 17"/>
              <p:cNvSpPr>
                <a:spLocks noChangeShapeType="1"/>
              </p:cNvSpPr>
              <p:nvPr/>
            </p:nvSpPr>
            <p:spPr bwMode="auto">
              <a:xfrm flipV="1">
                <a:off x="1248" y="1920"/>
                <a:ext cx="432" cy="14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5" name="Line 18"/>
              <p:cNvSpPr>
                <a:spLocks noChangeShapeType="1"/>
              </p:cNvSpPr>
              <p:nvPr/>
            </p:nvSpPr>
            <p:spPr bwMode="auto">
              <a:xfrm flipV="1">
                <a:off x="384" y="2640"/>
                <a:ext cx="1536" cy="384"/>
              </a:xfrm>
              <a:prstGeom prst="line">
                <a:avLst/>
              </a:prstGeom>
              <a:noFill/>
              <a:ln w="28575">
                <a:solidFill>
                  <a:srgbClr val="E02B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06" name="Line 19"/>
              <p:cNvSpPr>
                <a:spLocks noChangeShapeType="1"/>
              </p:cNvSpPr>
              <p:nvPr/>
            </p:nvSpPr>
            <p:spPr bwMode="auto">
              <a:xfrm>
                <a:off x="384" y="3024"/>
                <a:ext cx="912" cy="336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38260" name="Group 20"/>
          <p:cNvGrpSpPr>
            <a:grpSpLocks/>
          </p:cNvGrpSpPr>
          <p:nvPr/>
        </p:nvGrpSpPr>
        <p:grpSpPr bwMode="auto">
          <a:xfrm>
            <a:off x="2133600" y="1600200"/>
            <a:ext cx="3352800" cy="3505200"/>
            <a:chOff x="384" y="1008"/>
            <a:chExt cx="2112" cy="2208"/>
          </a:xfrm>
        </p:grpSpPr>
        <p:sp>
          <p:nvSpPr>
            <p:cNvPr id="28681" name="Line 21"/>
            <p:cNvSpPr>
              <a:spLocks noChangeShapeType="1"/>
            </p:cNvSpPr>
            <p:nvPr/>
          </p:nvSpPr>
          <p:spPr bwMode="auto">
            <a:xfrm>
              <a:off x="576" y="1632"/>
              <a:ext cx="1056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7593" name="Group 22"/>
            <p:cNvGrpSpPr>
              <a:grpSpLocks/>
            </p:cNvGrpSpPr>
            <p:nvPr/>
          </p:nvGrpSpPr>
          <p:grpSpPr bwMode="auto">
            <a:xfrm>
              <a:off x="384" y="1008"/>
              <a:ext cx="2112" cy="2208"/>
              <a:chOff x="384" y="1008"/>
              <a:chExt cx="2112" cy="2208"/>
            </a:xfrm>
          </p:grpSpPr>
          <p:sp>
            <p:nvSpPr>
              <p:cNvPr id="28683" name="Line 23"/>
              <p:cNvSpPr>
                <a:spLocks noChangeShapeType="1"/>
              </p:cNvSpPr>
              <p:nvPr/>
            </p:nvSpPr>
            <p:spPr bwMode="auto">
              <a:xfrm flipV="1">
                <a:off x="384" y="2400"/>
                <a:ext cx="864" cy="62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4" name="Line 24"/>
              <p:cNvSpPr>
                <a:spLocks noChangeShapeType="1"/>
              </p:cNvSpPr>
              <p:nvPr/>
            </p:nvSpPr>
            <p:spPr bwMode="auto">
              <a:xfrm flipV="1">
                <a:off x="384" y="1632"/>
                <a:ext cx="192" cy="1392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5" name="Line 25"/>
              <p:cNvSpPr>
                <a:spLocks noChangeShapeType="1"/>
              </p:cNvSpPr>
              <p:nvPr/>
            </p:nvSpPr>
            <p:spPr bwMode="auto">
              <a:xfrm>
                <a:off x="384" y="3024"/>
                <a:ext cx="1056" cy="192"/>
              </a:xfrm>
              <a:prstGeom prst="line">
                <a:avLst/>
              </a:prstGeom>
              <a:noFill/>
              <a:ln w="28575">
                <a:solidFill>
                  <a:srgbClr val="E9E4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6" name="Line 26"/>
              <p:cNvSpPr>
                <a:spLocks noChangeShapeType="1"/>
              </p:cNvSpPr>
              <p:nvPr/>
            </p:nvSpPr>
            <p:spPr bwMode="auto">
              <a:xfrm flipV="1">
                <a:off x="576" y="1008"/>
                <a:ext cx="864" cy="6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7" name="Line 27"/>
              <p:cNvSpPr>
                <a:spLocks noChangeShapeType="1"/>
              </p:cNvSpPr>
              <p:nvPr/>
            </p:nvSpPr>
            <p:spPr bwMode="auto">
              <a:xfrm flipV="1">
                <a:off x="1440" y="2592"/>
                <a:ext cx="864" cy="6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8" name="Line 28"/>
              <p:cNvSpPr>
                <a:spLocks noChangeShapeType="1"/>
              </p:cNvSpPr>
              <p:nvPr/>
            </p:nvSpPr>
            <p:spPr bwMode="auto">
              <a:xfrm>
                <a:off x="1440" y="1008"/>
                <a:ext cx="1056" cy="1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89" name="Line 29"/>
              <p:cNvSpPr>
                <a:spLocks noChangeShapeType="1"/>
              </p:cNvSpPr>
              <p:nvPr/>
            </p:nvSpPr>
            <p:spPr bwMode="auto">
              <a:xfrm>
                <a:off x="1248" y="2400"/>
                <a:ext cx="1056" cy="1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0" name="Line 30"/>
              <p:cNvSpPr>
                <a:spLocks noChangeShapeType="1"/>
              </p:cNvSpPr>
              <p:nvPr/>
            </p:nvSpPr>
            <p:spPr bwMode="auto">
              <a:xfrm flipV="1">
                <a:off x="1248" y="1008"/>
                <a:ext cx="192" cy="13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1" name="Line 31"/>
              <p:cNvSpPr>
                <a:spLocks noChangeShapeType="1"/>
              </p:cNvSpPr>
              <p:nvPr/>
            </p:nvSpPr>
            <p:spPr bwMode="auto">
              <a:xfrm flipV="1">
                <a:off x="2304" y="1200"/>
                <a:ext cx="192" cy="13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2" name="Line 32"/>
              <p:cNvSpPr>
                <a:spLocks noChangeShapeType="1"/>
              </p:cNvSpPr>
              <p:nvPr/>
            </p:nvSpPr>
            <p:spPr bwMode="auto">
              <a:xfrm flipV="1">
                <a:off x="1632" y="1200"/>
                <a:ext cx="864" cy="6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3" name="Line 33"/>
              <p:cNvSpPr>
                <a:spLocks noChangeShapeType="1"/>
              </p:cNvSpPr>
              <p:nvPr/>
            </p:nvSpPr>
            <p:spPr bwMode="auto">
              <a:xfrm flipV="1">
                <a:off x="1440" y="1824"/>
                <a:ext cx="192" cy="13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8274" name="Oval 34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938339"/>
      </p:ext>
    </p:extLst>
  </p:cSld>
  <p:clrMapOvr>
    <a:masterClrMapping/>
  </p:clrMapOvr>
  <p:transition advTm="34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29" y="365760"/>
            <a:ext cx="10366683" cy="62484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mtClean="0"/>
              <a:t>Problem: Out of Gamut colors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V="1">
            <a:off x="2133600" y="1981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133600" y="4800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2133600" y="4800600"/>
            <a:ext cx="1676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9637" name="Group 6"/>
          <p:cNvGrpSpPr>
            <a:grpSpLocks/>
          </p:cNvGrpSpPr>
          <p:nvPr/>
        </p:nvGrpSpPr>
        <p:grpSpPr bwMode="auto">
          <a:xfrm>
            <a:off x="2133600" y="1600200"/>
            <a:ext cx="3352800" cy="3505200"/>
            <a:chOff x="384" y="1008"/>
            <a:chExt cx="2112" cy="2208"/>
          </a:xfrm>
        </p:grpSpPr>
        <p:sp>
          <p:nvSpPr>
            <p:cNvPr id="29717" name="Line 7"/>
            <p:cNvSpPr>
              <a:spLocks noChangeShapeType="1"/>
            </p:cNvSpPr>
            <p:nvPr/>
          </p:nvSpPr>
          <p:spPr bwMode="auto">
            <a:xfrm>
              <a:off x="576" y="1632"/>
              <a:ext cx="1056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9653" name="Group 8"/>
            <p:cNvGrpSpPr>
              <a:grpSpLocks/>
            </p:cNvGrpSpPr>
            <p:nvPr/>
          </p:nvGrpSpPr>
          <p:grpSpPr bwMode="auto">
            <a:xfrm>
              <a:off x="384" y="1008"/>
              <a:ext cx="2112" cy="2208"/>
              <a:chOff x="384" y="1008"/>
              <a:chExt cx="2112" cy="2208"/>
            </a:xfrm>
          </p:grpSpPr>
          <p:sp>
            <p:nvSpPr>
              <p:cNvPr id="29719" name="Line 9"/>
              <p:cNvSpPr>
                <a:spLocks noChangeShapeType="1"/>
              </p:cNvSpPr>
              <p:nvPr/>
            </p:nvSpPr>
            <p:spPr bwMode="auto">
              <a:xfrm flipV="1">
                <a:off x="384" y="2400"/>
                <a:ext cx="864" cy="62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20" name="Line 10"/>
              <p:cNvSpPr>
                <a:spLocks noChangeShapeType="1"/>
              </p:cNvSpPr>
              <p:nvPr/>
            </p:nvSpPr>
            <p:spPr bwMode="auto">
              <a:xfrm flipV="1">
                <a:off x="384" y="1632"/>
                <a:ext cx="192" cy="1392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21" name="Line 11"/>
              <p:cNvSpPr>
                <a:spLocks noChangeShapeType="1"/>
              </p:cNvSpPr>
              <p:nvPr/>
            </p:nvSpPr>
            <p:spPr bwMode="auto">
              <a:xfrm>
                <a:off x="384" y="3024"/>
                <a:ext cx="1056" cy="192"/>
              </a:xfrm>
              <a:prstGeom prst="line">
                <a:avLst/>
              </a:prstGeom>
              <a:noFill/>
              <a:ln w="28575">
                <a:solidFill>
                  <a:srgbClr val="E9E4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22" name="Line 12"/>
              <p:cNvSpPr>
                <a:spLocks noChangeShapeType="1"/>
              </p:cNvSpPr>
              <p:nvPr/>
            </p:nvSpPr>
            <p:spPr bwMode="auto">
              <a:xfrm flipV="1">
                <a:off x="576" y="1008"/>
                <a:ext cx="864" cy="6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23" name="Line 13"/>
              <p:cNvSpPr>
                <a:spLocks noChangeShapeType="1"/>
              </p:cNvSpPr>
              <p:nvPr/>
            </p:nvSpPr>
            <p:spPr bwMode="auto">
              <a:xfrm flipV="1">
                <a:off x="1440" y="2592"/>
                <a:ext cx="864" cy="6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24" name="Line 14"/>
              <p:cNvSpPr>
                <a:spLocks noChangeShapeType="1"/>
              </p:cNvSpPr>
              <p:nvPr/>
            </p:nvSpPr>
            <p:spPr bwMode="auto">
              <a:xfrm>
                <a:off x="1440" y="1008"/>
                <a:ext cx="1056" cy="1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25" name="Line 15"/>
              <p:cNvSpPr>
                <a:spLocks noChangeShapeType="1"/>
              </p:cNvSpPr>
              <p:nvPr/>
            </p:nvSpPr>
            <p:spPr bwMode="auto">
              <a:xfrm>
                <a:off x="1248" y="2400"/>
                <a:ext cx="1056" cy="1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26" name="Line 16"/>
              <p:cNvSpPr>
                <a:spLocks noChangeShapeType="1"/>
              </p:cNvSpPr>
              <p:nvPr/>
            </p:nvSpPr>
            <p:spPr bwMode="auto">
              <a:xfrm flipV="1">
                <a:off x="1248" y="1008"/>
                <a:ext cx="192" cy="13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27" name="Line 17"/>
              <p:cNvSpPr>
                <a:spLocks noChangeShapeType="1"/>
              </p:cNvSpPr>
              <p:nvPr/>
            </p:nvSpPr>
            <p:spPr bwMode="auto">
              <a:xfrm flipV="1">
                <a:off x="2304" y="1200"/>
                <a:ext cx="192" cy="13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28" name="Line 18"/>
              <p:cNvSpPr>
                <a:spLocks noChangeShapeType="1"/>
              </p:cNvSpPr>
              <p:nvPr/>
            </p:nvSpPr>
            <p:spPr bwMode="auto">
              <a:xfrm flipV="1">
                <a:off x="1632" y="1200"/>
                <a:ext cx="864" cy="6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29" name="Line 19"/>
              <p:cNvSpPr>
                <a:spLocks noChangeShapeType="1"/>
              </p:cNvSpPr>
              <p:nvPr/>
            </p:nvSpPr>
            <p:spPr bwMode="auto">
              <a:xfrm flipV="1">
                <a:off x="1440" y="1824"/>
                <a:ext cx="192" cy="13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40308" name="Line 20"/>
          <p:cNvSpPr>
            <a:spLocks noChangeShapeType="1"/>
          </p:cNvSpPr>
          <p:nvPr/>
        </p:nvSpPr>
        <p:spPr bwMode="auto">
          <a:xfrm>
            <a:off x="2133600" y="4800600"/>
            <a:ext cx="3048000" cy="533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309" name="Line 21"/>
          <p:cNvSpPr>
            <a:spLocks noChangeShapeType="1"/>
          </p:cNvSpPr>
          <p:nvPr/>
        </p:nvSpPr>
        <p:spPr bwMode="auto">
          <a:xfrm flipV="1">
            <a:off x="2133600" y="4038600"/>
            <a:ext cx="1066800" cy="762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310" name="Line 22"/>
          <p:cNvSpPr>
            <a:spLocks noChangeShapeType="1"/>
          </p:cNvSpPr>
          <p:nvPr/>
        </p:nvSpPr>
        <p:spPr bwMode="auto">
          <a:xfrm flipV="1">
            <a:off x="2133600" y="3276600"/>
            <a:ext cx="228600" cy="1447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311" name="Line 23"/>
          <p:cNvSpPr>
            <a:spLocks noChangeShapeType="1"/>
          </p:cNvSpPr>
          <p:nvPr/>
        </p:nvSpPr>
        <p:spPr bwMode="auto">
          <a:xfrm>
            <a:off x="3124200" y="4038600"/>
            <a:ext cx="28194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312" name="Line 24"/>
          <p:cNvSpPr>
            <a:spLocks noChangeShapeType="1"/>
          </p:cNvSpPr>
          <p:nvPr/>
        </p:nvSpPr>
        <p:spPr bwMode="auto">
          <a:xfrm flipV="1">
            <a:off x="5029200" y="4572000"/>
            <a:ext cx="91440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313" name="Line 25"/>
          <p:cNvSpPr>
            <a:spLocks noChangeShapeType="1"/>
          </p:cNvSpPr>
          <p:nvPr/>
        </p:nvSpPr>
        <p:spPr bwMode="auto">
          <a:xfrm>
            <a:off x="2362200" y="3276600"/>
            <a:ext cx="297180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314" name="Line 26"/>
          <p:cNvSpPr>
            <a:spLocks noChangeShapeType="1"/>
          </p:cNvSpPr>
          <p:nvPr/>
        </p:nvSpPr>
        <p:spPr bwMode="auto">
          <a:xfrm>
            <a:off x="3276600" y="2514600"/>
            <a:ext cx="281940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315" name="Line 27"/>
          <p:cNvSpPr>
            <a:spLocks noChangeShapeType="1"/>
          </p:cNvSpPr>
          <p:nvPr/>
        </p:nvSpPr>
        <p:spPr bwMode="auto">
          <a:xfrm flipV="1">
            <a:off x="5257800" y="32004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316" name="Line 28"/>
          <p:cNvSpPr>
            <a:spLocks noChangeShapeType="1"/>
          </p:cNvSpPr>
          <p:nvPr/>
        </p:nvSpPr>
        <p:spPr bwMode="auto">
          <a:xfrm flipV="1">
            <a:off x="2438400" y="2514600"/>
            <a:ext cx="91440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317" name="Line 29"/>
          <p:cNvSpPr>
            <a:spLocks noChangeShapeType="1"/>
          </p:cNvSpPr>
          <p:nvPr/>
        </p:nvSpPr>
        <p:spPr bwMode="auto">
          <a:xfrm flipV="1">
            <a:off x="5105400" y="3810000"/>
            <a:ext cx="228600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318" name="Line 30"/>
          <p:cNvSpPr>
            <a:spLocks noChangeShapeType="1"/>
          </p:cNvSpPr>
          <p:nvPr/>
        </p:nvSpPr>
        <p:spPr bwMode="auto">
          <a:xfrm flipV="1">
            <a:off x="5943600" y="3124200"/>
            <a:ext cx="228600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319" name="Line 31"/>
          <p:cNvSpPr>
            <a:spLocks noChangeShapeType="1"/>
          </p:cNvSpPr>
          <p:nvPr/>
        </p:nvSpPr>
        <p:spPr bwMode="auto">
          <a:xfrm flipV="1">
            <a:off x="3124200" y="2590800"/>
            <a:ext cx="22860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15" name="Oval 32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40321" name="Line 33"/>
          <p:cNvSpPr>
            <a:spLocks noChangeShapeType="1"/>
          </p:cNvSpPr>
          <p:nvPr/>
        </p:nvSpPr>
        <p:spPr bwMode="auto">
          <a:xfrm flipV="1">
            <a:off x="2209800" y="3124200"/>
            <a:ext cx="3733800" cy="1676400"/>
          </a:xfrm>
          <a:prstGeom prst="line">
            <a:avLst/>
          </a:prstGeom>
          <a:noFill/>
          <a:ln w="38100">
            <a:solidFill>
              <a:srgbClr val="E02B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876548"/>
      </p:ext>
    </p:extLst>
  </p:cSld>
  <p:clrMapOvr>
    <a:masterClrMapping/>
  </p:clrMapOvr>
  <p:transition advTm="34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971" y="365760"/>
            <a:ext cx="10475541" cy="73369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Gamut Matching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5543" y="1349830"/>
            <a:ext cx="9051689" cy="483030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Find a common color gamut defined by </a:t>
            </a:r>
            <a:r>
              <a:rPr lang="en-US" altLang="en-US" sz="2800" dirty="0" err="1"/>
              <a:t>R</a:t>
            </a:r>
            <a:r>
              <a:rPr lang="en-US" altLang="en-US" sz="2800" baseline="-25000" dirty="0" err="1"/>
              <a:t>c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G</a:t>
            </a:r>
            <a:r>
              <a:rPr lang="en-US" altLang="en-US" sz="2800" baseline="-25000" dirty="0" err="1"/>
              <a:t>c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B</a:t>
            </a:r>
            <a:r>
              <a:rPr lang="en-US" altLang="en-US" sz="2800" baseline="-25000" dirty="0" err="1"/>
              <a:t>c</a:t>
            </a:r>
            <a:endParaRPr lang="en-US" altLang="en-US" sz="2800" baseline="-25000" dirty="0"/>
          </a:p>
          <a:p>
            <a:pPr eaLnBrk="1" hangingPunct="1"/>
            <a:r>
              <a:rPr lang="en-US" altLang="en-US" sz="2800" dirty="0"/>
              <a:t>Find the common function M</a:t>
            </a:r>
            <a:r>
              <a:rPr lang="en-US" altLang="en-US" sz="2800" baseline="-25000" dirty="0"/>
              <a:t>c</a:t>
            </a:r>
          </a:p>
          <a:p>
            <a:pPr marL="669925" lvl="1" indent="-325438"/>
            <a:r>
              <a:rPr lang="en-US" altLang="en-US" sz="2800" dirty="0"/>
              <a:t>[X Y Z 1]</a:t>
            </a:r>
            <a:r>
              <a:rPr lang="en-US" altLang="en-US" sz="2800" baseline="30000" dirty="0"/>
              <a:t>T</a:t>
            </a:r>
            <a:r>
              <a:rPr lang="en-US" altLang="en-US" sz="2800" dirty="0"/>
              <a:t> = M</a:t>
            </a:r>
            <a:r>
              <a:rPr lang="en-US" altLang="en-US" sz="2800" baseline="-25000" dirty="0"/>
              <a:t>c</a:t>
            </a:r>
            <a:r>
              <a:rPr lang="en-US" altLang="en-US" sz="2800" dirty="0"/>
              <a:t> [</a:t>
            </a:r>
            <a:r>
              <a:rPr lang="en-US" altLang="en-US" sz="2800" dirty="0" err="1"/>
              <a:t>R</a:t>
            </a:r>
            <a:r>
              <a:rPr lang="en-US" altLang="en-US" sz="2800" baseline="-25000" dirty="0" err="1"/>
              <a:t>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</a:t>
            </a:r>
            <a:r>
              <a:rPr lang="en-US" altLang="en-US" sz="2800" baseline="-25000" dirty="0" err="1"/>
              <a:t>c</a:t>
            </a:r>
            <a:r>
              <a:rPr lang="en-US" altLang="en-US" sz="2800" baseline="-25000" dirty="0"/>
              <a:t> </a:t>
            </a:r>
            <a:r>
              <a:rPr lang="en-US" altLang="en-US" sz="2800" dirty="0" err="1"/>
              <a:t>B</a:t>
            </a:r>
            <a:r>
              <a:rPr lang="en-US" altLang="en-US" sz="2800" baseline="-25000" dirty="0" err="1"/>
              <a:t>c</a:t>
            </a:r>
            <a:r>
              <a:rPr lang="en-US" altLang="en-US" sz="2800" dirty="0"/>
              <a:t> 1]</a:t>
            </a:r>
            <a:r>
              <a:rPr lang="en-US" altLang="en-US" sz="2800" baseline="30000" dirty="0"/>
              <a:t>T</a:t>
            </a:r>
          </a:p>
          <a:p>
            <a:pPr eaLnBrk="1" hangingPunct="1"/>
            <a:r>
              <a:rPr lang="en-US" altLang="en-US" sz="2800" dirty="0"/>
              <a:t>For any device </a:t>
            </a:r>
            <a:r>
              <a:rPr lang="en-US" altLang="en-US" sz="2800" dirty="0" err="1"/>
              <a:t>i</a:t>
            </a:r>
            <a:endParaRPr lang="en-US" altLang="en-US" sz="2800" dirty="0"/>
          </a:p>
          <a:p>
            <a:pPr marL="669925" lvl="1" indent="-325438"/>
            <a:r>
              <a:rPr lang="en-US" altLang="en-US" sz="2800" dirty="0"/>
              <a:t>[</a:t>
            </a:r>
            <a:r>
              <a:rPr lang="en-US" altLang="en-US" sz="2800" dirty="0" err="1"/>
              <a:t>R</a:t>
            </a:r>
            <a:r>
              <a:rPr lang="en-US" altLang="en-US" sz="2800" baseline="-25000" dirty="0" err="1"/>
              <a:t>i</a:t>
            </a:r>
            <a:r>
              <a:rPr lang="en-US" altLang="en-US" sz="2800" baseline="-25000" dirty="0"/>
              <a:t> </a:t>
            </a:r>
            <a:r>
              <a:rPr lang="en-US" altLang="en-US" sz="2800" dirty="0" err="1"/>
              <a:t>G</a:t>
            </a:r>
            <a:r>
              <a:rPr lang="en-US" altLang="en-US" sz="2800" baseline="-25000" dirty="0" err="1"/>
              <a:t>i</a:t>
            </a:r>
            <a:r>
              <a:rPr lang="en-US" altLang="en-US" sz="2800" dirty="0"/>
              <a:t> B</a:t>
            </a:r>
            <a:r>
              <a:rPr lang="en-US" altLang="en-US" sz="2800" baseline="-25000" dirty="0"/>
              <a:t>i</a:t>
            </a:r>
            <a:r>
              <a:rPr lang="en-US" altLang="en-US" sz="2800" dirty="0"/>
              <a:t> 1]</a:t>
            </a:r>
            <a:r>
              <a:rPr lang="en-US" altLang="en-US" sz="2800" baseline="30000" dirty="0"/>
              <a:t>T</a:t>
            </a:r>
            <a:r>
              <a:rPr lang="en-US" altLang="en-US" sz="2800" dirty="0"/>
              <a:t> = M</a:t>
            </a:r>
            <a:r>
              <a:rPr lang="en-US" altLang="en-US" sz="2800" baseline="-25000" dirty="0"/>
              <a:t>i</a:t>
            </a:r>
            <a:r>
              <a:rPr lang="en-US" altLang="en-US" sz="2800" baseline="30000" dirty="0"/>
              <a:t>-1</a:t>
            </a:r>
            <a:r>
              <a:rPr lang="en-US" altLang="en-US" sz="2800" dirty="0"/>
              <a:t>M</a:t>
            </a:r>
            <a:r>
              <a:rPr lang="en-US" altLang="en-US" sz="2800" baseline="-25000" dirty="0"/>
              <a:t>c</a:t>
            </a:r>
            <a:r>
              <a:rPr lang="en-US" altLang="en-US" sz="2800" dirty="0"/>
              <a:t> [</a:t>
            </a:r>
            <a:r>
              <a:rPr lang="en-US" altLang="en-US" sz="2800" dirty="0" err="1"/>
              <a:t>R</a:t>
            </a:r>
            <a:r>
              <a:rPr lang="en-US" altLang="en-US" sz="2800" baseline="-25000" dirty="0" err="1"/>
              <a:t>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</a:t>
            </a:r>
            <a:r>
              <a:rPr lang="en-US" altLang="en-US" sz="2800" baseline="-25000" dirty="0" err="1"/>
              <a:t>c</a:t>
            </a:r>
            <a:r>
              <a:rPr lang="en-US" altLang="en-US" sz="2800" baseline="-25000" dirty="0"/>
              <a:t> </a:t>
            </a:r>
            <a:r>
              <a:rPr lang="en-US" altLang="en-US" sz="2800" dirty="0" err="1"/>
              <a:t>B</a:t>
            </a:r>
            <a:r>
              <a:rPr lang="en-US" altLang="en-US" sz="2800" baseline="-25000" dirty="0" err="1"/>
              <a:t>c</a:t>
            </a:r>
            <a:r>
              <a:rPr lang="en-US" altLang="en-US" sz="2800" dirty="0"/>
              <a:t> 1]</a:t>
            </a:r>
            <a:r>
              <a:rPr lang="en-US" altLang="en-US" sz="2800" baseline="30000" dirty="0"/>
              <a:t>T</a:t>
            </a:r>
            <a:endParaRPr lang="en-US" altLang="en-US" sz="2800" dirty="0"/>
          </a:p>
          <a:p>
            <a:pPr marL="669925" lvl="1" indent="-325438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74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171" y="365760"/>
            <a:ext cx="10399341" cy="72281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Two gamut</a:t>
            </a:r>
          </a:p>
        </p:txBody>
      </p:sp>
      <p:pic>
        <p:nvPicPr>
          <p:cNvPr id="73730" name="Picture 3" descr="twogamu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600200"/>
            <a:ext cx="6197600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0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914" y="365760"/>
            <a:ext cx="10279598" cy="76635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Find their intersection</a:t>
            </a:r>
          </a:p>
        </p:txBody>
      </p:sp>
      <p:pic>
        <p:nvPicPr>
          <p:cNvPr id="75778" name="Picture 3" descr="intersectgam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598613"/>
            <a:ext cx="6161088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946650" y="6262688"/>
            <a:ext cx="343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latin typeface="Arial" charset="0"/>
              </a:rPr>
              <a:t>Need not be a parallelopipped</a:t>
            </a:r>
          </a:p>
        </p:txBody>
      </p:sp>
    </p:spTree>
    <p:extLst>
      <p:ext uri="{BB962C8B-B14F-4D97-AF65-F5344CB8AC3E}">
        <p14:creationId xmlns:p14="http://schemas.microsoft.com/office/powerpoint/2010/main" val="9833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31371" y="365760"/>
            <a:ext cx="10323141" cy="78812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Find the common gamut</a:t>
            </a:r>
          </a:p>
        </p:txBody>
      </p:sp>
      <p:pic>
        <p:nvPicPr>
          <p:cNvPr id="77826" name="Picture 3" descr="commongam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4" y="1598613"/>
            <a:ext cx="61245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0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914" y="365760"/>
            <a:ext cx="10279598" cy="72281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Find the mapping function</a:t>
            </a:r>
          </a:p>
        </p:txBody>
      </p:sp>
      <p:pic>
        <p:nvPicPr>
          <p:cNvPr id="79874" name="Picture 3" descr="commonfu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4" y="1598613"/>
            <a:ext cx="61245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8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altLang="en-US" dirty="0"/>
              <a:t>Gamut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15143"/>
            <a:ext cx="10508198" cy="5094513"/>
          </a:xfrm>
        </p:spPr>
        <p:txBody>
          <a:bodyPr/>
          <a:lstStyle/>
          <a:p>
            <a:r>
              <a:rPr lang="en-US" altLang="en-US" sz="2800" dirty="0" smtClean="0"/>
              <a:t>Changing the actual colors</a:t>
            </a:r>
          </a:p>
          <a:p>
            <a:pPr lvl="1"/>
            <a:r>
              <a:rPr lang="en-US" altLang="en-US" sz="2800" dirty="0" smtClean="0"/>
              <a:t>Mapping color in one gamut to another in the new gamut</a:t>
            </a:r>
          </a:p>
          <a:p>
            <a:r>
              <a:rPr lang="en-US" altLang="en-US" sz="2800" dirty="0" smtClean="0"/>
              <a:t>If just dealing with two devices, may choose to move colors from one gamut to another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altLang="en-US" dirty="0"/>
              <a:t>What is gamma function?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15143"/>
            <a:ext cx="10508198" cy="50945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18</a:t>
            </a:fld>
            <a:endParaRPr lang="en-US"/>
          </a:p>
        </p:txBody>
      </p:sp>
      <p:sp>
        <p:nvSpPr>
          <p:cNvPr id="40" name="Line 3"/>
          <p:cNvSpPr>
            <a:spLocks noChangeShapeType="1"/>
          </p:cNvSpPr>
          <p:nvPr/>
        </p:nvSpPr>
        <p:spPr bwMode="auto">
          <a:xfrm flipV="1">
            <a:off x="1796144" y="2286000"/>
            <a:ext cx="685800" cy="22860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 flipV="1">
            <a:off x="1796144" y="1752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1796144" y="4572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1796144" y="4572000"/>
            <a:ext cx="2133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81944" y="1676400"/>
            <a:ext cx="243840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 flipV="1">
            <a:off x="4234544" y="1676400"/>
            <a:ext cx="68580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 flipV="1">
            <a:off x="3167744" y="4495800"/>
            <a:ext cx="243840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>
            <a:off x="4158344" y="3962400"/>
            <a:ext cx="144780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 flipV="1">
            <a:off x="5606144" y="2209800"/>
            <a:ext cx="68580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>
            <a:off x="4844144" y="1676400"/>
            <a:ext cx="144780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2481944" y="2286000"/>
            <a:ext cx="144780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3853544" y="2209800"/>
            <a:ext cx="243840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 flipV="1">
            <a:off x="3167744" y="2819400"/>
            <a:ext cx="68580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 flipV="1">
            <a:off x="1796144" y="3962400"/>
            <a:ext cx="2438400" cy="609600"/>
          </a:xfrm>
          <a:prstGeom prst="line">
            <a:avLst/>
          </a:prstGeom>
          <a:noFill/>
          <a:ln w="28575">
            <a:solidFill>
              <a:srgbClr val="E02B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Line 17"/>
          <p:cNvSpPr>
            <a:spLocks noChangeShapeType="1"/>
          </p:cNvSpPr>
          <p:nvPr/>
        </p:nvSpPr>
        <p:spPr bwMode="auto">
          <a:xfrm>
            <a:off x="1796144" y="4572000"/>
            <a:ext cx="1447800" cy="5334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5818869" y="4495800"/>
            <a:ext cx="330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smtClean="0">
                <a:latin typeface="Monotype Corsiva" charset="0"/>
              </a:rPr>
              <a:t>X    =    X</a:t>
            </a:r>
            <a:r>
              <a:rPr lang="en-US" altLang="en-US" sz="2400" i="1" baseline="-25000" smtClean="0">
                <a:latin typeface="Monotype Corsiva" charset="0"/>
              </a:rPr>
              <a:t>r </a:t>
            </a:r>
            <a:r>
              <a:rPr lang="en-US" altLang="en-US" sz="2400" i="1" smtClean="0">
                <a:latin typeface="Monotype Corsiva" charset="0"/>
              </a:rPr>
              <a:t>  X</a:t>
            </a:r>
            <a:r>
              <a:rPr lang="en-US" altLang="en-US" sz="2400" i="1" baseline="-25000" smtClean="0">
                <a:latin typeface="Monotype Corsiva" charset="0"/>
              </a:rPr>
              <a:t>g </a:t>
            </a:r>
            <a:r>
              <a:rPr lang="en-US" altLang="en-US" sz="2400" i="1" smtClean="0">
                <a:latin typeface="Monotype Corsiva" charset="0"/>
              </a:rPr>
              <a:t>  X</a:t>
            </a:r>
            <a:r>
              <a:rPr lang="en-US" altLang="en-US" sz="2400" i="1" baseline="-25000" smtClean="0">
                <a:latin typeface="Monotype Corsiva" charset="0"/>
              </a:rPr>
              <a:t>b         </a:t>
            </a:r>
            <a:r>
              <a:rPr lang="en-US" altLang="en-US" sz="2400" i="1" smtClean="0">
                <a:latin typeface="Monotype Corsiva" charset="0"/>
              </a:rPr>
              <a:t>h </a:t>
            </a:r>
            <a:r>
              <a:rPr lang="en-US" altLang="en-US" sz="2400" i="1" baseline="-25000" smtClean="0">
                <a:latin typeface="Monotype Corsiva" charset="0"/>
              </a:rPr>
              <a:t>r </a:t>
            </a:r>
            <a:r>
              <a:rPr lang="en-US" altLang="en-US" sz="2400" i="1" smtClean="0">
                <a:latin typeface="Monotype Corsiva" charset="0"/>
              </a:rPr>
              <a:t>( i </a:t>
            </a:r>
            <a:r>
              <a:rPr lang="en-US" altLang="en-US" sz="2400" i="1" baseline="-25000" smtClean="0">
                <a:latin typeface="Monotype Corsiva" charset="0"/>
              </a:rPr>
              <a:t>r </a:t>
            </a:r>
            <a:r>
              <a:rPr lang="en-US" altLang="en-US" sz="2400" i="1" smtClean="0">
                <a:latin typeface="Monotype Corsiva" charset="0"/>
              </a:rPr>
              <a:t>)</a:t>
            </a: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5834744" y="4916488"/>
            <a:ext cx="3348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smtClean="0">
                <a:latin typeface="Monotype Corsiva" charset="0"/>
              </a:rPr>
              <a:t>Y    =    Y</a:t>
            </a:r>
            <a:r>
              <a:rPr lang="en-US" altLang="en-US" sz="2400" i="1" baseline="-25000" smtClean="0">
                <a:latin typeface="Monotype Corsiva" charset="0"/>
              </a:rPr>
              <a:t>r </a:t>
            </a:r>
            <a:r>
              <a:rPr lang="en-US" altLang="en-US" sz="2400" i="1" smtClean="0">
                <a:latin typeface="Monotype Corsiva" charset="0"/>
              </a:rPr>
              <a:t> Y</a:t>
            </a:r>
            <a:r>
              <a:rPr lang="en-US" altLang="en-US" sz="2400" i="1" baseline="-25000" smtClean="0">
                <a:latin typeface="Monotype Corsiva" charset="0"/>
              </a:rPr>
              <a:t>g </a:t>
            </a:r>
            <a:r>
              <a:rPr lang="en-US" altLang="en-US" sz="2400" i="1" smtClean="0">
                <a:latin typeface="Monotype Corsiva" charset="0"/>
              </a:rPr>
              <a:t>  Y</a:t>
            </a:r>
            <a:r>
              <a:rPr lang="en-US" altLang="en-US" sz="2400" i="1" baseline="-25000" smtClean="0">
                <a:latin typeface="Monotype Corsiva" charset="0"/>
              </a:rPr>
              <a:t>b        </a:t>
            </a:r>
            <a:r>
              <a:rPr lang="en-US" altLang="en-US" sz="2400" i="1" smtClean="0">
                <a:latin typeface="Monotype Corsiva" charset="0"/>
              </a:rPr>
              <a:t> h </a:t>
            </a:r>
            <a:r>
              <a:rPr lang="en-US" altLang="en-US" sz="2400" i="1" baseline="-25000" smtClean="0">
                <a:latin typeface="Monotype Corsiva" charset="0"/>
              </a:rPr>
              <a:t>g</a:t>
            </a:r>
            <a:r>
              <a:rPr lang="en-US" altLang="en-US" sz="2400" i="1" smtClean="0">
                <a:latin typeface="Monotype Corsiva" charset="0"/>
              </a:rPr>
              <a:t> ( i </a:t>
            </a:r>
            <a:r>
              <a:rPr lang="en-US" altLang="en-US" sz="2400" i="1" baseline="-25000" smtClean="0">
                <a:latin typeface="Monotype Corsiva" charset="0"/>
              </a:rPr>
              <a:t>g</a:t>
            </a:r>
            <a:r>
              <a:rPr lang="en-US" altLang="en-US" sz="2400" i="1" smtClean="0">
                <a:latin typeface="Monotype Corsiva" charset="0"/>
              </a:rPr>
              <a:t> )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5834744" y="5297488"/>
            <a:ext cx="329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smtClean="0">
                <a:latin typeface="Monotype Corsiva" charset="0"/>
              </a:rPr>
              <a:t>Z    =    Z</a:t>
            </a:r>
            <a:r>
              <a:rPr lang="en-US" altLang="en-US" sz="2400" i="1" baseline="-25000" smtClean="0">
                <a:latin typeface="Monotype Corsiva" charset="0"/>
              </a:rPr>
              <a:t>r </a:t>
            </a:r>
            <a:r>
              <a:rPr lang="en-US" altLang="en-US" sz="2400" i="1" smtClean="0">
                <a:latin typeface="Monotype Corsiva" charset="0"/>
              </a:rPr>
              <a:t>  Z</a:t>
            </a:r>
            <a:r>
              <a:rPr lang="en-US" altLang="en-US" sz="2400" i="1" baseline="-25000" smtClean="0">
                <a:latin typeface="Monotype Corsiva" charset="0"/>
              </a:rPr>
              <a:t>g</a:t>
            </a:r>
            <a:r>
              <a:rPr lang="en-US" altLang="en-US" sz="2400" i="1" smtClean="0">
                <a:latin typeface="Monotype Corsiva" charset="0"/>
              </a:rPr>
              <a:t>  Z</a:t>
            </a:r>
            <a:r>
              <a:rPr lang="en-US" altLang="en-US" sz="2400" i="1" baseline="-25000" smtClean="0">
                <a:latin typeface="Monotype Corsiva" charset="0"/>
              </a:rPr>
              <a:t>b     </a:t>
            </a:r>
            <a:r>
              <a:rPr lang="en-US" altLang="en-US" sz="2400" i="1" smtClean="0">
                <a:latin typeface="Monotype Corsiva" charset="0"/>
              </a:rPr>
              <a:t> h </a:t>
            </a:r>
            <a:r>
              <a:rPr lang="en-US" altLang="en-US" sz="2400" i="1" baseline="-25000" smtClean="0">
                <a:latin typeface="Monotype Corsiva" charset="0"/>
              </a:rPr>
              <a:t>b</a:t>
            </a:r>
            <a:r>
              <a:rPr lang="en-US" altLang="en-US" sz="2400" i="1" smtClean="0">
                <a:latin typeface="Monotype Corsiva" charset="0"/>
              </a:rPr>
              <a:t> ( i </a:t>
            </a:r>
            <a:r>
              <a:rPr lang="en-US" altLang="en-US" sz="2400" i="1" baseline="-25000" smtClean="0">
                <a:latin typeface="Monotype Corsiva" charset="0"/>
              </a:rPr>
              <a:t>b </a:t>
            </a:r>
            <a:r>
              <a:rPr lang="en-US" altLang="en-US" sz="2400" i="1" smtClean="0">
                <a:latin typeface="Monotype Corsiva" charset="0"/>
              </a:rPr>
              <a:t>)</a:t>
            </a:r>
          </a:p>
        </p:txBody>
      </p:sp>
      <p:sp>
        <p:nvSpPr>
          <p:cNvPr id="58" name="Freeform 21"/>
          <p:cNvSpPr>
            <a:spLocks/>
          </p:cNvSpPr>
          <p:nvPr/>
        </p:nvSpPr>
        <p:spPr bwMode="auto">
          <a:xfrm>
            <a:off x="6580869" y="4419600"/>
            <a:ext cx="228600" cy="1600200"/>
          </a:xfrm>
          <a:custGeom>
            <a:avLst/>
            <a:gdLst>
              <a:gd name="T0" fmla="*/ 2147483646 w 144"/>
              <a:gd name="T1" fmla="*/ 0 h 816"/>
              <a:gd name="T2" fmla="*/ 0 w 144"/>
              <a:gd name="T3" fmla="*/ 0 h 816"/>
              <a:gd name="T4" fmla="*/ 0 w 144"/>
              <a:gd name="T5" fmla="*/ 2147483646 h 816"/>
              <a:gd name="T6" fmla="*/ 2147483646 w 144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816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22"/>
          <p:cNvSpPr>
            <a:spLocks/>
          </p:cNvSpPr>
          <p:nvPr/>
        </p:nvSpPr>
        <p:spPr bwMode="auto">
          <a:xfrm flipH="1">
            <a:off x="7800069" y="4419600"/>
            <a:ext cx="228600" cy="1600200"/>
          </a:xfrm>
          <a:custGeom>
            <a:avLst/>
            <a:gdLst>
              <a:gd name="T0" fmla="*/ 2147483646 w 144"/>
              <a:gd name="T1" fmla="*/ 0 h 816"/>
              <a:gd name="T2" fmla="*/ 0 w 144"/>
              <a:gd name="T3" fmla="*/ 0 h 816"/>
              <a:gd name="T4" fmla="*/ 0 w 144"/>
              <a:gd name="T5" fmla="*/ 2147483646 h 816"/>
              <a:gd name="T6" fmla="*/ 2147483646 w 144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816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23"/>
          <p:cNvSpPr>
            <a:spLocks/>
          </p:cNvSpPr>
          <p:nvPr/>
        </p:nvSpPr>
        <p:spPr bwMode="auto">
          <a:xfrm flipH="1">
            <a:off x="8943069" y="4419600"/>
            <a:ext cx="244475" cy="1600200"/>
          </a:xfrm>
          <a:custGeom>
            <a:avLst/>
            <a:gdLst>
              <a:gd name="T0" fmla="*/ 2147483646 w 144"/>
              <a:gd name="T1" fmla="*/ 0 h 816"/>
              <a:gd name="T2" fmla="*/ 0 w 144"/>
              <a:gd name="T3" fmla="*/ 0 h 816"/>
              <a:gd name="T4" fmla="*/ 0 w 144"/>
              <a:gd name="T5" fmla="*/ 2147483646 h 816"/>
              <a:gd name="T6" fmla="*/ 2147483646 w 144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816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24"/>
          <p:cNvSpPr>
            <a:spLocks/>
          </p:cNvSpPr>
          <p:nvPr/>
        </p:nvSpPr>
        <p:spPr bwMode="auto">
          <a:xfrm flipH="1">
            <a:off x="6123669" y="4419600"/>
            <a:ext cx="228600" cy="1600200"/>
          </a:xfrm>
          <a:custGeom>
            <a:avLst/>
            <a:gdLst>
              <a:gd name="T0" fmla="*/ 2147483646 w 144"/>
              <a:gd name="T1" fmla="*/ 0 h 816"/>
              <a:gd name="T2" fmla="*/ 0 w 144"/>
              <a:gd name="T3" fmla="*/ 0 h 816"/>
              <a:gd name="T4" fmla="*/ 0 w 144"/>
              <a:gd name="T5" fmla="*/ 2147483646 h 816"/>
              <a:gd name="T6" fmla="*/ 2147483646 w 144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816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25"/>
          <p:cNvSpPr>
            <a:spLocks/>
          </p:cNvSpPr>
          <p:nvPr/>
        </p:nvSpPr>
        <p:spPr bwMode="auto">
          <a:xfrm>
            <a:off x="5666469" y="4419600"/>
            <a:ext cx="228600" cy="1600200"/>
          </a:xfrm>
          <a:custGeom>
            <a:avLst/>
            <a:gdLst>
              <a:gd name="T0" fmla="*/ 2147483646 w 144"/>
              <a:gd name="T1" fmla="*/ 0 h 816"/>
              <a:gd name="T2" fmla="*/ 0 w 144"/>
              <a:gd name="T3" fmla="*/ 0 h 816"/>
              <a:gd name="T4" fmla="*/ 0 w 144"/>
              <a:gd name="T5" fmla="*/ 2147483646 h 816"/>
              <a:gd name="T6" fmla="*/ 2147483646 w 144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816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26"/>
          <p:cNvSpPr>
            <a:spLocks/>
          </p:cNvSpPr>
          <p:nvPr/>
        </p:nvSpPr>
        <p:spPr bwMode="auto">
          <a:xfrm>
            <a:off x="8181069" y="4419600"/>
            <a:ext cx="212725" cy="1600200"/>
          </a:xfrm>
          <a:custGeom>
            <a:avLst/>
            <a:gdLst>
              <a:gd name="T0" fmla="*/ 2147483646 w 144"/>
              <a:gd name="T1" fmla="*/ 0 h 816"/>
              <a:gd name="T2" fmla="*/ 0 w 144"/>
              <a:gd name="T3" fmla="*/ 0 h 816"/>
              <a:gd name="T4" fmla="*/ 0 w 144"/>
              <a:gd name="T5" fmla="*/ 2147483646 h 816"/>
              <a:gd name="T6" fmla="*/ 2147483646 w 144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816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4539344" y="3657600"/>
            <a:ext cx="1636713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smtClean="0">
                <a:solidFill>
                  <a:srgbClr val="E02B00"/>
                </a:solidFill>
                <a:latin typeface="Monotype Corsiva" charset="0"/>
                <a:ea typeface="Times New Roman" charset="0"/>
                <a:cs typeface="Times New Roman" charset="0"/>
              </a:rPr>
              <a:t>( X</a:t>
            </a:r>
            <a:r>
              <a:rPr lang="en-US" altLang="en-US" sz="2800" b="1" baseline="-25000" smtClean="0">
                <a:solidFill>
                  <a:srgbClr val="E02B00"/>
                </a:solidFill>
                <a:latin typeface="Monotype Corsiva" charset="0"/>
                <a:ea typeface="Times New Roman" charset="0"/>
                <a:cs typeface="Times New Roman" charset="0"/>
              </a:rPr>
              <a:t>r </a:t>
            </a:r>
            <a:r>
              <a:rPr lang="en-US" altLang="en-US" sz="2800" b="1" smtClean="0">
                <a:solidFill>
                  <a:srgbClr val="E02B00"/>
                </a:solidFill>
                <a:latin typeface="Monotype Corsiva" charset="0"/>
                <a:ea typeface="Times New Roman" charset="0"/>
                <a:cs typeface="Times New Roman" charset="0"/>
              </a:rPr>
              <a:t>,Y</a:t>
            </a:r>
            <a:r>
              <a:rPr lang="en-US" altLang="en-US" sz="2800" b="1" baseline="-25000" smtClean="0">
                <a:solidFill>
                  <a:srgbClr val="E02B00"/>
                </a:solidFill>
                <a:latin typeface="Monotype Corsiva" charset="0"/>
                <a:ea typeface="Times New Roman" charset="0"/>
                <a:cs typeface="Times New Roman" charset="0"/>
              </a:rPr>
              <a:t>r  </a:t>
            </a:r>
            <a:r>
              <a:rPr lang="en-US" altLang="en-US" sz="2800" b="1" smtClean="0">
                <a:solidFill>
                  <a:srgbClr val="E02B00"/>
                </a:solidFill>
                <a:latin typeface="Monotype Corsiva" charset="0"/>
                <a:ea typeface="Times New Roman" charset="0"/>
                <a:cs typeface="Times New Roman" charset="0"/>
              </a:rPr>
              <a:t>,Z</a:t>
            </a:r>
            <a:r>
              <a:rPr lang="en-US" altLang="en-US" sz="2800" b="1" baseline="-25000" smtClean="0">
                <a:solidFill>
                  <a:srgbClr val="E02B00"/>
                </a:solidFill>
                <a:latin typeface="Monotype Corsiva" charset="0"/>
                <a:ea typeface="Times New Roman" charset="0"/>
                <a:cs typeface="Times New Roman" charset="0"/>
              </a:rPr>
              <a:t>r </a:t>
            </a:r>
            <a:r>
              <a:rPr lang="en-US" altLang="en-US" sz="2800" b="1" smtClean="0">
                <a:solidFill>
                  <a:srgbClr val="E02B00"/>
                </a:solidFill>
                <a:latin typeface="Monotype Corsiva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latin typeface="Arial" charset="0"/>
            </a:endParaRPr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2024744" y="1524000"/>
            <a:ext cx="16033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smtClean="0">
                <a:solidFill>
                  <a:srgbClr val="66FF33"/>
                </a:solidFill>
                <a:latin typeface="Monotype Corsiva" charset="0"/>
                <a:ea typeface="Times New Roman" charset="0"/>
                <a:cs typeface="Times New Roman" charset="0"/>
              </a:rPr>
              <a:t>( X</a:t>
            </a:r>
            <a:r>
              <a:rPr lang="en-US" altLang="en-US" sz="2800" b="1" baseline="-25000" smtClean="0">
                <a:solidFill>
                  <a:srgbClr val="66FF33"/>
                </a:solidFill>
                <a:latin typeface="Monotype Corsiva" charset="0"/>
                <a:ea typeface="Times New Roman" charset="0"/>
                <a:cs typeface="Times New Roman" charset="0"/>
              </a:rPr>
              <a:t>g </a:t>
            </a:r>
            <a:r>
              <a:rPr lang="en-US" altLang="en-US" sz="2800" b="1" smtClean="0">
                <a:solidFill>
                  <a:srgbClr val="66FF33"/>
                </a:solidFill>
                <a:latin typeface="Monotype Corsiva" charset="0"/>
                <a:ea typeface="Times New Roman" charset="0"/>
                <a:cs typeface="Times New Roman" charset="0"/>
              </a:rPr>
              <a:t>,Y</a:t>
            </a:r>
            <a:r>
              <a:rPr lang="en-US" altLang="en-US" sz="2800" b="1" baseline="-25000" smtClean="0">
                <a:solidFill>
                  <a:srgbClr val="66FF33"/>
                </a:solidFill>
                <a:latin typeface="Monotype Corsiva" charset="0"/>
                <a:ea typeface="Times New Roman" charset="0"/>
                <a:cs typeface="Times New Roman" charset="0"/>
              </a:rPr>
              <a:t>g</a:t>
            </a:r>
            <a:r>
              <a:rPr lang="en-US" altLang="en-US" sz="2800" b="1" smtClean="0">
                <a:solidFill>
                  <a:srgbClr val="66FF33"/>
                </a:solidFill>
                <a:latin typeface="Monotype Corsiva" charset="0"/>
                <a:ea typeface="Times New Roman" charset="0"/>
                <a:cs typeface="Times New Roman" charset="0"/>
              </a:rPr>
              <a:t>,Z</a:t>
            </a:r>
            <a:r>
              <a:rPr lang="en-US" altLang="en-US" sz="2800" b="1" baseline="-25000" smtClean="0">
                <a:solidFill>
                  <a:srgbClr val="66FF33"/>
                </a:solidFill>
                <a:latin typeface="Monotype Corsiva" charset="0"/>
                <a:ea typeface="Times New Roman" charset="0"/>
                <a:cs typeface="Times New Roman" charset="0"/>
              </a:rPr>
              <a:t>g </a:t>
            </a:r>
            <a:r>
              <a:rPr lang="en-US" altLang="en-US" sz="2800" b="1" smtClean="0">
                <a:solidFill>
                  <a:srgbClr val="66FF33"/>
                </a:solidFill>
                <a:latin typeface="Monotype Corsiva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6" name="Text Box 29"/>
          <p:cNvSpPr txBox="1">
            <a:spLocks noChangeArrowheads="1"/>
          </p:cNvSpPr>
          <p:nvPr/>
        </p:nvSpPr>
        <p:spPr bwMode="auto">
          <a:xfrm>
            <a:off x="3091544" y="4953000"/>
            <a:ext cx="16700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smtClean="0">
                <a:solidFill>
                  <a:srgbClr val="0000E4"/>
                </a:solidFill>
                <a:latin typeface="Monotype Corsiva" charset="0"/>
                <a:ea typeface="Times New Roman" charset="0"/>
                <a:cs typeface="Times New Roman" charset="0"/>
              </a:rPr>
              <a:t>( X</a:t>
            </a:r>
            <a:r>
              <a:rPr lang="en-US" altLang="en-US" sz="2800" b="1" baseline="-25000" smtClean="0">
                <a:solidFill>
                  <a:srgbClr val="0000E4"/>
                </a:solidFill>
                <a:latin typeface="Monotype Corsiva" charset="0"/>
                <a:ea typeface="Times New Roman" charset="0"/>
                <a:cs typeface="Times New Roman" charset="0"/>
              </a:rPr>
              <a:t>b </a:t>
            </a:r>
            <a:r>
              <a:rPr lang="en-US" altLang="en-US" sz="2800" b="1" smtClean="0">
                <a:solidFill>
                  <a:srgbClr val="0000E4"/>
                </a:solidFill>
                <a:latin typeface="Monotype Corsiva" charset="0"/>
                <a:ea typeface="Times New Roman" charset="0"/>
                <a:cs typeface="Times New Roman" charset="0"/>
              </a:rPr>
              <a:t>,Y</a:t>
            </a:r>
            <a:r>
              <a:rPr lang="en-US" altLang="en-US" sz="2800" b="1" baseline="-25000" smtClean="0">
                <a:solidFill>
                  <a:srgbClr val="0000E4"/>
                </a:solidFill>
                <a:latin typeface="Monotype Corsiva" charset="0"/>
                <a:ea typeface="Times New Roman" charset="0"/>
                <a:cs typeface="Times New Roman" charset="0"/>
              </a:rPr>
              <a:t>b </a:t>
            </a:r>
            <a:r>
              <a:rPr lang="en-US" altLang="en-US" sz="2800" b="1" smtClean="0">
                <a:solidFill>
                  <a:srgbClr val="0000E4"/>
                </a:solidFill>
                <a:latin typeface="Monotype Corsiva" charset="0"/>
                <a:ea typeface="Times New Roman" charset="0"/>
                <a:cs typeface="Times New Roman" charset="0"/>
              </a:rPr>
              <a:t>,Z</a:t>
            </a:r>
            <a:r>
              <a:rPr lang="en-US" altLang="en-US" sz="2800" b="1" baseline="-25000" smtClean="0">
                <a:solidFill>
                  <a:srgbClr val="0000E4"/>
                </a:solidFill>
                <a:latin typeface="Monotype Corsiva" charset="0"/>
                <a:ea typeface="Times New Roman" charset="0"/>
                <a:cs typeface="Times New Roman" charset="0"/>
              </a:rPr>
              <a:t>b </a:t>
            </a:r>
            <a:r>
              <a:rPr lang="en-US" altLang="en-US" sz="2800" b="1" smtClean="0">
                <a:solidFill>
                  <a:srgbClr val="0000E4"/>
                </a:solidFill>
                <a:latin typeface="Monotype Corsiva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0000E4"/>
              </a:solidFill>
              <a:latin typeface="Arial" charset="0"/>
            </a:endParaRPr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V="1">
            <a:off x="2329544" y="2209800"/>
            <a:ext cx="2438400" cy="609600"/>
          </a:xfrm>
          <a:prstGeom prst="line">
            <a:avLst/>
          </a:prstGeom>
          <a:noFill/>
          <a:ln w="19050">
            <a:solidFill>
              <a:srgbClr val="66FF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Line 31"/>
          <p:cNvSpPr>
            <a:spLocks noChangeShapeType="1"/>
          </p:cNvSpPr>
          <p:nvPr/>
        </p:nvSpPr>
        <p:spPr bwMode="auto">
          <a:xfrm flipV="1">
            <a:off x="2177144" y="2743200"/>
            <a:ext cx="2438400" cy="609600"/>
          </a:xfrm>
          <a:prstGeom prst="line">
            <a:avLst/>
          </a:prstGeom>
          <a:noFill/>
          <a:ln w="19050">
            <a:solidFill>
              <a:srgbClr val="66FF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Line 32"/>
          <p:cNvSpPr>
            <a:spLocks noChangeShapeType="1"/>
          </p:cNvSpPr>
          <p:nvPr/>
        </p:nvSpPr>
        <p:spPr bwMode="auto">
          <a:xfrm flipV="1">
            <a:off x="2024744" y="3200400"/>
            <a:ext cx="2438400" cy="609600"/>
          </a:xfrm>
          <a:prstGeom prst="line">
            <a:avLst/>
          </a:prstGeom>
          <a:noFill/>
          <a:ln w="19050">
            <a:solidFill>
              <a:srgbClr val="66FF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Line 33"/>
          <p:cNvSpPr>
            <a:spLocks noChangeShapeType="1"/>
          </p:cNvSpPr>
          <p:nvPr/>
        </p:nvSpPr>
        <p:spPr bwMode="auto">
          <a:xfrm flipV="1">
            <a:off x="1948544" y="3581400"/>
            <a:ext cx="2438400" cy="609600"/>
          </a:xfrm>
          <a:prstGeom prst="line">
            <a:avLst/>
          </a:prstGeom>
          <a:noFill/>
          <a:ln w="19050">
            <a:solidFill>
              <a:srgbClr val="66FF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 flipV="1">
            <a:off x="1872344" y="3810000"/>
            <a:ext cx="2438400" cy="609600"/>
          </a:xfrm>
          <a:prstGeom prst="line">
            <a:avLst/>
          </a:prstGeom>
          <a:noFill/>
          <a:ln w="19050">
            <a:solidFill>
              <a:srgbClr val="66FF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2100944" y="4495800"/>
            <a:ext cx="1447800" cy="533400"/>
          </a:xfrm>
          <a:prstGeom prst="line">
            <a:avLst/>
          </a:prstGeom>
          <a:noFill/>
          <a:ln w="19050">
            <a:solidFill>
              <a:srgbClr val="E02B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2481944" y="4419600"/>
            <a:ext cx="1447800" cy="533400"/>
          </a:xfrm>
          <a:prstGeom prst="line">
            <a:avLst/>
          </a:prstGeom>
          <a:noFill/>
          <a:ln w="19050">
            <a:solidFill>
              <a:srgbClr val="E02B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3167744" y="4267200"/>
            <a:ext cx="1447800" cy="533400"/>
          </a:xfrm>
          <a:prstGeom prst="line">
            <a:avLst/>
          </a:prstGeom>
          <a:noFill/>
          <a:ln w="19050">
            <a:solidFill>
              <a:srgbClr val="E02B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>
            <a:off x="3624944" y="4114800"/>
            <a:ext cx="1447800" cy="533400"/>
          </a:xfrm>
          <a:prstGeom prst="line">
            <a:avLst/>
          </a:prstGeom>
          <a:noFill/>
          <a:ln w="19050">
            <a:solidFill>
              <a:srgbClr val="E02B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altLang="en-US" dirty="0"/>
              <a:t>Tone Mapping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15143"/>
            <a:ext cx="4894798" cy="5094513"/>
          </a:xfrm>
        </p:spPr>
        <p:txBody>
          <a:bodyPr/>
          <a:lstStyle/>
          <a:p>
            <a:r>
              <a:rPr lang="en-US" altLang="en-US" sz="2800" dirty="0"/>
              <a:t>How the input value maps to output intensity</a:t>
            </a:r>
          </a:p>
          <a:p>
            <a:r>
              <a:rPr lang="en-US" altLang="en-US" sz="2800" dirty="0"/>
              <a:t>Affects brightness, contrast and saturation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lint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1112" y="1484312"/>
            <a:ext cx="5613400" cy="231457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enhancet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1112" y="3922712"/>
            <a:ext cx="5530850" cy="224948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gammales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87" y="1484312"/>
            <a:ext cx="5665788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gammamo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8087" y="3846512"/>
            <a:ext cx="5686425" cy="237648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5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dirty="0" smtClean="0"/>
              <a:t>Additive Color 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15143"/>
            <a:ext cx="10508198" cy="5094513"/>
          </a:xfrm>
        </p:spPr>
        <p:txBody>
          <a:bodyPr/>
          <a:lstStyle/>
          <a:p>
            <a:r>
              <a:rPr lang="en-US" altLang="en-US" sz="2800" dirty="0"/>
              <a:t>Additive color mixtures modeled by addition in XYZ space</a:t>
            </a:r>
          </a:p>
          <a:p>
            <a:r>
              <a:rPr lang="en-US" altLang="en-US" sz="2800" dirty="0"/>
              <a:t>When spectrums get added</a:t>
            </a:r>
          </a:p>
          <a:p>
            <a:pPr lvl="1"/>
            <a:r>
              <a:rPr lang="en-US" altLang="en-US" sz="2800" dirty="0"/>
              <a:t>Displays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2663825" y="3034161"/>
            <a:ext cx="6175375" cy="3802062"/>
            <a:chOff x="382" y="1488"/>
            <a:chExt cx="4418" cy="2735"/>
          </a:xfrm>
        </p:grpSpPr>
        <p:sp>
          <p:nvSpPr>
            <p:cNvPr id="6" name="Line 26"/>
            <p:cNvSpPr>
              <a:spLocks noChangeShapeType="1"/>
            </p:cNvSpPr>
            <p:nvPr/>
          </p:nvSpPr>
          <p:spPr bwMode="auto">
            <a:xfrm flipH="1">
              <a:off x="672" y="1872"/>
              <a:ext cx="49" cy="20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27"/>
            <p:cNvSpPr>
              <a:spLocks noChangeShapeType="1"/>
            </p:cNvSpPr>
            <p:nvPr/>
          </p:nvSpPr>
          <p:spPr bwMode="auto">
            <a:xfrm>
              <a:off x="672" y="3888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2150" y="3959"/>
              <a:ext cx="995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smtClean="0">
                  <a:latin typeface="Arial" charset="0"/>
                </a:rPr>
                <a:t>Wavelength</a:t>
              </a:r>
            </a:p>
          </p:txBody>
        </p:sp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 rot="-5400000">
              <a:off x="214" y="2590"/>
              <a:ext cx="59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smtClean="0">
                  <a:latin typeface="Arial" charset="0"/>
                </a:rPr>
                <a:t>Power</a:t>
              </a: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672" y="1928"/>
              <a:ext cx="3840" cy="1960"/>
            </a:xfrm>
            <a:custGeom>
              <a:avLst/>
              <a:gdLst>
                <a:gd name="T0" fmla="*/ 0 w 3840"/>
                <a:gd name="T1" fmla="*/ 1960 h 1960"/>
                <a:gd name="T2" fmla="*/ 288 w 3840"/>
                <a:gd name="T3" fmla="*/ 1528 h 1960"/>
                <a:gd name="T4" fmla="*/ 528 w 3840"/>
                <a:gd name="T5" fmla="*/ 856 h 1960"/>
                <a:gd name="T6" fmla="*/ 912 w 3840"/>
                <a:gd name="T7" fmla="*/ 88 h 1960"/>
                <a:gd name="T8" fmla="*/ 1296 w 3840"/>
                <a:gd name="T9" fmla="*/ 328 h 1960"/>
                <a:gd name="T10" fmla="*/ 1728 w 3840"/>
                <a:gd name="T11" fmla="*/ 1144 h 1960"/>
                <a:gd name="T12" fmla="*/ 2592 w 3840"/>
                <a:gd name="T13" fmla="*/ 1816 h 1960"/>
                <a:gd name="T14" fmla="*/ 3168 w 3840"/>
                <a:gd name="T15" fmla="*/ 1864 h 1960"/>
                <a:gd name="T16" fmla="*/ 3360 w 3840"/>
                <a:gd name="T17" fmla="*/ 1864 h 1960"/>
                <a:gd name="T18" fmla="*/ 3840 w 3840"/>
                <a:gd name="T19" fmla="*/ 1960 h 19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40" h="1960">
                  <a:moveTo>
                    <a:pt x="0" y="1960"/>
                  </a:moveTo>
                  <a:cubicBezTo>
                    <a:pt x="100" y="1836"/>
                    <a:pt x="200" y="1712"/>
                    <a:pt x="288" y="1528"/>
                  </a:cubicBezTo>
                  <a:cubicBezTo>
                    <a:pt x="376" y="1344"/>
                    <a:pt x="424" y="1096"/>
                    <a:pt x="528" y="856"/>
                  </a:cubicBezTo>
                  <a:cubicBezTo>
                    <a:pt x="632" y="616"/>
                    <a:pt x="784" y="176"/>
                    <a:pt x="912" y="88"/>
                  </a:cubicBezTo>
                  <a:cubicBezTo>
                    <a:pt x="1040" y="0"/>
                    <a:pt x="1160" y="152"/>
                    <a:pt x="1296" y="328"/>
                  </a:cubicBezTo>
                  <a:cubicBezTo>
                    <a:pt x="1432" y="504"/>
                    <a:pt x="1512" y="896"/>
                    <a:pt x="1728" y="1144"/>
                  </a:cubicBezTo>
                  <a:cubicBezTo>
                    <a:pt x="1944" y="1392"/>
                    <a:pt x="2352" y="1696"/>
                    <a:pt x="2592" y="1816"/>
                  </a:cubicBezTo>
                  <a:cubicBezTo>
                    <a:pt x="2832" y="1936"/>
                    <a:pt x="3040" y="1856"/>
                    <a:pt x="3168" y="1864"/>
                  </a:cubicBezTo>
                  <a:cubicBezTo>
                    <a:pt x="3296" y="1872"/>
                    <a:pt x="3248" y="1848"/>
                    <a:pt x="3360" y="1864"/>
                  </a:cubicBezTo>
                  <a:cubicBezTo>
                    <a:pt x="3472" y="1880"/>
                    <a:pt x="3656" y="1920"/>
                    <a:pt x="3840" y="1960"/>
                  </a:cubicBezTo>
                </a:path>
              </a:pathLst>
            </a:custGeom>
            <a:noFill/>
            <a:ln w="38100" cmpd="sng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672" y="2312"/>
              <a:ext cx="3984" cy="1576"/>
            </a:xfrm>
            <a:custGeom>
              <a:avLst/>
              <a:gdLst>
                <a:gd name="T0" fmla="*/ 0 w 3984"/>
                <a:gd name="T1" fmla="*/ 1576 h 1576"/>
                <a:gd name="T2" fmla="*/ 336 w 3984"/>
                <a:gd name="T3" fmla="*/ 1528 h 1576"/>
                <a:gd name="T4" fmla="*/ 768 w 3984"/>
                <a:gd name="T5" fmla="*/ 1336 h 1576"/>
                <a:gd name="T6" fmla="*/ 1056 w 3984"/>
                <a:gd name="T7" fmla="*/ 1144 h 1576"/>
                <a:gd name="T8" fmla="*/ 1440 w 3984"/>
                <a:gd name="T9" fmla="*/ 856 h 1576"/>
                <a:gd name="T10" fmla="*/ 1680 w 3984"/>
                <a:gd name="T11" fmla="*/ 568 h 1576"/>
                <a:gd name="T12" fmla="*/ 1920 w 3984"/>
                <a:gd name="T13" fmla="*/ 232 h 1576"/>
                <a:gd name="T14" fmla="*/ 2112 w 3984"/>
                <a:gd name="T15" fmla="*/ 40 h 1576"/>
                <a:gd name="T16" fmla="*/ 2448 w 3984"/>
                <a:gd name="T17" fmla="*/ 88 h 1576"/>
                <a:gd name="T18" fmla="*/ 2736 w 3984"/>
                <a:gd name="T19" fmla="*/ 568 h 1576"/>
                <a:gd name="T20" fmla="*/ 2976 w 3984"/>
                <a:gd name="T21" fmla="*/ 1048 h 1576"/>
                <a:gd name="T22" fmla="*/ 3216 w 3984"/>
                <a:gd name="T23" fmla="*/ 1288 h 1576"/>
                <a:gd name="T24" fmla="*/ 3408 w 3984"/>
                <a:gd name="T25" fmla="*/ 1432 h 1576"/>
                <a:gd name="T26" fmla="*/ 3600 w 3984"/>
                <a:gd name="T27" fmla="*/ 1480 h 1576"/>
                <a:gd name="T28" fmla="*/ 3840 w 3984"/>
                <a:gd name="T29" fmla="*/ 1528 h 1576"/>
                <a:gd name="T30" fmla="*/ 3984 w 3984"/>
                <a:gd name="T31" fmla="*/ 1528 h 15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84" h="1576">
                  <a:moveTo>
                    <a:pt x="0" y="1576"/>
                  </a:moveTo>
                  <a:cubicBezTo>
                    <a:pt x="104" y="1572"/>
                    <a:pt x="208" y="1568"/>
                    <a:pt x="336" y="1528"/>
                  </a:cubicBezTo>
                  <a:cubicBezTo>
                    <a:pt x="464" y="1488"/>
                    <a:pt x="648" y="1400"/>
                    <a:pt x="768" y="1336"/>
                  </a:cubicBezTo>
                  <a:cubicBezTo>
                    <a:pt x="888" y="1272"/>
                    <a:pt x="944" y="1224"/>
                    <a:pt x="1056" y="1144"/>
                  </a:cubicBezTo>
                  <a:cubicBezTo>
                    <a:pt x="1168" y="1064"/>
                    <a:pt x="1336" y="952"/>
                    <a:pt x="1440" y="856"/>
                  </a:cubicBezTo>
                  <a:cubicBezTo>
                    <a:pt x="1544" y="760"/>
                    <a:pt x="1600" y="672"/>
                    <a:pt x="1680" y="568"/>
                  </a:cubicBezTo>
                  <a:cubicBezTo>
                    <a:pt x="1760" y="464"/>
                    <a:pt x="1848" y="320"/>
                    <a:pt x="1920" y="232"/>
                  </a:cubicBezTo>
                  <a:cubicBezTo>
                    <a:pt x="1992" y="144"/>
                    <a:pt x="2024" y="64"/>
                    <a:pt x="2112" y="40"/>
                  </a:cubicBezTo>
                  <a:cubicBezTo>
                    <a:pt x="2200" y="16"/>
                    <a:pt x="2344" y="0"/>
                    <a:pt x="2448" y="88"/>
                  </a:cubicBezTo>
                  <a:cubicBezTo>
                    <a:pt x="2552" y="176"/>
                    <a:pt x="2648" y="408"/>
                    <a:pt x="2736" y="568"/>
                  </a:cubicBezTo>
                  <a:cubicBezTo>
                    <a:pt x="2824" y="728"/>
                    <a:pt x="2896" y="928"/>
                    <a:pt x="2976" y="1048"/>
                  </a:cubicBezTo>
                  <a:cubicBezTo>
                    <a:pt x="3056" y="1168"/>
                    <a:pt x="3144" y="1224"/>
                    <a:pt x="3216" y="1288"/>
                  </a:cubicBezTo>
                  <a:cubicBezTo>
                    <a:pt x="3288" y="1352"/>
                    <a:pt x="3344" y="1400"/>
                    <a:pt x="3408" y="1432"/>
                  </a:cubicBezTo>
                  <a:cubicBezTo>
                    <a:pt x="3472" y="1464"/>
                    <a:pt x="3528" y="1464"/>
                    <a:pt x="3600" y="1480"/>
                  </a:cubicBezTo>
                  <a:cubicBezTo>
                    <a:pt x="3672" y="1496"/>
                    <a:pt x="3776" y="1520"/>
                    <a:pt x="3840" y="1528"/>
                  </a:cubicBezTo>
                  <a:cubicBezTo>
                    <a:pt x="3904" y="1536"/>
                    <a:pt x="3944" y="1532"/>
                    <a:pt x="3984" y="1528"/>
                  </a:cubicBezTo>
                </a:path>
              </a:pathLst>
            </a:custGeom>
            <a:noFill/>
            <a:ln w="38100" cmpd="sng">
              <a:solidFill>
                <a:srgbClr val="FFF90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672" y="1488"/>
              <a:ext cx="3984" cy="2368"/>
              <a:chOff x="672" y="1984"/>
              <a:chExt cx="3984" cy="1872"/>
            </a:xfrm>
          </p:grpSpPr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672" y="1984"/>
                <a:ext cx="1632" cy="1856"/>
              </a:xfrm>
              <a:custGeom>
                <a:avLst/>
                <a:gdLst>
                  <a:gd name="T0" fmla="*/ 0 w 1632"/>
                  <a:gd name="T1" fmla="*/ 1856 h 1856"/>
                  <a:gd name="T2" fmla="*/ 240 w 1632"/>
                  <a:gd name="T3" fmla="*/ 1520 h 1856"/>
                  <a:gd name="T4" fmla="*/ 384 w 1632"/>
                  <a:gd name="T5" fmla="*/ 1184 h 1856"/>
                  <a:gd name="T6" fmla="*/ 528 w 1632"/>
                  <a:gd name="T7" fmla="*/ 752 h 1856"/>
                  <a:gd name="T8" fmla="*/ 624 w 1632"/>
                  <a:gd name="T9" fmla="*/ 464 h 1856"/>
                  <a:gd name="T10" fmla="*/ 816 w 1632"/>
                  <a:gd name="T11" fmla="*/ 80 h 1856"/>
                  <a:gd name="T12" fmla="*/ 960 w 1632"/>
                  <a:gd name="T13" fmla="*/ 32 h 1856"/>
                  <a:gd name="T14" fmla="*/ 1152 w 1632"/>
                  <a:gd name="T15" fmla="*/ 80 h 1856"/>
                  <a:gd name="T16" fmla="*/ 1440 w 1632"/>
                  <a:gd name="T17" fmla="*/ 512 h 1856"/>
                  <a:gd name="T18" fmla="*/ 1536 w 1632"/>
                  <a:gd name="T19" fmla="*/ 752 h 1856"/>
                  <a:gd name="T20" fmla="*/ 1632 w 1632"/>
                  <a:gd name="T21" fmla="*/ 896 h 18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32" h="1856">
                    <a:moveTo>
                      <a:pt x="0" y="1856"/>
                    </a:moveTo>
                    <a:cubicBezTo>
                      <a:pt x="88" y="1744"/>
                      <a:pt x="176" y="1632"/>
                      <a:pt x="240" y="1520"/>
                    </a:cubicBezTo>
                    <a:cubicBezTo>
                      <a:pt x="304" y="1408"/>
                      <a:pt x="336" y="1312"/>
                      <a:pt x="384" y="1184"/>
                    </a:cubicBezTo>
                    <a:cubicBezTo>
                      <a:pt x="432" y="1056"/>
                      <a:pt x="488" y="872"/>
                      <a:pt x="528" y="752"/>
                    </a:cubicBezTo>
                    <a:cubicBezTo>
                      <a:pt x="568" y="632"/>
                      <a:pt x="576" y="576"/>
                      <a:pt x="624" y="464"/>
                    </a:cubicBezTo>
                    <a:cubicBezTo>
                      <a:pt x="672" y="352"/>
                      <a:pt x="760" y="152"/>
                      <a:pt x="816" y="80"/>
                    </a:cubicBezTo>
                    <a:cubicBezTo>
                      <a:pt x="872" y="8"/>
                      <a:pt x="904" y="32"/>
                      <a:pt x="960" y="32"/>
                    </a:cubicBezTo>
                    <a:cubicBezTo>
                      <a:pt x="1016" y="32"/>
                      <a:pt x="1072" y="0"/>
                      <a:pt x="1152" y="80"/>
                    </a:cubicBezTo>
                    <a:cubicBezTo>
                      <a:pt x="1232" y="160"/>
                      <a:pt x="1376" y="400"/>
                      <a:pt x="1440" y="512"/>
                    </a:cubicBezTo>
                    <a:cubicBezTo>
                      <a:pt x="1504" y="624"/>
                      <a:pt x="1504" y="688"/>
                      <a:pt x="1536" y="752"/>
                    </a:cubicBezTo>
                    <a:cubicBezTo>
                      <a:pt x="1568" y="816"/>
                      <a:pt x="1616" y="872"/>
                      <a:pt x="1632" y="896"/>
                    </a:cubicBezTo>
                  </a:path>
                </a:pathLst>
              </a:custGeom>
              <a:noFill/>
              <a:ln w="38100" cmpd="sng">
                <a:solidFill>
                  <a:srgbClr val="FFC8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34"/>
              <p:cNvSpPr>
                <a:spLocks/>
              </p:cNvSpPr>
              <p:nvPr/>
            </p:nvSpPr>
            <p:spPr bwMode="auto">
              <a:xfrm>
                <a:off x="2304" y="2288"/>
                <a:ext cx="2352" cy="1568"/>
              </a:xfrm>
              <a:custGeom>
                <a:avLst/>
                <a:gdLst>
                  <a:gd name="T0" fmla="*/ 0 w 2352"/>
                  <a:gd name="T1" fmla="*/ 592 h 1568"/>
                  <a:gd name="T2" fmla="*/ 144 w 2352"/>
                  <a:gd name="T3" fmla="*/ 400 h 1568"/>
                  <a:gd name="T4" fmla="*/ 336 w 2352"/>
                  <a:gd name="T5" fmla="*/ 160 h 1568"/>
                  <a:gd name="T6" fmla="*/ 480 w 2352"/>
                  <a:gd name="T7" fmla="*/ 16 h 1568"/>
                  <a:gd name="T8" fmla="*/ 768 w 2352"/>
                  <a:gd name="T9" fmla="*/ 64 h 1568"/>
                  <a:gd name="T10" fmla="*/ 864 w 2352"/>
                  <a:gd name="T11" fmla="*/ 160 h 1568"/>
                  <a:gd name="T12" fmla="*/ 1056 w 2352"/>
                  <a:gd name="T13" fmla="*/ 448 h 1568"/>
                  <a:gd name="T14" fmla="*/ 1152 w 2352"/>
                  <a:gd name="T15" fmla="*/ 640 h 1568"/>
                  <a:gd name="T16" fmla="*/ 1296 w 2352"/>
                  <a:gd name="T17" fmla="*/ 928 h 1568"/>
                  <a:gd name="T18" fmla="*/ 1488 w 2352"/>
                  <a:gd name="T19" fmla="*/ 1216 h 1568"/>
                  <a:gd name="T20" fmla="*/ 1728 w 2352"/>
                  <a:gd name="T21" fmla="*/ 1408 h 1568"/>
                  <a:gd name="T22" fmla="*/ 1920 w 2352"/>
                  <a:gd name="T23" fmla="*/ 1456 h 1568"/>
                  <a:gd name="T24" fmla="*/ 2160 w 2352"/>
                  <a:gd name="T25" fmla="*/ 1552 h 1568"/>
                  <a:gd name="T26" fmla="*/ 2352 w 2352"/>
                  <a:gd name="T27" fmla="*/ 1552 h 15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52" h="1568">
                    <a:moveTo>
                      <a:pt x="0" y="592"/>
                    </a:moveTo>
                    <a:cubicBezTo>
                      <a:pt x="44" y="532"/>
                      <a:pt x="88" y="472"/>
                      <a:pt x="144" y="400"/>
                    </a:cubicBezTo>
                    <a:cubicBezTo>
                      <a:pt x="200" y="328"/>
                      <a:pt x="280" y="224"/>
                      <a:pt x="336" y="160"/>
                    </a:cubicBezTo>
                    <a:cubicBezTo>
                      <a:pt x="392" y="96"/>
                      <a:pt x="408" y="32"/>
                      <a:pt x="480" y="16"/>
                    </a:cubicBezTo>
                    <a:cubicBezTo>
                      <a:pt x="552" y="0"/>
                      <a:pt x="704" y="40"/>
                      <a:pt x="768" y="64"/>
                    </a:cubicBezTo>
                    <a:cubicBezTo>
                      <a:pt x="832" y="88"/>
                      <a:pt x="816" y="96"/>
                      <a:pt x="864" y="160"/>
                    </a:cubicBezTo>
                    <a:cubicBezTo>
                      <a:pt x="912" y="224"/>
                      <a:pt x="1008" y="368"/>
                      <a:pt x="1056" y="448"/>
                    </a:cubicBezTo>
                    <a:cubicBezTo>
                      <a:pt x="1104" y="528"/>
                      <a:pt x="1112" y="560"/>
                      <a:pt x="1152" y="640"/>
                    </a:cubicBezTo>
                    <a:cubicBezTo>
                      <a:pt x="1192" y="720"/>
                      <a:pt x="1240" y="832"/>
                      <a:pt x="1296" y="928"/>
                    </a:cubicBezTo>
                    <a:cubicBezTo>
                      <a:pt x="1352" y="1024"/>
                      <a:pt x="1416" y="1136"/>
                      <a:pt x="1488" y="1216"/>
                    </a:cubicBezTo>
                    <a:cubicBezTo>
                      <a:pt x="1560" y="1296"/>
                      <a:pt x="1656" y="1368"/>
                      <a:pt x="1728" y="1408"/>
                    </a:cubicBezTo>
                    <a:cubicBezTo>
                      <a:pt x="1800" y="1448"/>
                      <a:pt x="1848" y="1432"/>
                      <a:pt x="1920" y="1456"/>
                    </a:cubicBezTo>
                    <a:cubicBezTo>
                      <a:pt x="1992" y="1480"/>
                      <a:pt x="2088" y="1536"/>
                      <a:pt x="2160" y="1552"/>
                    </a:cubicBezTo>
                    <a:cubicBezTo>
                      <a:pt x="2232" y="1568"/>
                      <a:pt x="2292" y="1560"/>
                      <a:pt x="2352" y="1552"/>
                    </a:cubicBezTo>
                  </a:path>
                </a:pathLst>
              </a:custGeom>
              <a:noFill/>
              <a:ln w="38100" cmpd="sng">
                <a:solidFill>
                  <a:srgbClr val="FFC8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Line 35"/>
            <p:cNvSpPr>
              <a:spLocks noChangeShapeType="1"/>
            </p:cNvSpPr>
            <p:nvPr/>
          </p:nvSpPr>
          <p:spPr bwMode="auto">
            <a:xfrm flipV="1">
              <a:off x="768" y="2640"/>
              <a:ext cx="13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 flipV="1">
              <a:off x="1055" y="2400"/>
              <a:ext cx="961" cy="7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 flipV="1">
              <a:off x="1249" y="2159"/>
              <a:ext cx="624" cy="5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 flipV="1">
              <a:off x="1392" y="2016"/>
              <a:ext cx="24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 flipV="1">
              <a:off x="1200" y="2880"/>
              <a:ext cx="1104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40"/>
            <p:cNvSpPr>
              <a:spLocks noChangeShapeType="1"/>
            </p:cNvSpPr>
            <p:nvPr/>
          </p:nvSpPr>
          <p:spPr bwMode="auto">
            <a:xfrm flipV="1">
              <a:off x="1680" y="2448"/>
              <a:ext cx="144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41"/>
            <p:cNvSpPr>
              <a:spLocks noChangeShapeType="1"/>
            </p:cNvSpPr>
            <p:nvPr/>
          </p:nvSpPr>
          <p:spPr bwMode="auto">
            <a:xfrm flipV="1">
              <a:off x="2016" y="2640"/>
              <a:ext cx="124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42"/>
            <p:cNvSpPr>
              <a:spLocks noChangeShapeType="1"/>
            </p:cNvSpPr>
            <p:nvPr/>
          </p:nvSpPr>
          <p:spPr bwMode="auto">
            <a:xfrm flipV="1">
              <a:off x="2448" y="2880"/>
              <a:ext cx="91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43"/>
            <p:cNvSpPr>
              <a:spLocks noChangeShapeType="1"/>
            </p:cNvSpPr>
            <p:nvPr/>
          </p:nvSpPr>
          <p:spPr bwMode="auto">
            <a:xfrm flipV="1">
              <a:off x="2879" y="3168"/>
              <a:ext cx="672" cy="6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 flipV="1">
              <a:off x="3216" y="3408"/>
              <a:ext cx="480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45"/>
            <p:cNvSpPr>
              <a:spLocks noChangeShapeType="1"/>
            </p:cNvSpPr>
            <p:nvPr/>
          </p:nvSpPr>
          <p:spPr bwMode="auto">
            <a:xfrm flipV="1">
              <a:off x="3600" y="3647"/>
              <a:ext cx="288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1969" y="1920"/>
              <a:ext cx="870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C</a:t>
              </a:r>
              <a:r>
                <a:rPr lang="en-US" altLang="en-US" sz="32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1</a:t>
              </a:r>
              <a:r>
                <a:rPr lang="en-US" altLang="en-US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(</a:t>
              </a:r>
              <a:r>
                <a:rPr lang="el-GR" altLang="en-US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λ</a:t>
              </a:r>
              <a:r>
                <a:rPr lang="en-US" altLang="en-US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) </a:t>
              </a:r>
            </a:p>
          </p:txBody>
        </p:sp>
        <p:sp>
          <p:nvSpPr>
            <p:cNvPr id="25" name="Rectangle 47"/>
            <p:cNvSpPr>
              <a:spLocks noChangeArrowheads="1"/>
            </p:cNvSpPr>
            <p:nvPr/>
          </p:nvSpPr>
          <p:spPr bwMode="auto">
            <a:xfrm>
              <a:off x="3408" y="2400"/>
              <a:ext cx="779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32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</a:t>
              </a:r>
              <a:r>
                <a:rPr lang="en-US" altLang="en-US" sz="3200" baseline="-250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2</a:t>
              </a:r>
              <a:r>
                <a:rPr lang="en-US" altLang="en-US" sz="32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(</a:t>
              </a:r>
              <a:r>
                <a:rPr lang="el-GR" altLang="en-US" sz="32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λ</a:t>
              </a:r>
              <a:r>
                <a:rPr lang="en-US" altLang="en-US" sz="32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55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altLang="en-US" dirty="0"/>
              <a:t>Transfer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15143"/>
            <a:ext cx="10508198" cy="5094513"/>
          </a:xfrm>
        </p:spPr>
        <p:txBody>
          <a:bodyPr/>
          <a:lstStyle/>
          <a:p>
            <a:r>
              <a:rPr lang="en-US" altLang="en-US" sz="2800" dirty="0"/>
              <a:t>Monotonic, smooth with no flat regions</a:t>
            </a:r>
          </a:p>
          <a:p>
            <a:r>
              <a:rPr lang="en-US" altLang="en-US" sz="2800" dirty="0"/>
              <a:t>Brightness and contrast 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228" y="3102428"/>
            <a:ext cx="10737605" cy="23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6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altLang="en-US" dirty="0"/>
              <a:t>Color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36914"/>
            <a:ext cx="5649686" cy="5094513"/>
          </a:xfrm>
        </p:spPr>
        <p:txBody>
          <a:bodyPr/>
          <a:lstStyle/>
          <a:p>
            <a:r>
              <a:rPr lang="en-US" altLang="en-US" sz="2800" dirty="0"/>
              <a:t>Relative proportions of primaries while forming a color</a:t>
            </a:r>
          </a:p>
          <a:p>
            <a:r>
              <a:rPr lang="en-US" altLang="en-US" sz="2800" dirty="0"/>
              <a:t>Affects hue, saturation and brightness</a:t>
            </a:r>
          </a:p>
          <a:p>
            <a:r>
              <a:rPr lang="en-US" altLang="en-US" sz="2800" dirty="0"/>
              <a:t>Can be changed by changing the transfer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4" descr="colbalanc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8143" y="993903"/>
            <a:ext cx="4586369" cy="563821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5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dirty="0" smtClean="0"/>
              <a:t>Subtractive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15143"/>
            <a:ext cx="10508198" cy="5094513"/>
          </a:xfrm>
        </p:spPr>
        <p:txBody>
          <a:bodyPr/>
          <a:lstStyle/>
          <a:p>
            <a:r>
              <a:rPr lang="en-US" altLang="en-US" sz="2800" dirty="0"/>
              <a:t>Subtractive like paint</a:t>
            </a:r>
          </a:p>
          <a:p>
            <a:r>
              <a:rPr lang="en-US" altLang="en-US" sz="2800" dirty="0"/>
              <a:t>Cannot be modeled by CIE XYZ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90057" y="2960915"/>
            <a:ext cx="7010400" cy="3679825"/>
            <a:chOff x="384" y="1872"/>
            <a:chExt cx="4416" cy="2318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>
              <a:off x="672" y="1872"/>
              <a:ext cx="48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672" y="3888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150" y="3959"/>
              <a:ext cx="8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smtClean="0">
                  <a:latin typeface="Arial" charset="0"/>
                </a:rPr>
                <a:t>Wavelength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 rot="-5400000">
              <a:off x="238" y="2642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smtClean="0">
                  <a:latin typeface="Arial" charset="0"/>
                </a:rPr>
                <a:t>Power</a:t>
              </a: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72" y="1928"/>
              <a:ext cx="3840" cy="1960"/>
            </a:xfrm>
            <a:custGeom>
              <a:avLst/>
              <a:gdLst>
                <a:gd name="T0" fmla="*/ 0 w 3840"/>
                <a:gd name="T1" fmla="*/ 1960 h 1960"/>
                <a:gd name="T2" fmla="*/ 288 w 3840"/>
                <a:gd name="T3" fmla="*/ 1528 h 1960"/>
                <a:gd name="T4" fmla="*/ 528 w 3840"/>
                <a:gd name="T5" fmla="*/ 856 h 1960"/>
                <a:gd name="T6" fmla="*/ 912 w 3840"/>
                <a:gd name="T7" fmla="*/ 88 h 1960"/>
                <a:gd name="T8" fmla="*/ 1296 w 3840"/>
                <a:gd name="T9" fmla="*/ 328 h 1960"/>
                <a:gd name="T10" fmla="*/ 1728 w 3840"/>
                <a:gd name="T11" fmla="*/ 1144 h 1960"/>
                <a:gd name="T12" fmla="*/ 2592 w 3840"/>
                <a:gd name="T13" fmla="*/ 1816 h 1960"/>
                <a:gd name="T14" fmla="*/ 3168 w 3840"/>
                <a:gd name="T15" fmla="*/ 1864 h 1960"/>
                <a:gd name="T16" fmla="*/ 3360 w 3840"/>
                <a:gd name="T17" fmla="*/ 1864 h 1960"/>
                <a:gd name="T18" fmla="*/ 3840 w 3840"/>
                <a:gd name="T19" fmla="*/ 1960 h 19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40" h="1960">
                  <a:moveTo>
                    <a:pt x="0" y="1960"/>
                  </a:moveTo>
                  <a:cubicBezTo>
                    <a:pt x="100" y="1836"/>
                    <a:pt x="200" y="1712"/>
                    <a:pt x="288" y="1528"/>
                  </a:cubicBezTo>
                  <a:cubicBezTo>
                    <a:pt x="376" y="1344"/>
                    <a:pt x="424" y="1096"/>
                    <a:pt x="528" y="856"/>
                  </a:cubicBezTo>
                  <a:cubicBezTo>
                    <a:pt x="632" y="616"/>
                    <a:pt x="784" y="176"/>
                    <a:pt x="912" y="88"/>
                  </a:cubicBezTo>
                  <a:cubicBezTo>
                    <a:pt x="1040" y="0"/>
                    <a:pt x="1160" y="152"/>
                    <a:pt x="1296" y="328"/>
                  </a:cubicBezTo>
                  <a:cubicBezTo>
                    <a:pt x="1432" y="504"/>
                    <a:pt x="1512" y="896"/>
                    <a:pt x="1728" y="1144"/>
                  </a:cubicBezTo>
                  <a:cubicBezTo>
                    <a:pt x="1944" y="1392"/>
                    <a:pt x="2352" y="1696"/>
                    <a:pt x="2592" y="1816"/>
                  </a:cubicBezTo>
                  <a:cubicBezTo>
                    <a:pt x="2832" y="1936"/>
                    <a:pt x="3040" y="1856"/>
                    <a:pt x="3168" y="1864"/>
                  </a:cubicBezTo>
                  <a:cubicBezTo>
                    <a:pt x="3296" y="1872"/>
                    <a:pt x="3248" y="1848"/>
                    <a:pt x="3360" y="1864"/>
                  </a:cubicBezTo>
                  <a:cubicBezTo>
                    <a:pt x="3472" y="1880"/>
                    <a:pt x="3656" y="1920"/>
                    <a:pt x="3840" y="1960"/>
                  </a:cubicBezTo>
                </a:path>
              </a:pathLst>
            </a:custGeom>
            <a:noFill/>
            <a:ln w="38100" cmpd="sng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72" y="2312"/>
              <a:ext cx="3984" cy="1576"/>
            </a:xfrm>
            <a:custGeom>
              <a:avLst/>
              <a:gdLst>
                <a:gd name="T0" fmla="*/ 0 w 3984"/>
                <a:gd name="T1" fmla="*/ 1576 h 1576"/>
                <a:gd name="T2" fmla="*/ 336 w 3984"/>
                <a:gd name="T3" fmla="*/ 1528 h 1576"/>
                <a:gd name="T4" fmla="*/ 768 w 3984"/>
                <a:gd name="T5" fmla="*/ 1336 h 1576"/>
                <a:gd name="T6" fmla="*/ 1056 w 3984"/>
                <a:gd name="T7" fmla="*/ 1144 h 1576"/>
                <a:gd name="T8" fmla="*/ 1440 w 3984"/>
                <a:gd name="T9" fmla="*/ 856 h 1576"/>
                <a:gd name="T10" fmla="*/ 1680 w 3984"/>
                <a:gd name="T11" fmla="*/ 568 h 1576"/>
                <a:gd name="T12" fmla="*/ 1920 w 3984"/>
                <a:gd name="T13" fmla="*/ 232 h 1576"/>
                <a:gd name="T14" fmla="*/ 2112 w 3984"/>
                <a:gd name="T15" fmla="*/ 40 h 1576"/>
                <a:gd name="T16" fmla="*/ 2448 w 3984"/>
                <a:gd name="T17" fmla="*/ 88 h 1576"/>
                <a:gd name="T18" fmla="*/ 2736 w 3984"/>
                <a:gd name="T19" fmla="*/ 568 h 1576"/>
                <a:gd name="T20" fmla="*/ 2976 w 3984"/>
                <a:gd name="T21" fmla="*/ 1048 h 1576"/>
                <a:gd name="T22" fmla="*/ 3216 w 3984"/>
                <a:gd name="T23" fmla="*/ 1288 h 1576"/>
                <a:gd name="T24" fmla="*/ 3408 w 3984"/>
                <a:gd name="T25" fmla="*/ 1432 h 1576"/>
                <a:gd name="T26" fmla="*/ 3600 w 3984"/>
                <a:gd name="T27" fmla="*/ 1480 h 1576"/>
                <a:gd name="T28" fmla="*/ 3840 w 3984"/>
                <a:gd name="T29" fmla="*/ 1528 h 1576"/>
                <a:gd name="T30" fmla="*/ 3984 w 3984"/>
                <a:gd name="T31" fmla="*/ 1528 h 15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84" h="1576">
                  <a:moveTo>
                    <a:pt x="0" y="1576"/>
                  </a:moveTo>
                  <a:cubicBezTo>
                    <a:pt x="104" y="1572"/>
                    <a:pt x="208" y="1568"/>
                    <a:pt x="336" y="1528"/>
                  </a:cubicBezTo>
                  <a:cubicBezTo>
                    <a:pt x="464" y="1488"/>
                    <a:pt x="648" y="1400"/>
                    <a:pt x="768" y="1336"/>
                  </a:cubicBezTo>
                  <a:cubicBezTo>
                    <a:pt x="888" y="1272"/>
                    <a:pt x="944" y="1224"/>
                    <a:pt x="1056" y="1144"/>
                  </a:cubicBezTo>
                  <a:cubicBezTo>
                    <a:pt x="1168" y="1064"/>
                    <a:pt x="1336" y="952"/>
                    <a:pt x="1440" y="856"/>
                  </a:cubicBezTo>
                  <a:cubicBezTo>
                    <a:pt x="1544" y="760"/>
                    <a:pt x="1600" y="672"/>
                    <a:pt x="1680" y="568"/>
                  </a:cubicBezTo>
                  <a:cubicBezTo>
                    <a:pt x="1760" y="464"/>
                    <a:pt x="1848" y="320"/>
                    <a:pt x="1920" y="232"/>
                  </a:cubicBezTo>
                  <a:cubicBezTo>
                    <a:pt x="1992" y="144"/>
                    <a:pt x="2024" y="64"/>
                    <a:pt x="2112" y="40"/>
                  </a:cubicBezTo>
                  <a:cubicBezTo>
                    <a:pt x="2200" y="16"/>
                    <a:pt x="2344" y="0"/>
                    <a:pt x="2448" y="88"/>
                  </a:cubicBezTo>
                  <a:cubicBezTo>
                    <a:pt x="2552" y="176"/>
                    <a:pt x="2648" y="408"/>
                    <a:pt x="2736" y="568"/>
                  </a:cubicBezTo>
                  <a:cubicBezTo>
                    <a:pt x="2824" y="728"/>
                    <a:pt x="2896" y="928"/>
                    <a:pt x="2976" y="1048"/>
                  </a:cubicBezTo>
                  <a:cubicBezTo>
                    <a:pt x="3056" y="1168"/>
                    <a:pt x="3144" y="1224"/>
                    <a:pt x="3216" y="1288"/>
                  </a:cubicBezTo>
                  <a:cubicBezTo>
                    <a:pt x="3288" y="1352"/>
                    <a:pt x="3344" y="1400"/>
                    <a:pt x="3408" y="1432"/>
                  </a:cubicBezTo>
                  <a:cubicBezTo>
                    <a:pt x="3472" y="1464"/>
                    <a:pt x="3528" y="1464"/>
                    <a:pt x="3600" y="1480"/>
                  </a:cubicBezTo>
                  <a:cubicBezTo>
                    <a:pt x="3672" y="1496"/>
                    <a:pt x="3776" y="1520"/>
                    <a:pt x="3840" y="1528"/>
                  </a:cubicBezTo>
                  <a:cubicBezTo>
                    <a:pt x="3904" y="1536"/>
                    <a:pt x="3944" y="1532"/>
                    <a:pt x="3984" y="1528"/>
                  </a:cubicBezTo>
                </a:path>
              </a:pathLst>
            </a:custGeom>
            <a:noFill/>
            <a:ln w="38100" cmpd="sng">
              <a:solidFill>
                <a:srgbClr val="FFF90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912" y="2976"/>
              <a:ext cx="3360" cy="912"/>
              <a:chOff x="912" y="2880"/>
              <a:chExt cx="3360" cy="912"/>
            </a:xfrm>
          </p:grpSpPr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912" y="2880"/>
                <a:ext cx="1408" cy="912"/>
              </a:xfrm>
              <a:custGeom>
                <a:avLst/>
                <a:gdLst>
                  <a:gd name="T0" fmla="*/ 0 w 1408"/>
                  <a:gd name="T1" fmla="*/ 912 h 912"/>
                  <a:gd name="T2" fmla="*/ 336 w 1408"/>
                  <a:gd name="T3" fmla="*/ 816 h 912"/>
                  <a:gd name="T4" fmla="*/ 672 w 1408"/>
                  <a:gd name="T5" fmla="*/ 624 h 912"/>
                  <a:gd name="T6" fmla="*/ 1008 w 1408"/>
                  <a:gd name="T7" fmla="*/ 384 h 912"/>
                  <a:gd name="T8" fmla="*/ 1344 w 1408"/>
                  <a:gd name="T9" fmla="*/ 96 h 912"/>
                  <a:gd name="T10" fmla="*/ 1392 w 1408"/>
                  <a:gd name="T11" fmla="*/ 0 h 9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08" h="912">
                    <a:moveTo>
                      <a:pt x="0" y="912"/>
                    </a:moveTo>
                    <a:cubicBezTo>
                      <a:pt x="112" y="888"/>
                      <a:pt x="224" y="864"/>
                      <a:pt x="336" y="816"/>
                    </a:cubicBezTo>
                    <a:cubicBezTo>
                      <a:pt x="448" y="768"/>
                      <a:pt x="560" y="696"/>
                      <a:pt x="672" y="624"/>
                    </a:cubicBezTo>
                    <a:cubicBezTo>
                      <a:pt x="784" y="552"/>
                      <a:pt x="896" y="472"/>
                      <a:pt x="1008" y="384"/>
                    </a:cubicBezTo>
                    <a:cubicBezTo>
                      <a:pt x="1120" y="296"/>
                      <a:pt x="1280" y="160"/>
                      <a:pt x="1344" y="96"/>
                    </a:cubicBezTo>
                    <a:cubicBezTo>
                      <a:pt x="1408" y="32"/>
                      <a:pt x="1400" y="16"/>
                      <a:pt x="1392" y="0"/>
                    </a:cubicBezTo>
                  </a:path>
                </a:pathLst>
              </a:custGeom>
              <a:noFill/>
              <a:ln w="38100" cmpd="sng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2304" y="2880"/>
                <a:ext cx="1968" cy="880"/>
              </a:xfrm>
              <a:custGeom>
                <a:avLst/>
                <a:gdLst>
                  <a:gd name="T0" fmla="*/ 0 w 1968"/>
                  <a:gd name="T1" fmla="*/ 0 h 880"/>
                  <a:gd name="T2" fmla="*/ 96 w 1968"/>
                  <a:gd name="T3" fmla="*/ 192 h 880"/>
                  <a:gd name="T4" fmla="*/ 336 w 1968"/>
                  <a:gd name="T5" fmla="*/ 384 h 880"/>
                  <a:gd name="T6" fmla="*/ 528 w 1968"/>
                  <a:gd name="T7" fmla="*/ 528 h 880"/>
                  <a:gd name="T8" fmla="*/ 816 w 1968"/>
                  <a:gd name="T9" fmla="*/ 720 h 880"/>
                  <a:gd name="T10" fmla="*/ 1104 w 1968"/>
                  <a:gd name="T11" fmla="*/ 864 h 880"/>
                  <a:gd name="T12" fmla="*/ 1488 w 1968"/>
                  <a:gd name="T13" fmla="*/ 816 h 880"/>
                  <a:gd name="T14" fmla="*/ 1968 w 1968"/>
                  <a:gd name="T15" fmla="*/ 864 h 8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68" h="880">
                    <a:moveTo>
                      <a:pt x="0" y="0"/>
                    </a:moveTo>
                    <a:cubicBezTo>
                      <a:pt x="20" y="64"/>
                      <a:pt x="40" y="128"/>
                      <a:pt x="96" y="192"/>
                    </a:cubicBezTo>
                    <a:cubicBezTo>
                      <a:pt x="152" y="256"/>
                      <a:pt x="264" y="328"/>
                      <a:pt x="336" y="384"/>
                    </a:cubicBezTo>
                    <a:cubicBezTo>
                      <a:pt x="408" y="440"/>
                      <a:pt x="448" y="472"/>
                      <a:pt x="528" y="528"/>
                    </a:cubicBezTo>
                    <a:cubicBezTo>
                      <a:pt x="608" y="584"/>
                      <a:pt x="720" y="664"/>
                      <a:pt x="816" y="720"/>
                    </a:cubicBezTo>
                    <a:cubicBezTo>
                      <a:pt x="912" y="776"/>
                      <a:pt x="992" y="848"/>
                      <a:pt x="1104" y="864"/>
                    </a:cubicBezTo>
                    <a:cubicBezTo>
                      <a:pt x="1216" y="880"/>
                      <a:pt x="1344" y="816"/>
                      <a:pt x="1488" y="816"/>
                    </a:cubicBezTo>
                    <a:cubicBezTo>
                      <a:pt x="1632" y="816"/>
                      <a:pt x="1800" y="840"/>
                      <a:pt x="1968" y="864"/>
                    </a:cubicBezTo>
                  </a:path>
                </a:pathLst>
              </a:custGeom>
              <a:noFill/>
              <a:ln w="38100" cmpd="sng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1248" y="3744"/>
              <a:ext cx="144" cy="144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1392" y="3600"/>
              <a:ext cx="240" cy="288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1632" y="3312"/>
              <a:ext cx="384" cy="576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1776" y="3072"/>
              <a:ext cx="528" cy="816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2064" y="3264"/>
              <a:ext cx="384" cy="624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2304" y="3408"/>
              <a:ext cx="336" cy="48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2640" y="3552"/>
              <a:ext cx="192" cy="336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2928" y="3696"/>
              <a:ext cx="96" cy="192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968" y="1920"/>
              <a:ext cx="7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C</a:t>
              </a:r>
              <a:r>
                <a:rPr lang="en-US" altLang="en-US" sz="32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1</a:t>
              </a:r>
              <a:r>
                <a:rPr lang="en-US" altLang="en-US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(</a:t>
              </a:r>
              <a:r>
                <a:rPr lang="el-GR" altLang="en-US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λ</a:t>
              </a:r>
              <a:r>
                <a:rPr lang="en-US" altLang="en-US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) </a:t>
              </a: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3408" y="2400"/>
              <a:ext cx="68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32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</a:t>
              </a:r>
              <a:r>
                <a:rPr lang="en-US" altLang="en-US" sz="3200" baseline="-250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2</a:t>
              </a:r>
              <a:r>
                <a:rPr lang="en-US" altLang="en-US" sz="32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(</a:t>
              </a:r>
              <a:r>
                <a:rPr lang="el-GR" altLang="en-US" sz="32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λ</a:t>
              </a:r>
              <a:r>
                <a:rPr lang="en-US" altLang="en-US" sz="32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44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altLang="en-US" dirty="0"/>
              <a:t>Subtractive Color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15143"/>
            <a:ext cx="6302829" cy="5094513"/>
          </a:xfrm>
        </p:spPr>
        <p:txBody>
          <a:bodyPr/>
          <a:lstStyle/>
          <a:p>
            <a:r>
              <a:rPr lang="en-US" altLang="en-US" sz="2800" dirty="0"/>
              <a:t>Layers of cyan, yellow and magenta dyes</a:t>
            </a:r>
          </a:p>
          <a:p>
            <a:pPr marL="669925" lvl="1" indent="-325438"/>
            <a:r>
              <a:rPr lang="en-US" altLang="en-US" sz="2400" dirty="0"/>
              <a:t>Absorb red, blue and green light</a:t>
            </a:r>
          </a:p>
          <a:p>
            <a:r>
              <a:rPr lang="en-US" altLang="en-US" sz="2800" dirty="0"/>
              <a:t>Depends on the illuminant</a:t>
            </a:r>
          </a:p>
          <a:p>
            <a:r>
              <a:rPr lang="en-US" altLang="en-US" sz="2800" dirty="0"/>
              <a:t>Act as absorption filter</a:t>
            </a:r>
          </a:p>
          <a:p>
            <a:pPr marL="669925" lvl="1" indent="-325438"/>
            <a:r>
              <a:rPr lang="en-US" altLang="en-US" sz="2400" dirty="0"/>
              <a:t>Ideally block filters</a:t>
            </a:r>
          </a:p>
          <a:p>
            <a:r>
              <a:rPr lang="en-US" altLang="en-US" sz="2800" dirty="0"/>
              <a:t>Overlaying all the three dyes absorbs all wavelengths creating black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6659" y="1143000"/>
            <a:ext cx="3327853" cy="543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9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altLang="en-US" dirty="0"/>
              <a:t>Creation of a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15143"/>
            <a:ext cx="5529943" cy="5094513"/>
          </a:xfrm>
        </p:spPr>
        <p:txBody>
          <a:bodyPr/>
          <a:lstStyle/>
          <a:p>
            <a:r>
              <a:rPr lang="en-US" altLang="en-US" sz="2800" dirty="0"/>
              <a:t>CMY = (1, 1, 1) – RGB</a:t>
            </a:r>
          </a:p>
          <a:p>
            <a:r>
              <a:rPr lang="en-US" altLang="en-US" sz="2800" dirty="0"/>
              <a:t>(0.25, 0.5, 0.75) = (1, 1, 1) – (0.75, 0.5, 0.25)</a:t>
            </a:r>
          </a:p>
          <a:p>
            <a:r>
              <a:rPr lang="en-US" altLang="en-US" sz="2800" dirty="0"/>
              <a:t>This works only for block filters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1" y="947056"/>
            <a:ext cx="3808476" cy="57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5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altLang="en-US" dirty="0"/>
              <a:t>Real </a:t>
            </a:r>
            <a:r>
              <a:rPr lang="en-US" altLang="en-US" dirty="0" smtClean="0"/>
              <a:t>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15143"/>
            <a:ext cx="6063343" cy="5094513"/>
          </a:xfrm>
        </p:spPr>
        <p:txBody>
          <a:bodyPr/>
          <a:lstStyle/>
          <a:p>
            <a:r>
              <a:rPr lang="en-US" altLang="en-US" sz="2800" dirty="0"/>
              <a:t>Are not block filters</a:t>
            </a:r>
          </a:p>
          <a:p>
            <a:r>
              <a:rPr lang="en-US" altLang="en-US" sz="2800" dirty="0"/>
              <a:t>Cross talk across different filters</a:t>
            </a:r>
          </a:p>
          <a:p>
            <a:r>
              <a:rPr lang="en-US" altLang="en-US" sz="2800" dirty="0"/>
              <a:t>Due to ink impurities</a:t>
            </a:r>
          </a:p>
          <a:p>
            <a:r>
              <a:rPr lang="en-US" altLang="en-US" sz="2800" dirty="0"/>
              <a:t>Grays should be formed by equal amount of three primaries</a:t>
            </a:r>
          </a:p>
          <a:p>
            <a:pPr marL="669925" lvl="1" indent="-325438"/>
            <a:r>
              <a:rPr lang="en-US" altLang="en-US" sz="2400" dirty="0"/>
              <a:t>Seldom happens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12" y="487362"/>
            <a:ext cx="41021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dirty="0"/>
              <a:t>Additive Color Mixture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15143"/>
            <a:ext cx="10508198" cy="509451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Add (X,Y,Z) </a:t>
            </a:r>
            <a:r>
              <a:rPr lang="en-US" altLang="en-US" sz="2800" dirty="0" smtClean="0"/>
              <a:t>coordinates</a:t>
            </a:r>
          </a:p>
          <a:p>
            <a:endParaRPr lang="en-US" altLang="en-US" sz="2800" dirty="0"/>
          </a:p>
          <a:p>
            <a:r>
              <a:rPr lang="en-US" altLang="en-US" sz="2800" dirty="0"/>
              <a:t>What does this mean in terms of brightness and chrominance?</a:t>
            </a:r>
          </a:p>
          <a:p>
            <a:pPr lvl="1"/>
            <a:r>
              <a:rPr lang="en-US" altLang="en-US" sz="2800" dirty="0"/>
              <a:t>Add brightness</a:t>
            </a:r>
          </a:p>
          <a:p>
            <a:pPr lvl="1"/>
            <a:r>
              <a:rPr lang="en-US" altLang="en-US" sz="2800" dirty="0"/>
              <a:t>Linear combination of chrominance in proportion of the </a:t>
            </a:r>
            <a:r>
              <a:rPr lang="en-US" altLang="en-US" sz="2800" dirty="0" smtClean="0"/>
              <a:t>brightness</a:t>
            </a:r>
            <a:endParaRPr lang="en-US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98" y="1972128"/>
            <a:ext cx="71120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63" y="4967514"/>
            <a:ext cx="7425900" cy="120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altLang="en-US" dirty="0"/>
              <a:t>What is the RGB color?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15143"/>
            <a:ext cx="10508198" cy="50945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4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2242462" y="2329544"/>
            <a:ext cx="685800" cy="22860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2242462" y="1796144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242462" y="4615544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242462" y="4615544"/>
            <a:ext cx="2133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928262" y="1719944"/>
            <a:ext cx="243840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4680862" y="1719944"/>
            <a:ext cx="68580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3614062" y="4539344"/>
            <a:ext cx="243840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4604662" y="4005944"/>
            <a:ext cx="144780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6052462" y="2253344"/>
            <a:ext cx="68580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290462" y="1719944"/>
            <a:ext cx="144780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928262" y="2329544"/>
            <a:ext cx="144780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4299862" y="2253344"/>
            <a:ext cx="243840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3614062" y="2862944"/>
            <a:ext cx="68580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2242462" y="4005944"/>
            <a:ext cx="2438400" cy="609600"/>
          </a:xfrm>
          <a:prstGeom prst="line">
            <a:avLst/>
          </a:prstGeom>
          <a:noFill/>
          <a:ln w="28575">
            <a:solidFill>
              <a:srgbClr val="E02B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2242462" y="4615544"/>
            <a:ext cx="1447800" cy="5334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569987" y="4615544"/>
            <a:ext cx="2811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smtClean="0">
                <a:latin typeface="Monotype Corsiva" charset="0"/>
              </a:rPr>
              <a:t>X    =    X</a:t>
            </a:r>
            <a:r>
              <a:rPr lang="en-US" altLang="en-US" sz="2400" i="1" baseline="-25000" smtClean="0">
                <a:latin typeface="Monotype Corsiva" charset="0"/>
              </a:rPr>
              <a:t>r </a:t>
            </a:r>
            <a:r>
              <a:rPr lang="en-US" altLang="en-US" sz="2400" i="1" smtClean="0">
                <a:latin typeface="Monotype Corsiva" charset="0"/>
              </a:rPr>
              <a:t>  X</a:t>
            </a:r>
            <a:r>
              <a:rPr lang="en-US" altLang="en-US" sz="2400" i="1" baseline="-25000" smtClean="0">
                <a:latin typeface="Monotype Corsiva" charset="0"/>
              </a:rPr>
              <a:t>g </a:t>
            </a:r>
            <a:r>
              <a:rPr lang="en-US" altLang="en-US" sz="2400" i="1" smtClean="0">
                <a:latin typeface="Monotype Corsiva" charset="0"/>
              </a:rPr>
              <a:t>  X</a:t>
            </a:r>
            <a:r>
              <a:rPr lang="en-US" altLang="en-US" sz="2400" i="1" baseline="-25000" smtClean="0">
                <a:latin typeface="Monotype Corsiva" charset="0"/>
              </a:rPr>
              <a:t>b         </a:t>
            </a:r>
            <a:r>
              <a:rPr lang="en-US" altLang="en-US" sz="2400" i="1" smtClean="0">
                <a:latin typeface="Monotype Corsiva" charset="0"/>
              </a:rPr>
              <a:t> i </a:t>
            </a:r>
            <a:r>
              <a:rPr lang="en-US" altLang="en-US" sz="2400" i="1" baseline="-25000" smtClean="0">
                <a:latin typeface="Monotype Corsiva" charset="0"/>
              </a:rPr>
              <a:t>r</a:t>
            </a:r>
            <a:endParaRPr lang="en-US" altLang="en-US" sz="2400" i="1" smtClean="0">
              <a:latin typeface="Monotype Corsiva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585862" y="5036232"/>
            <a:ext cx="285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smtClean="0">
                <a:latin typeface="Monotype Corsiva" charset="0"/>
              </a:rPr>
              <a:t>Y    =    Y</a:t>
            </a:r>
            <a:r>
              <a:rPr lang="en-US" altLang="en-US" sz="2400" i="1" baseline="-25000" smtClean="0">
                <a:latin typeface="Monotype Corsiva" charset="0"/>
              </a:rPr>
              <a:t>r </a:t>
            </a:r>
            <a:r>
              <a:rPr lang="en-US" altLang="en-US" sz="2400" i="1" smtClean="0">
                <a:latin typeface="Monotype Corsiva" charset="0"/>
              </a:rPr>
              <a:t> Y</a:t>
            </a:r>
            <a:r>
              <a:rPr lang="en-US" altLang="en-US" sz="2400" i="1" baseline="-25000" smtClean="0">
                <a:latin typeface="Monotype Corsiva" charset="0"/>
              </a:rPr>
              <a:t>g </a:t>
            </a:r>
            <a:r>
              <a:rPr lang="en-US" altLang="en-US" sz="2400" i="1" smtClean="0">
                <a:latin typeface="Monotype Corsiva" charset="0"/>
              </a:rPr>
              <a:t>  Y</a:t>
            </a:r>
            <a:r>
              <a:rPr lang="en-US" altLang="en-US" sz="2400" i="1" baseline="-25000" smtClean="0">
                <a:latin typeface="Monotype Corsiva" charset="0"/>
              </a:rPr>
              <a:t>b        </a:t>
            </a:r>
            <a:r>
              <a:rPr lang="en-US" altLang="en-US" sz="2400" i="1" smtClean="0">
                <a:latin typeface="Monotype Corsiva" charset="0"/>
              </a:rPr>
              <a:t>  i </a:t>
            </a:r>
            <a:r>
              <a:rPr lang="en-US" altLang="en-US" sz="2400" i="1" baseline="-25000" smtClean="0">
                <a:latin typeface="Monotype Corsiva" charset="0"/>
              </a:rPr>
              <a:t>g</a:t>
            </a:r>
            <a:r>
              <a:rPr lang="en-US" altLang="en-US" sz="2400" i="1" smtClean="0">
                <a:latin typeface="Monotype Corsiva" charset="0"/>
              </a:rPr>
              <a:t> 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585862" y="5417232"/>
            <a:ext cx="279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smtClean="0">
                <a:latin typeface="Monotype Corsiva" charset="0"/>
              </a:rPr>
              <a:t>Z    =    Z</a:t>
            </a:r>
            <a:r>
              <a:rPr lang="en-US" altLang="en-US" sz="2400" i="1" baseline="-25000" smtClean="0">
                <a:latin typeface="Monotype Corsiva" charset="0"/>
              </a:rPr>
              <a:t>r </a:t>
            </a:r>
            <a:r>
              <a:rPr lang="en-US" altLang="en-US" sz="2400" i="1" smtClean="0">
                <a:latin typeface="Monotype Corsiva" charset="0"/>
              </a:rPr>
              <a:t>  Z</a:t>
            </a:r>
            <a:r>
              <a:rPr lang="en-US" altLang="en-US" sz="2400" i="1" baseline="-25000" smtClean="0">
                <a:latin typeface="Monotype Corsiva" charset="0"/>
              </a:rPr>
              <a:t>g</a:t>
            </a:r>
            <a:r>
              <a:rPr lang="en-US" altLang="en-US" sz="2400" i="1" smtClean="0">
                <a:latin typeface="Monotype Corsiva" charset="0"/>
              </a:rPr>
              <a:t>  Z</a:t>
            </a:r>
            <a:r>
              <a:rPr lang="en-US" altLang="en-US" sz="2400" i="1" baseline="-25000" smtClean="0">
                <a:latin typeface="Monotype Corsiva" charset="0"/>
              </a:rPr>
              <a:t>b     </a:t>
            </a:r>
            <a:r>
              <a:rPr lang="en-US" altLang="en-US" sz="2400" i="1" smtClean="0">
                <a:latin typeface="Monotype Corsiva" charset="0"/>
              </a:rPr>
              <a:t>  i </a:t>
            </a:r>
            <a:r>
              <a:rPr lang="en-US" altLang="en-US" sz="2400" i="1" baseline="-25000" smtClean="0">
                <a:latin typeface="Monotype Corsiva" charset="0"/>
              </a:rPr>
              <a:t>b </a:t>
            </a:r>
            <a:endParaRPr lang="en-US" altLang="en-US" sz="2400" i="1" smtClean="0">
              <a:latin typeface="Monotype Corsiva" charset="0"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7331987" y="4539344"/>
            <a:ext cx="228600" cy="1600200"/>
          </a:xfrm>
          <a:custGeom>
            <a:avLst/>
            <a:gdLst>
              <a:gd name="T0" fmla="*/ 2147483646 w 144"/>
              <a:gd name="T1" fmla="*/ 0 h 816"/>
              <a:gd name="T2" fmla="*/ 0 w 144"/>
              <a:gd name="T3" fmla="*/ 0 h 816"/>
              <a:gd name="T4" fmla="*/ 0 w 144"/>
              <a:gd name="T5" fmla="*/ 2147483646 h 816"/>
              <a:gd name="T6" fmla="*/ 2147483646 w 144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816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 flipH="1">
            <a:off x="8551187" y="4539344"/>
            <a:ext cx="228600" cy="1600200"/>
          </a:xfrm>
          <a:custGeom>
            <a:avLst/>
            <a:gdLst>
              <a:gd name="T0" fmla="*/ 2147483646 w 144"/>
              <a:gd name="T1" fmla="*/ 0 h 816"/>
              <a:gd name="T2" fmla="*/ 0 w 144"/>
              <a:gd name="T3" fmla="*/ 0 h 816"/>
              <a:gd name="T4" fmla="*/ 0 w 144"/>
              <a:gd name="T5" fmla="*/ 2147483646 h 816"/>
              <a:gd name="T6" fmla="*/ 2147483646 w 144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816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 flipH="1">
            <a:off x="9236987" y="4539344"/>
            <a:ext cx="244475" cy="1600200"/>
          </a:xfrm>
          <a:custGeom>
            <a:avLst/>
            <a:gdLst>
              <a:gd name="T0" fmla="*/ 2147483646 w 144"/>
              <a:gd name="T1" fmla="*/ 0 h 816"/>
              <a:gd name="T2" fmla="*/ 0 w 144"/>
              <a:gd name="T3" fmla="*/ 0 h 816"/>
              <a:gd name="T4" fmla="*/ 0 w 144"/>
              <a:gd name="T5" fmla="*/ 2147483646 h 816"/>
              <a:gd name="T6" fmla="*/ 2147483646 w 144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816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 flipH="1">
            <a:off x="6874787" y="4539344"/>
            <a:ext cx="228600" cy="1600200"/>
          </a:xfrm>
          <a:custGeom>
            <a:avLst/>
            <a:gdLst>
              <a:gd name="T0" fmla="*/ 2147483646 w 144"/>
              <a:gd name="T1" fmla="*/ 0 h 816"/>
              <a:gd name="T2" fmla="*/ 0 w 144"/>
              <a:gd name="T3" fmla="*/ 0 h 816"/>
              <a:gd name="T4" fmla="*/ 0 w 144"/>
              <a:gd name="T5" fmla="*/ 2147483646 h 816"/>
              <a:gd name="T6" fmla="*/ 2147483646 w 144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816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6417587" y="4539344"/>
            <a:ext cx="228600" cy="1600200"/>
          </a:xfrm>
          <a:custGeom>
            <a:avLst/>
            <a:gdLst>
              <a:gd name="T0" fmla="*/ 2147483646 w 144"/>
              <a:gd name="T1" fmla="*/ 0 h 816"/>
              <a:gd name="T2" fmla="*/ 0 w 144"/>
              <a:gd name="T3" fmla="*/ 0 h 816"/>
              <a:gd name="T4" fmla="*/ 0 w 144"/>
              <a:gd name="T5" fmla="*/ 2147483646 h 816"/>
              <a:gd name="T6" fmla="*/ 2147483646 w 144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816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8932187" y="4539344"/>
            <a:ext cx="212725" cy="1600200"/>
          </a:xfrm>
          <a:custGeom>
            <a:avLst/>
            <a:gdLst>
              <a:gd name="T0" fmla="*/ 2147483646 w 144"/>
              <a:gd name="T1" fmla="*/ 0 h 816"/>
              <a:gd name="T2" fmla="*/ 0 w 144"/>
              <a:gd name="T3" fmla="*/ 0 h 816"/>
              <a:gd name="T4" fmla="*/ 0 w 144"/>
              <a:gd name="T5" fmla="*/ 2147483646 h 816"/>
              <a:gd name="T6" fmla="*/ 2147483646 w 144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816">
                <a:moveTo>
                  <a:pt x="144" y="0"/>
                </a:moveTo>
                <a:lnTo>
                  <a:pt x="0" y="0"/>
                </a:lnTo>
                <a:lnTo>
                  <a:pt x="0" y="816"/>
                </a:lnTo>
                <a:lnTo>
                  <a:pt x="144" y="8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4985662" y="3701144"/>
            <a:ext cx="1636713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smtClean="0">
                <a:solidFill>
                  <a:srgbClr val="E02B00"/>
                </a:solidFill>
                <a:latin typeface="Monotype Corsiva" charset="0"/>
                <a:ea typeface="Times New Roman" charset="0"/>
                <a:cs typeface="Times New Roman" charset="0"/>
              </a:rPr>
              <a:t>( X</a:t>
            </a:r>
            <a:r>
              <a:rPr lang="en-US" altLang="en-US" sz="2800" b="1" baseline="-25000" smtClean="0">
                <a:solidFill>
                  <a:srgbClr val="E02B00"/>
                </a:solidFill>
                <a:latin typeface="Monotype Corsiva" charset="0"/>
                <a:ea typeface="Times New Roman" charset="0"/>
                <a:cs typeface="Times New Roman" charset="0"/>
              </a:rPr>
              <a:t>r </a:t>
            </a:r>
            <a:r>
              <a:rPr lang="en-US" altLang="en-US" sz="2800" b="1" smtClean="0">
                <a:solidFill>
                  <a:srgbClr val="E02B00"/>
                </a:solidFill>
                <a:latin typeface="Monotype Corsiva" charset="0"/>
                <a:ea typeface="Times New Roman" charset="0"/>
                <a:cs typeface="Times New Roman" charset="0"/>
              </a:rPr>
              <a:t>,Y</a:t>
            </a:r>
            <a:r>
              <a:rPr lang="en-US" altLang="en-US" sz="2800" b="1" baseline="-25000" smtClean="0">
                <a:solidFill>
                  <a:srgbClr val="E02B00"/>
                </a:solidFill>
                <a:latin typeface="Monotype Corsiva" charset="0"/>
                <a:ea typeface="Times New Roman" charset="0"/>
                <a:cs typeface="Times New Roman" charset="0"/>
              </a:rPr>
              <a:t>r  </a:t>
            </a:r>
            <a:r>
              <a:rPr lang="en-US" altLang="en-US" sz="2800" b="1" smtClean="0">
                <a:solidFill>
                  <a:srgbClr val="E02B00"/>
                </a:solidFill>
                <a:latin typeface="Monotype Corsiva" charset="0"/>
                <a:ea typeface="Times New Roman" charset="0"/>
                <a:cs typeface="Times New Roman" charset="0"/>
              </a:rPr>
              <a:t>,Z</a:t>
            </a:r>
            <a:r>
              <a:rPr lang="en-US" altLang="en-US" sz="2800" b="1" baseline="-25000" smtClean="0">
                <a:solidFill>
                  <a:srgbClr val="E02B00"/>
                </a:solidFill>
                <a:latin typeface="Monotype Corsiva" charset="0"/>
                <a:ea typeface="Times New Roman" charset="0"/>
                <a:cs typeface="Times New Roman" charset="0"/>
              </a:rPr>
              <a:t>r </a:t>
            </a:r>
            <a:r>
              <a:rPr lang="en-US" altLang="en-US" sz="2800" b="1" smtClean="0">
                <a:solidFill>
                  <a:srgbClr val="E02B00"/>
                </a:solidFill>
                <a:latin typeface="Monotype Corsiva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latin typeface="Arial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2471062" y="1567544"/>
            <a:ext cx="16033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smtClean="0">
                <a:solidFill>
                  <a:srgbClr val="66FF33"/>
                </a:solidFill>
                <a:latin typeface="Monotype Corsiva" charset="0"/>
                <a:ea typeface="Times New Roman" charset="0"/>
                <a:cs typeface="Times New Roman" charset="0"/>
              </a:rPr>
              <a:t>( X</a:t>
            </a:r>
            <a:r>
              <a:rPr lang="en-US" altLang="en-US" sz="2800" b="1" baseline="-25000" smtClean="0">
                <a:solidFill>
                  <a:srgbClr val="66FF33"/>
                </a:solidFill>
                <a:latin typeface="Monotype Corsiva" charset="0"/>
                <a:ea typeface="Times New Roman" charset="0"/>
                <a:cs typeface="Times New Roman" charset="0"/>
              </a:rPr>
              <a:t>g </a:t>
            </a:r>
            <a:r>
              <a:rPr lang="en-US" altLang="en-US" sz="2800" b="1" smtClean="0">
                <a:solidFill>
                  <a:srgbClr val="66FF33"/>
                </a:solidFill>
                <a:latin typeface="Monotype Corsiva" charset="0"/>
                <a:ea typeface="Times New Roman" charset="0"/>
                <a:cs typeface="Times New Roman" charset="0"/>
              </a:rPr>
              <a:t>,Y</a:t>
            </a:r>
            <a:r>
              <a:rPr lang="en-US" altLang="en-US" sz="2800" b="1" baseline="-25000" smtClean="0">
                <a:solidFill>
                  <a:srgbClr val="66FF33"/>
                </a:solidFill>
                <a:latin typeface="Monotype Corsiva" charset="0"/>
                <a:ea typeface="Times New Roman" charset="0"/>
                <a:cs typeface="Times New Roman" charset="0"/>
              </a:rPr>
              <a:t>g</a:t>
            </a:r>
            <a:r>
              <a:rPr lang="en-US" altLang="en-US" sz="2800" b="1" smtClean="0">
                <a:solidFill>
                  <a:srgbClr val="66FF33"/>
                </a:solidFill>
                <a:latin typeface="Monotype Corsiva" charset="0"/>
                <a:ea typeface="Times New Roman" charset="0"/>
                <a:cs typeface="Times New Roman" charset="0"/>
              </a:rPr>
              <a:t>,Z</a:t>
            </a:r>
            <a:r>
              <a:rPr lang="en-US" altLang="en-US" sz="2800" b="1" baseline="-25000" smtClean="0">
                <a:solidFill>
                  <a:srgbClr val="66FF33"/>
                </a:solidFill>
                <a:latin typeface="Monotype Corsiva" charset="0"/>
                <a:ea typeface="Times New Roman" charset="0"/>
                <a:cs typeface="Times New Roman" charset="0"/>
              </a:rPr>
              <a:t>g </a:t>
            </a:r>
            <a:r>
              <a:rPr lang="en-US" altLang="en-US" sz="2800" b="1" smtClean="0">
                <a:solidFill>
                  <a:srgbClr val="66FF33"/>
                </a:solidFill>
                <a:latin typeface="Monotype Corsiva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3537862" y="4996544"/>
            <a:ext cx="16700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smtClean="0">
                <a:solidFill>
                  <a:srgbClr val="0000E4"/>
                </a:solidFill>
                <a:latin typeface="Monotype Corsiva" charset="0"/>
                <a:ea typeface="Times New Roman" charset="0"/>
                <a:cs typeface="Times New Roman" charset="0"/>
              </a:rPr>
              <a:t>( X</a:t>
            </a:r>
            <a:r>
              <a:rPr lang="en-US" altLang="en-US" sz="2800" b="1" baseline="-25000" smtClean="0">
                <a:solidFill>
                  <a:srgbClr val="0000E4"/>
                </a:solidFill>
                <a:latin typeface="Monotype Corsiva" charset="0"/>
                <a:ea typeface="Times New Roman" charset="0"/>
                <a:cs typeface="Times New Roman" charset="0"/>
              </a:rPr>
              <a:t>b </a:t>
            </a:r>
            <a:r>
              <a:rPr lang="en-US" altLang="en-US" sz="2800" b="1" smtClean="0">
                <a:solidFill>
                  <a:srgbClr val="0000E4"/>
                </a:solidFill>
                <a:latin typeface="Monotype Corsiva" charset="0"/>
                <a:ea typeface="Times New Roman" charset="0"/>
                <a:cs typeface="Times New Roman" charset="0"/>
              </a:rPr>
              <a:t>,Y</a:t>
            </a:r>
            <a:r>
              <a:rPr lang="en-US" altLang="en-US" sz="2800" b="1" baseline="-25000" smtClean="0">
                <a:solidFill>
                  <a:srgbClr val="0000E4"/>
                </a:solidFill>
                <a:latin typeface="Monotype Corsiva" charset="0"/>
                <a:ea typeface="Times New Roman" charset="0"/>
                <a:cs typeface="Times New Roman" charset="0"/>
              </a:rPr>
              <a:t>b </a:t>
            </a:r>
            <a:r>
              <a:rPr lang="en-US" altLang="en-US" sz="2800" b="1" smtClean="0">
                <a:solidFill>
                  <a:srgbClr val="0000E4"/>
                </a:solidFill>
                <a:latin typeface="Monotype Corsiva" charset="0"/>
                <a:ea typeface="Times New Roman" charset="0"/>
                <a:cs typeface="Times New Roman" charset="0"/>
              </a:rPr>
              <a:t>,Z</a:t>
            </a:r>
            <a:r>
              <a:rPr lang="en-US" altLang="en-US" sz="2800" b="1" baseline="-25000" smtClean="0">
                <a:solidFill>
                  <a:srgbClr val="0000E4"/>
                </a:solidFill>
                <a:latin typeface="Monotype Corsiva" charset="0"/>
                <a:ea typeface="Times New Roman" charset="0"/>
                <a:cs typeface="Times New Roman" charset="0"/>
              </a:rPr>
              <a:t>b </a:t>
            </a:r>
            <a:r>
              <a:rPr lang="en-US" altLang="en-US" sz="2800" b="1" smtClean="0">
                <a:solidFill>
                  <a:srgbClr val="0000E4"/>
                </a:solidFill>
                <a:latin typeface="Monotype Corsiva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0000E4"/>
              </a:solidFill>
              <a:latin typeface="Arial" charset="0"/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V="1">
            <a:off x="2852062" y="2100944"/>
            <a:ext cx="2438400" cy="609600"/>
          </a:xfrm>
          <a:prstGeom prst="line">
            <a:avLst/>
          </a:prstGeom>
          <a:noFill/>
          <a:ln w="19050">
            <a:solidFill>
              <a:srgbClr val="66FF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2699662" y="2481944"/>
            <a:ext cx="2438400" cy="609600"/>
          </a:xfrm>
          <a:prstGeom prst="line">
            <a:avLst/>
          </a:prstGeom>
          <a:noFill/>
          <a:ln w="19050">
            <a:solidFill>
              <a:srgbClr val="66FF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2623462" y="2862944"/>
            <a:ext cx="2438400" cy="609600"/>
          </a:xfrm>
          <a:prstGeom prst="line">
            <a:avLst/>
          </a:prstGeom>
          <a:noFill/>
          <a:ln w="19050">
            <a:solidFill>
              <a:srgbClr val="66FF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V="1">
            <a:off x="2471062" y="3243944"/>
            <a:ext cx="2438400" cy="609600"/>
          </a:xfrm>
          <a:prstGeom prst="line">
            <a:avLst/>
          </a:prstGeom>
          <a:noFill/>
          <a:ln w="19050">
            <a:solidFill>
              <a:srgbClr val="66FF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V="1">
            <a:off x="2394862" y="3624944"/>
            <a:ext cx="2438400" cy="609600"/>
          </a:xfrm>
          <a:prstGeom prst="line">
            <a:avLst/>
          </a:prstGeom>
          <a:noFill/>
          <a:ln w="19050">
            <a:solidFill>
              <a:srgbClr val="66FF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2775862" y="4463144"/>
            <a:ext cx="1447800" cy="533400"/>
          </a:xfrm>
          <a:prstGeom prst="line">
            <a:avLst/>
          </a:prstGeom>
          <a:noFill/>
          <a:ln w="19050">
            <a:solidFill>
              <a:srgbClr val="E02B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3233062" y="4386944"/>
            <a:ext cx="1447800" cy="533400"/>
          </a:xfrm>
          <a:prstGeom prst="line">
            <a:avLst/>
          </a:prstGeom>
          <a:noFill/>
          <a:ln w="19050">
            <a:solidFill>
              <a:srgbClr val="E02B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3690262" y="4234544"/>
            <a:ext cx="1447800" cy="533400"/>
          </a:xfrm>
          <a:prstGeom prst="line">
            <a:avLst/>
          </a:prstGeom>
          <a:noFill/>
          <a:ln w="19050">
            <a:solidFill>
              <a:srgbClr val="E02B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4223662" y="4082144"/>
            <a:ext cx="1447800" cy="533400"/>
          </a:xfrm>
          <a:prstGeom prst="line">
            <a:avLst/>
          </a:prstGeom>
          <a:noFill/>
          <a:ln w="19050">
            <a:solidFill>
              <a:srgbClr val="E02B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4512587" y="6095094"/>
            <a:ext cx="34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smtClean="0"/>
              <a:t>Z</a:t>
            </a: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5938162" y="4691744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smtClean="0"/>
              <a:t>X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2090062" y="1415144"/>
            <a:ext cx="35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smtClean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132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altLang="en-US" dirty="0"/>
              <a:t>Color reproducibility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15143"/>
            <a:ext cx="10508198" cy="509451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Only a subset of the 3D CIE XYZ space called 3D color gamut</a:t>
            </a:r>
          </a:p>
          <a:p>
            <a:r>
              <a:rPr lang="en-US" altLang="en-US" sz="2800" dirty="0"/>
              <a:t>Projection of the 3D color gamut on the same plane with normal (1,1,1)</a:t>
            </a:r>
          </a:p>
          <a:p>
            <a:pPr lvl="1"/>
            <a:r>
              <a:rPr lang="en-US" altLang="en-US" sz="2800" dirty="0"/>
              <a:t>Triangle</a:t>
            </a:r>
          </a:p>
          <a:p>
            <a:pPr lvl="1"/>
            <a:r>
              <a:rPr lang="en-US" altLang="en-US" sz="2800" dirty="0"/>
              <a:t>2D color gamut</a:t>
            </a:r>
          </a:p>
          <a:p>
            <a:pPr lvl="2"/>
            <a:r>
              <a:rPr lang="en-US" altLang="en-US" sz="2800" dirty="0"/>
              <a:t>Cannot describe brightness range reproducibility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altLang="en-US" dirty="0"/>
              <a:t>Specification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15143"/>
            <a:ext cx="5301343" cy="509451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Brightness or Luminance</a:t>
            </a:r>
          </a:p>
          <a:p>
            <a:r>
              <a:rPr lang="en-US" altLang="en-US" sz="2800" dirty="0"/>
              <a:t>2D gamut</a:t>
            </a:r>
          </a:p>
          <a:p>
            <a:pPr lvl="1"/>
            <a:r>
              <a:rPr lang="en-US" altLang="en-US" sz="2800" dirty="0"/>
              <a:t>Large if using more saturated primaries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8" descr="chromdia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7" y="1974168"/>
            <a:ext cx="45243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9"/>
          <p:cNvSpPr>
            <a:spLocks/>
          </p:cNvSpPr>
          <p:nvPr/>
        </p:nvSpPr>
        <p:spPr bwMode="auto">
          <a:xfrm>
            <a:off x="7424057" y="2964768"/>
            <a:ext cx="2209800" cy="2743200"/>
          </a:xfrm>
          <a:custGeom>
            <a:avLst/>
            <a:gdLst>
              <a:gd name="T0" fmla="*/ 0 w 1392"/>
              <a:gd name="T1" fmla="*/ 0 h 1728"/>
              <a:gd name="T2" fmla="*/ 2147483646 w 1392"/>
              <a:gd name="T3" fmla="*/ 2147483646 h 1728"/>
              <a:gd name="T4" fmla="*/ 2147483646 w 1392"/>
              <a:gd name="T5" fmla="*/ 2147483646 h 1728"/>
              <a:gd name="T6" fmla="*/ 0 w 1392"/>
              <a:gd name="T7" fmla="*/ 0 h 17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92" h="1728">
                <a:moveTo>
                  <a:pt x="0" y="0"/>
                </a:moveTo>
                <a:lnTo>
                  <a:pt x="48" y="1728"/>
                </a:lnTo>
                <a:lnTo>
                  <a:pt x="1392" y="1152"/>
                </a:lnTo>
                <a:lnTo>
                  <a:pt x="0" y="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altLang="en-US" dirty="0"/>
              <a:t>Current standards and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15143"/>
            <a:ext cx="10508198" cy="50945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3" descr="chrom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8"/>
          <a:stretch>
            <a:fillRect/>
          </a:stretch>
        </p:blipFill>
        <p:spPr bwMode="auto">
          <a:xfrm>
            <a:off x="277150" y="1415143"/>
            <a:ext cx="4720318" cy="503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hrom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51"/>
          <a:stretch>
            <a:fillRect/>
          </a:stretch>
        </p:blipFill>
        <p:spPr bwMode="auto">
          <a:xfrm>
            <a:off x="4764596" y="2525485"/>
            <a:ext cx="6359080" cy="162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8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altLang="en-US" dirty="0"/>
              <a:t>Gamut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15143"/>
            <a:ext cx="10508198" cy="5094513"/>
          </a:xfrm>
        </p:spPr>
        <p:txBody>
          <a:bodyPr/>
          <a:lstStyle/>
          <a:p>
            <a:r>
              <a:rPr lang="en-US" altLang="en-US" sz="2800" dirty="0"/>
              <a:t>Assume linear gamma</a:t>
            </a:r>
          </a:p>
          <a:p>
            <a:r>
              <a:rPr lang="en-US" altLang="en-US" sz="2800" dirty="0"/>
              <a:t>[X Y Z 1] </a:t>
            </a:r>
            <a:r>
              <a:rPr lang="en-US" altLang="en-US" sz="2800" baseline="30000" dirty="0"/>
              <a:t>T </a:t>
            </a:r>
            <a:r>
              <a:rPr lang="en-US" altLang="en-US" sz="2800" dirty="0"/>
              <a:t>= M [R G B 1] </a:t>
            </a:r>
            <a:r>
              <a:rPr lang="en-US" altLang="en-US" sz="2800" baseline="30000" dirty="0"/>
              <a:t>T</a:t>
            </a:r>
          </a:p>
          <a:p>
            <a:r>
              <a:rPr lang="en-US" altLang="en-US" sz="2800" dirty="0"/>
              <a:t>Two devices</a:t>
            </a:r>
          </a:p>
          <a:p>
            <a:pPr lvl="1"/>
            <a:r>
              <a:rPr lang="en-US" altLang="en-US" sz="2800" dirty="0"/>
              <a:t>[X Y Z 1] </a:t>
            </a:r>
            <a:r>
              <a:rPr lang="en-US" altLang="en-US" sz="2800" baseline="30000" dirty="0"/>
              <a:t>T </a:t>
            </a:r>
            <a:r>
              <a:rPr lang="en-US" altLang="en-US" sz="2800" dirty="0"/>
              <a:t>= M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[R</a:t>
            </a:r>
            <a:r>
              <a:rPr lang="en-US" altLang="en-US" sz="2800" baseline="-25000" dirty="0"/>
              <a:t>1 </a:t>
            </a:r>
            <a:r>
              <a:rPr lang="en-US" altLang="en-US" sz="2800" dirty="0"/>
              <a:t>G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B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1] </a:t>
            </a:r>
            <a:r>
              <a:rPr lang="en-US" altLang="en-US" sz="2800" baseline="30000" dirty="0"/>
              <a:t>T</a:t>
            </a:r>
          </a:p>
          <a:p>
            <a:pPr lvl="1"/>
            <a:r>
              <a:rPr lang="en-US" altLang="en-US" sz="2800" dirty="0"/>
              <a:t>[X Y Z 1] </a:t>
            </a:r>
            <a:r>
              <a:rPr lang="en-US" altLang="en-US" sz="2800" baseline="30000" dirty="0"/>
              <a:t>T </a:t>
            </a:r>
            <a:r>
              <a:rPr lang="en-US" altLang="en-US" sz="2800" dirty="0"/>
              <a:t>= M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[R</a:t>
            </a:r>
            <a:r>
              <a:rPr lang="en-US" altLang="en-US" sz="2800" baseline="-25000" dirty="0"/>
              <a:t>2 </a:t>
            </a:r>
            <a:r>
              <a:rPr lang="en-US" altLang="en-US" sz="2800" dirty="0"/>
              <a:t>G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B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1] </a:t>
            </a:r>
            <a:r>
              <a:rPr lang="en-US" altLang="en-US" sz="2800" baseline="30000" dirty="0"/>
              <a:t>T</a:t>
            </a:r>
          </a:p>
          <a:p>
            <a:r>
              <a:rPr lang="en-US" altLang="en-US" sz="2800" dirty="0"/>
              <a:t>[R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G</a:t>
            </a:r>
            <a:r>
              <a:rPr lang="en-US" altLang="en-US" sz="2800" baseline="-25000" dirty="0"/>
              <a:t>2 </a:t>
            </a:r>
            <a:r>
              <a:rPr lang="en-US" altLang="en-US" sz="2800" dirty="0"/>
              <a:t>B</a:t>
            </a:r>
            <a:r>
              <a:rPr lang="en-US" altLang="en-US" sz="2800" baseline="-25000" dirty="0"/>
              <a:t>2 </a:t>
            </a:r>
            <a:r>
              <a:rPr lang="en-US" altLang="en-US" sz="2800" dirty="0"/>
              <a:t>1]</a:t>
            </a:r>
            <a:r>
              <a:rPr lang="en-US" altLang="en-US" sz="2800" baseline="30000" dirty="0"/>
              <a:t>T</a:t>
            </a:r>
            <a:r>
              <a:rPr lang="en-US" altLang="en-US" sz="2800" dirty="0"/>
              <a:t> = M</a:t>
            </a:r>
            <a:r>
              <a:rPr lang="en-US" altLang="en-US" sz="2800" baseline="-25000" dirty="0"/>
              <a:t>2</a:t>
            </a:r>
            <a:r>
              <a:rPr lang="en-US" altLang="en-US" sz="2800" baseline="30000" dirty="0"/>
              <a:t>-1</a:t>
            </a:r>
            <a:r>
              <a:rPr lang="en-US" altLang="en-US" sz="2800" dirty="0"/>
              <a:t>[X Y Z 1]</a:t>
            </a:r>
          </a:p>
          <a:p>
            <a:pPr>
              <a:buNone/>
            </a:pPr>
            <a:r>
              <a:rPr lang="en-US" altLang="en-US" sz="2800" dirty="0"/>
              <a:t>                        = M</a:t>
            </a:r>
            <a:r>
              <a:rPr lang="en-US" altLang="en-US" sz="2800" baseline="-25000" dirty="0"/>
              <a:t>2</a:t>
            </a:r>
            <a:r>
              <a:rPr lang="en-US" altLang="en-US" sz="2800" baseline="30000" dirty="0"/>
              <a:t>-1</a:t>
            </a:r>
            <a:r>
              <a:rPr lang="en-US" altLang="en-US" sz="2800" dirty="0"/>
              <a:t>M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[R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G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B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1]</a:t>
            </a:r>
            <a:r>
              <a:rPr lang="en-US" altLang="en-US" sz="2800" baseline="30000" dirty="0"/>
              <a:t>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760"/>
            <a:ext cx="10508198" cy="777240"/>
          </a:xfrm>
        </p:spPr>
        <p:txBody>
          <a:bodyPr/>
          <a:lstStyle/>
          <a:p>
            <a:r>
              <a:rPr lang="en-US" altLang="en-US" dirty="0"/>
              <a:t>Gamut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15143"/>
            <a:ext cx="10508198" cy="5094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How to get the matrix from the standard spec?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Given (</a:t>
            </a:r>
            <a:r>
              <a:rPr lang="en-US" altLang="en-US" sz="2800" dirty="0" err="1"/>
              <a:t>Y,x,y</a:t>
            </a:r>
            <a:r>
              <a:rPr lang="en-US" altLang="en-US" sz="2800" dirty="0"/>
              <a:t>) or (</a:t>
            </a:r>
            <a:r>
              <a:rPr lang="en-US" altLang="en-US" sz="2800" dirty="0" err="1"/>
              <a:t>I,x,y</a:t>
            </a:r>
            <a:r>
              <a:rPr lang="en-US" altLang="en-US" sz="2800" dirty="0"/>
              <a:t>) for the three vectors, you can compute (X,Y,Z)</a:t>
            </a:r>
          </a:p>
          <a:p>
            <a:pPr lvl="1"/>
            <a:r>
              <a:rPr lang="en-US" altLang="en-US" sz="2800" dirty="0"/>
              <a:t> (x. Y/y, Y, (1-x-y). Y/y)</a:t>
            </a:r>
          </a:p>
          <a:p>
            <a:pPr lvl="1"/>
            <a:r>
              <a:rPr lang="en-US" altLang="en-US" sz="2800" dirty="0"/>
              <a:t> (</a:t>
            </a:r>
            <a:r>
              <a:rPr lang="en-US" altLang="en-US" sz="2800" dirty="0" err="1"/>
              <a:t>x.I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y.I</a:t>
            </a:r>
            <a:r>
              <a:rPr lang="en-US" altLang="en-US" sz="2800" dirty="0"/>
              <a:t>, (1-x-y).I)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Does not change the color</a:t>
            </a:r>
            <a:r>
              <a:rPr lang="en-US" altLang="en-US" sz="2800" dirty="0"/>
              <a:t>, finds the new coordinates when using the new basis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7EDD573-B9FA-824A-B484-D429E225F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213</TotalTime>
  <Words>693</Words>
  <Application>Microsoft Office PowerPoint</Application>
  <PresentationFormat>Widescreen</PresentationFormat>
  <Paragraphs>150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Century Schoolbook</vt:lpstr>
      <vt:lpstr>Monotype Corsiva</vt:lpstr>
      <vt:lpstr>Tahoma</vt:lpstr>
      <vt:lpstr>Times New Roman</vt:lpstr>
      <vt:lpstr>Verdana</vt:lpstr>
      <vt:lpstr>Wingdings 2</vt:lpstr>
      <vt:lpstr>View</vt:lpstr>
      <vt:lpstr>Color Reproduction</vt:lpstr>
      <vt:lpstr>Additive Color Mixture</vt:lpstr>
      <vt:lpstr>Additive Color Mixture</vt:lpstr>
      <vt:lpstr>What is the RGB color?</vt:lpstr>
      <vt:lpstr>Color reproducibility</vt:lpstr>
      <vt:lpstr>Specification Protocols</vt:lpstr>
      <vt:lpstr>Current standards and devices</vt:lpstr>
      <vt:lpstr>Gamut Transformation</vt:lpstr>
      <vt:lpstr>Gamut Transformation</vt:lpstr>
      <vt:lpstr>Problem</vt:lpstr>
      <vt:lpstr>Problem: Out of Gamut colors</vt:lpstr>
      <vt:lpstr>Gamut Matching</vt:lpstr>
      <vt:lpstr>Two gamut</vt:lpstr>
      <vt:lpstr>Find their intersection</vt:lpstr>
      <vt:lpstr>Find the common gamut</vt:lpstr>
      <vt:lpstr>Find the mapping function</vt:lpstr>
      <vt:lpstr>Gamut Mapping</vt:lpstr>
      <vt:lpstr>What is gamma function?</vt:lpstr>
      <vt:lpstr>Tone Mapping Operator</vt:lpstr>
      <vt:lpstr>Transfer Function</vt:lpstr>
      <vt:lpstr>Color Balance</vt:lpstr>
      <vt:lpstr>Subtractive Color</vt:lpstr>
      <vt:lpstr>Subtractive Color System</vt:lpstr>
      <vt:lpstr>Creation of a color</vt:lpstr>
      <vt:lpstr>Real Filters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Reproduction</dc:title>
  <dc:creator>Mahdi Abbaspour Tehrani</dc:creator>
  <cp:lastModifiedBy>OIT</cp:lastModifiedBy>
  <cp:revision>35</cp:revision>
  <dcterms:created xsi:type="dcterms:W3CDTF">2018-03-03T20:37:11Z</dcterms:created>
  <dcterms:modified xsi:type="dcterms:W3CDTF">2018-03-07T18:49:02Z</dcterms:modified>
</cp:coreProperties>
</file>