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E8E8E"/>
    <a:srgbClr val="C0C0C0"/>
    <a:srgbClr val="DDDDDD"/>
    <a:srgbClr val="009900"/>
    <a:srgbClr val="FF3300"/>
    <a:srgbClr val="BEBEBE"/>
    <a:srgbClr val="393939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9C301596-DBFE-452F-9544-DDB55430FF4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 b="0"/>
            </a:lvl1pPr>
          </a:lstStyle>
          <a:p>
            <a:endParaRPr lang="en-US" altLang="en-US"/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E0BB84CD-14C3-44D6-9225-FDCD28DB1DA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/>
            </a:lvl1pPr>
          </a:lstStyle>
          <a:p>
            <a:endParaRPr lang="en-US" altLang="en-US"/>
          </a:p>
        </p:txBody>
      </p:sp>
      <p:sp>
        <p:nvSpPr>
          <p:cNvPr id="150532" name="Rectangle 4">
            <a:extLst>
              <a:ext uri="{FF2B5EF4-FFF2-40B4-BE49-F238E27FC236}">
                <a16:creationId xmlns:a16="http://schemas.microsoft.com/office/drawing/2014/main" id="{8F70888E-3BB7-4066-A4EF-6287BC2F775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 b="0"/>
            </a:lvl1pPr>
          </a:lstStyle>
          <a:p>
            <a:endParaRPr lang="en-US" altLang="en-US"/>
          </a:p>
        </p:txBody>
      </p:sp>
      <p:sp>
        <p:nvSpPr>
          <p:cNvPr id="150533" name="Rectangle 5">
            <a:extLst>
              <a:ext uri="{FF2B5EF4-FFF2-40B4-BE49-F238E27FC236}">
                <a16:creationId xmlns:a16="http://schemas.microsoft.com/office/drawing/2014/main" id="{2D06EE1F-15C9-4B38-AD46-863E68036BA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/>
            </a:lvl1pPr>
          </a:lstStyle>
          <a:p>
            <a:fld id="{7D947C29-9561-4B1D-85EC-FDAE680A60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54AEAAD-D7BB-426F-8B37-F7396433F2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 b="0"/>
            </a:lvl1pPr>
          </a:lstStyle>
          <a:p>
            <a:endParaRPr lang="en-US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5C5C0CB-55EE-4A0D-A96C-842D46CBB33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/>
            </a:lvl1pPr>
          </a:lstStyle>
          <a:p>
            <a:endParaRPr lang="en-US" altLang="en-US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A7BB8E39-5B6E-48AC-A2FD-146988E88C5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FB061D71-B59E-4595-ABCF-5397AB2E61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4778E04B-A770-4D40-B8F5-D93846327D2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 b="0"/>
            </a:lvl1pPr>
          </a:lstStyle>
          <a:p>
            <a:endParaRPr lang="en-US" alt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0A08524F-49C9-450B-BAC0-AEB3396242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/>
            </a:lvl1pPr>
          </a:lstStyle>
          <a:p>
            <a:fld id="{F4D65A71-9D3B-4132-A64A-000F8249AAD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55F20B-EA65-4196-8FF0-7DD56DB878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A1431-155B-475C-AC06-1B5C9955A84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16770" name="Rectangle 2">
            <a:extLst>
              <a:ext uri="{FF2B5EF4-FFF2-40B4-BE49-F238E27FC236}">
                <a16:creationId xmlns:a16="http://schemas.microsoft.com/office/drawing/2014/main" id="{10862533-FCEA-4564-8433-7D1A4213029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>
            <a:extLst>
              <a:ext uri="{FF2B5EF4-FFF2-40B4-BE49-F238E27FC236}">
                <a16:creationId xmlns:a16="http://schemas.microsoft.com/office/drawing/2014/main" id="{65102F22-BD2C-40BA-99DF-AF529F98BC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9AECFD9-AF3E-4E88-B907-315A7BAA84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50A0F-D4EF-4D83-A86E-FAB915FC951E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25986" name="Rectangle 2">
            <a:extLst>
              <a:ext uri="{FF2B5EF4-FFF2-40B4-BE49-F238E27FC236}">
                <a16:creationId xmlns:a16="http://schemas.microsoft.com/office/drawing/2014/main" id="{B668A15C-4066-4819-A9C2-49B3E0C5001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>
            <a:extLst>
              <a:ext uri="{FF2B5EF4-FFF2-40B4-BE49-F238E27FC236}">
                <a16:creationId xmlns:a16="http://schemas.microsoft.com/office/drawing/2014/main" id="{4BD6943F-72D8-47E4-AD5F-CA53486A3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183ABD0-FD1F-4A7C-BDD4-EA1DBFBE41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510AF-4F79-47E0-9DD9-45B270EF523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27010" name="Rectangle 2">
            <a:extLst>
              <a:ext uri="{FF2B5EF4-FFF2-40B4-BE49-F238E27FC236}">
                <a16:creationId xmlns:a16="http://schemas.microsoft.com/office/drawing/2014/main" id="{D6B050F8-1AED-456E-981F-ECDB2DFEA9D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>
            <a:extLst>
              <a:ext uri="{FF2B5EF4-FFF2-40B4-BE49-F238E27FC236}">
                <a16:creationId xmlns:a16="http://schemas.microsoft.com/office/drawing/2014/main" id="{03EC04BA-7DCD-4DFC-8F94-4DFCF5649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339B5C-17B4-433E-B42A-51A6DB356B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57914-85A9-40AA-AB9D-118EE25AC81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28034" name="Rectangle 2">
            <a:extLst>
              <a:ext uri="{FF2B5EF4-FFF2-40B4-BE49-F238E27FC236}">
                <a16:creationId xmlns:a16="http://schemas.microsoft.com/office/drawing/2014/main" id="{CB3DE70A-07C4-4E96-993F-A61ADC0498C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>
            <a:extLst>
              <a:ext uri="{FF2B5EF4-FFF2-40B4-BE49-F238E27FC236}">
                <a16:creationId xmlns:a16="http://schemas.microsoft.com/office/drawing/2014/main" id="{4BEDDA78-0200-466E-BE6C-F534D2486D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48D51B-3060-467B-9FCF-E29A19C51F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F00159-23E0-41C6-AB9C-4BCEB623285C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29058" name="Rectangle 2">
            <a:extLst>
              <a:ext uri="{FF2B5EF4-FFF2-40B4-BE49-F238E27FC236}">
                <a16:creationId xmlns:a16="http://schemas.microsoft.com/office/drawing/2014/main" id="{AE0CBD86-68A9-41C2-8D34-6C695C14004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>
            <a:extLst>
              <a:ext uri="{FF2B5EF4-FFF2-40B4-BE49-F238E27FC236}">
                <a16:creationId xmlns:a16="http://schemas.microsoft.com/office/drawing/2014/main" id="{496808C2-13A8-44D5-A0D0-5BA9E7AC5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817C30-7F4A-4C0A-AAEF-E3465B015C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A2A31-ABFA-4DDB-9266-5A7770932B0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30082" name="Rectangle 2">
            <a:extLst>
              <a:ext uri="{FF2B5EF4-FFF2-40B4-BE49-F238E27FC236}">
                <a16:creationId xmlns:a16="http://schemas.microsoft.com/office/drawing/2014/main" id="{67340A20-5086-43E9-8AA1-73F464429C9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>
            <a:extLst>
              <a:ext uri="{FF2B5EF4-FFF2-40B4-BE49-F238E27FC236}">
                <a16:creationId xmlns:a16="http://schemas.microsoft.com/office/drawing/2014/main" id="{41A7AB6D-FE15-4CA4-81A9-20CD0CDEF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6327D7-17BD-4D58-B25E-E4E68C4CA5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0C601-4F43-436D-AE84-29A77252036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31106" name="Rectangle 2">
            <a:extLst>
              <a:ext uri="{FF2B5EF4-FFF2-40B4-BE49-F238E27FC236}">
                <a16:creationId xmlns:a16="http://schemas.microsoft.com/office/drawing/2014/main" id="{97E67BF1-EECA-472F-926C-194D0B12C85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>
            <a:extLst>
              <a:ext uri="{FF2B5EF4-FFF2-40B4-BE49-F238E27FC236}">
                <a16:creationId xmlns:a16="http://schemas.microsoft.com/office/drawing/2014/main" id="{E99738ED-E467-45DF-97ED-6FAD18492F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86084B-9ECC-467A-870E-CF7AFA9CBB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7C324-E455-40A9-B419-3A0933C3433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32130" name="Rectangle 2">
            <a:extLst>
              <a:ext uri="{FF2B5EF4-FFF2-40B4-BE49-F238E27FC236}">
                <a16:creationId xmlns:a16="http://schemas.microsoft.com/office/drawing/2014/main" id="{EC55A15F-F4BA-4112-B906-1A0E7051F59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>
            <a:extLst>
              <a:ext uri="{FF2B5EF4-FFF2-40B4-BE49-F238E27FC236}">
                <a16:creationId xmlns:a16="http://schemas.microsoft.com/office/drawing/2014/main" id="{17F11FD9-DCD2-4E72-B498-A3A29EA443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1F42E2-3031-4B64-B39C-178AE30413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39350-357D-42FD-A3A2-B56BE9EC83A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33154" name="Rectangle 2">
            <a:extLst>
              <a:ext uri="{FF2B5EF4-FFF2-40B4-BE49-F238E27FC236}">
                <a16:creationId xmlns:a16="http://schemas.microsoft.com/office/drawing/2014/main" id="{AA477413-C4D9-4060-944C-FC210D7B8DB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>
            <a:extLst>
              <a:ext uri="{FF2B5EF4-FFF2-40B4-BE49-F238E27FC236}">
                <a16:creationId xmlns:a16="http://schemas.microsoft.com/office/drawing/2014/main" id="{AC6E21C6-8991-4DFC-8D1D-57EF16248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1BFB6A-763E-4D85-9DB7-F910F6299A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175499-FE01-45C6-9284-1DC241E103EB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34178" name="Rectangle 2">
            <a:extLst>
              <a:ext uri="{FF2B5EF4-FFF2-40B4-BE49-F238E27FC236}">
                <a16:creationId xmlns:a16="http://schemas.microsoft.com/office/drawing/2014/main" id="{7A7994F5-2B32-4ED3-9D7F-4DA86C4B394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>
            <a:extLst>
              <a:ext uri="{FF2B5EF4-FFF2-40B4-BE49-F238E27FC236}">
                <a16:creationId xmlns:a16="http://schemas.microsoft.com/office/drawing/2014/main" id="{0E29A383-51EB-4FB9-9076-877B36E4C6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AE7BD8-3894-47A6-866F-9C21752AB5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DFB9A-9F87-4157-83E1-6BA0B3B90AA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17794" name="Rectangle 2">
            <a:extLst>
              <a:ext uri="{FF2B5EF4-FFF2-40B4-BE49-F238E27FC236}">
                <a16:creationId xmlns:a16="http://schemas.microsoft.com/office/drawing/2014/main" id="{BCE34173-3DE1-4FB1-B667-6E2E2B258DF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>
            <a:extLst>
              <a:ext uri="{FF2B5EF4-FFF2-40B4-BE49-F238E27FC236}">
                <a16:creationId xmlns:a16="http://schemas.microsoft.com/office/drawing/2014/main" id="{A35AA03C-6DF5-4126-BE90-D5EB10227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88D6438-EBBB-4435-B649-4C9ED3E166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223DA-E30A-4817-9E23-F631DCDB5E9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18818" name="Rectangle 2">
            <a:extLst>
              <a:ext uri="{FF2B5EF4-FFF2-40B4-BE49-F238E27FC236}">
                <a16:creationId xmlns:a16="http://schemas.microsoft.com/office/drawing/2014/main" id="{1F42E3D8-9352-4FA0-AAB5-28F847D630B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>
            <a:extLst>
              <a:ext uri="{FF2B5EF4-FFF2-40B4-BE49-F238E27FC236}">
                <a16:creationId xmlns:a16="http://schemas.microsoft.com/office/drawing/2014/main" id="{71524008-FC6C-490C-BC36-261A0FB133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3238593-3C07-4E31-A3F3-5A4B51C2B1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0263B9-FA3E-463A-B7C3-92A44EF5E43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19842" name="Rectangle 2">
            <a:extLst>
              <a:ext uri="{FF2B5EF4-FFF2-40B4-BE49-F238E27FC236}">
                <a16:creationId xmlns:a16="http://schemas.microsoft.com/office/drawing/2014/main" id="{C429B195-FBC7-40FB-81C2-A0A196BF0CD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>
            <a:extLst>
              <a:ext uri="{FF2B5EF4-FFF2-40B4-BE49-F238E27FC236}">
                <a16:creationId xmlns:a16="http://schemas.microsoft.com/office/drawing/2014/main" id="{3B0FCE72-D1AF-446E-83CC-B4EC6987D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E26D2FD-BDB8-4B2F-BF8E-AB52BB278D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B65D93-9D76-4399-81EF-82027B432DA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20866" name="Rectangle 2">
            <a:extLst>
              <a:ext uri="{FF2B5EF4-FFF2-40B4-BE49-F238E27FC236}">
                <a16:creationId xmlns:a16="http://schemas.microsoft.com/office/drawing/2014/main" id="{CE3B1FA4-0493-48FC-B614-D8FD62107F6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>
            <a:extLst>
              <a:ext uri="{FF2B5EF4-FFF2-40B4-BE49-F238E27FC236}">
                <a16:creationId xmlns:a16="http://schemas.microsoft.com/office/drawing/2014/main" id="{C54AB018-5F96-4BC2-981C-912748A97B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E0E85F-ACF8-4623-B1D8-5A0A9F08E4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B8C01-9058-4CD3-8E9B-DDA17DE6D36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21890" name="Rectangle 2">
            <a:extLst>
              <a:ext uri="{FF2B5EF4-FFF2-40B4-BE49-F238E27FC236}">
                <a16:creationId xmlns:a16="http://schemas.microsoft.com/office/drawing/2014/main" id="{370EDB50-FABF-4E3D-8B46-1B3EF2A9FCD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>
            <a:extLst>
              <a:ext uri="{FF2B5EF4-FFF2-40B4-BE49-F238E27FC236}">
                <a16:creationId xmlns:a16="http://schemas.microsoft.com/office/drawing/2014/main" id="{53C942C0-C7C3-464F-9CB4-36B91E63A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6B35D9-4ED8-4656-BCB6-92E9F10C2C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E20BA-DECC-427B-B5A0-F25EFC0FD41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22914" name="Rectangle 2">
            <a:extLst>
              <a:ext uri="{FF2B5EF4-FFF2-40B4-BE49-F238E27FC236}">
                <a16:creationId xmlns:a16="http://schemas.microsoft.com/office/drawing/2014/main" id="{F08E654E-7EDF-40DB-ABDC-4D686E87F73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>
            <a:extLst>
              <a:ext uri="{FF2B5EF4-FFF2-40B4-BE49-F238E27FC236}">
                <a16:creationId xmlns:a16="http://schemas.microsoft.com/office/drawing/2014/main" id="{F571C4F8-1267-4400-B4DD-2E42BDD82B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051130-BEE8-4CD7-B99D-5E996D3908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51E9D-FC78-4F0E-B15D-6447FAEF1F5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23938" name="Rectangle 2">
            <a:extLst>
              <a:ext uri="{FF2B5EF4-FFF2-40B4-BE49-F238E27FC236}">
                <a16:creationId xmlns:a16="http://schemas.microsoft.com/office/drawing/2014/main" id="{AAB9C477-DAE2-448A-8821-C262DC99BB9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>
            <a:extLst>
              <a:ext uri="{FF2B5EF4-FFF2-40B4-BE49-F238E27FC236}">
                <a16:creationId xmlns:a16="http://schemas.microsoft.com/office/drawing/2014/main" id="{98D95EE5-C1B4-4385-AFB2-6E9EDF3DDA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A99C4B-B6CC-4CEC-9DAA-6A6D46E35E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2F3AB-C4FC-4AE0-9486-CB671166E10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24962" name="Rectangle 2">
            <a:extLst>
              <a:ext uri="{FF2B5EF4-FFF2-40B4-BE49-F238E27FC236}">
                <a16:creationId xmlns:a16="http://schemas.microsoft.com/office/drawing/2014/main" id="{42ED540F-AE6E-4636-ACC6-1F94EBB8A67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>
            <a:extLst>
              <a:ext uri="{FF2B5EF4-FFF2-40B4-BE49-F238E27FC236}">
                <a16:creationId xmlns:a16="http://schemas.microsoft.com/office/drawing/2014/main" id="{16D06E73-6B65-403B-BA90-23B207EB79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226" name="Group 2">
            <a:extLst>
              <a:ext uri="{FF2B5EF4-FFF2-40B4-BE49-F238E27FC236}">
                <a16:creationId xmlns:a16="http://schemas.microsoft.com/office/drawing/2014/main" id="{2879149B-2DE4-448C-A305-C6DB8D134F33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436227" name="Group 3">
              <a:extLst>
                <a:ext uri="{FF2B5EF4-FFF2-40B4-BE49-F238E27FC236}">
                  <a16:creationId xmlns:a16="http://schemas.microsoft.com/office/drawing/2014/main" id="{2C1D7325-CE4E-46FC-832E-1069BA41DE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36228" name="Rectangle 4">
                <a:extLst>
                  <a:ext uri="{FF2B5EF4-FFF2-40B4-BE49-F238E27FC236}">
                    <a16:creationId xmlns:a16="http://schemas.microsoft.com/office/drawing/2014/main" id="{2166722D-A695-4928-AE35-13E0C67BC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229" name="Rectangle 5">
                <a:extLst>
                  <a:ext uri="{FF2B5EF4-FFF2-40B4-BE49-F238E27FC236}">
                    <a16:creationId xmlns:a16="http://schemas.microsoft.com/office/drawing/2014/main" id="{6C1C8691-3B2A-4BB9-BE34-A04080C9F0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6230" name="Group 6">
              <a:extLst>
                <a:ext uri="{FF2B5EF4-FFF2-40B4-BE49-F238E27FC236}">
                  <a16:creationId xmlns:a16="http://schemas.microsoft.com/office/drawing/2014/main" id="{75AB4A27-6549-469D-A3E5-046069AE89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36231" name="Rectangle 7">
                <a:extLst>
                  <a:ext uri="{FF2B5EF4-FFF2-40B4-BE49-F238E27FC236}">
                    <a16:creationId xmlns:a16="http://schemas.microsoft.com/office/drawing/2014/main" id="{B4AE8B63-A69D-45FC-95A0-6C71F8D83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232" name="Rectangle 8">
                <a:extLst>
                  <a:ext uri="{FF2B5EF4-FFF2-40B4-BE49-F238E27FC236}">
                    <a16:creationId xmlns:a16="http://schemas.microsoft.com/office/drawing/2014/main" id="{DDCA5F90-DA94-4F4E-9983-0D1AE7A3A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6233" name="Rectangle 9">
              <a:extLst>
                <a:ext uri="{FF2B5EF4-FFF2-40B4-BE49-F238E27FC236}">
                  <a16:creationId xmlns:a16="http://schemas.microsoft.com/office/drawing/2014/main" id="{63BA1B36-46C6-41DC-A701-85DB8CFEA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34" name="Rectangle 10">
              <a:extLst>
                <a:ext uri="{FF2B5EF4-FFF2-40B4-BE49-F238E27FC236}">
                  <a16:creationId xmlns:a16="http://schemas.microsoft.com/office/drawing/2014/main" id="{2B2288F9-FAB6-462D-933D-430747066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35" name="Rectangle 11">
              <a:extLst>
                <a:ext uri="{FF2B5EF4-FFF2-40B4-BE49-F238E27FC236}">
                  <a16:creationId xmlns:a16="http://schemas.microsoft.com/office/drawing/2014/main" id="{BB273C46-9DEA-4265-B522-B41F9DE8683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6236" name="Rectangle 12">
            <a:extLst>
              <a:ext uri="{FF2B5EF4-FFF2-40B4-BE49-F238E27FC236}">
                <a16:creationId xmlns:a16="http://schemas.microsoft.com/office/drawing/2014/main" id="{7D31D881-EA57-470F-A144-A58CF78AC1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36237" name="Rectangle 13">
            <a:extLst>
              <a:ext uri="{FF2B5EF4-FFF2-40B4-BE49-F238E27FC236}">
                <a16:creationId xmlns:a16="http://schemas.microsoft.com/office/drawing/2014/main" id="{D59CC564-E5AD-47FD-9E66-D2CBD4E007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36238" name="Rectangle 14">
            <a:extLst>
              <a:ext uri="{FF2B5EF4-FFF2-40B4-BE49-F238E27FC236}">
                <a16:creationId xmlns:a16="http://schemas.microsoft.com/office/drawing/2014/main" id="{2EB8FE48-613B-428A-BDDE-ACAEC55BC90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36239" name="Rectangle 15">
            <a:extLst>
              <a:ext uri="{FF2B5EF4-FFF2-40B4-BE49-F238E27FC236}">
                <a16:creationId xmlns:a16="http://schemas.microsoft.com/office/drawing/2014/main" id="{5B8B2B5C-71E7-4E19-9A4D-61F59768D6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36240" name="Rectangle 16">
            <a:extLst>
              <a:ext uri="{FF2B5EF4-FFF2-40B4-BE49-F238E27FC236}">
                <a16:creationId xmlns:a16="http://schemas.microsoft.com/office/drawing/2014/main" id="{83370620-E3BD-4609-9BD9-5BA6CEFAA4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BA5EA83-A204-4EA3-9157-55D1F7C4C28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36241" name="Text Box 17">
            <a:extLst>
              <a:ext uri="{FF2B5EF4-FFF2-40B4-BE49-F238E27FC236}">
                <a16:creationId xmlns:a16="http://schemas.microsoft.com/office/drawing/2014/main" id="{B357AC33-EFBD-45B6-8A72-ABFF752C656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348413"/>
            <a:ext cx="2328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0"/>
              <a:t>Aditi Majumder, CS 112</a:t>
            </a:r>
          </a:p>
        </p:txBody>
      </p:sp>
      <p:sp>
        <p:nvSpPr>
          <p:cNvPr id="436242" name="Text Box 18">
            <a:extLst>
              <a:ext uri="{FF2B5EF4-FFF2-40B4-BE49-F238E27FC236}">
                <a16:creationId xmlns:a16="http://schemas.microsoft.com/office/drawing/2014/main" id="{90D09489-C7BE-4AF4-98AC-AE68888219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86700" y="6348413"/>
            <a:ext cx="93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1600" b="0"/>
              <a:t>Slide </a:t>
            </a:r>
            <a:fld id="{C69F0041-E1BA-4340-9A6B-E212B1DE36DB}" type="slidenum">
              <a:rPr lang="en-US" altLang="en-US" sz="1600" b="0"/>
              <a:pPr algn="r"/>
              <a:t>‹#›</a:t>
            </a:fld>
            <a:endParaRPr lang="en-US" altLang="en-US" sz="1600" b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9B70-817B-4C37-BA61-A87E0A286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5ADFB5-8DE6-472B-810B-FA9EB3DB2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088A1-3C7C-476A-B7A2-78194BB83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4CFA4-4778-4C83-9546-3E63169C7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71926-33F8-4C0D-9E34-53740F23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CC835-06FF-493C-8CD2-993D18A7CE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1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1A51E5-2E87-44B0-B14A-45BF83E959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11963" y="228600"/>
            <a:ext cx="2143125" cy="5903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FA84E9-33E2-49C7-BF77-E1092B4F8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278563" cy="5903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EF745-6BF3-4018-9DF0-5EB63B540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F4AB-C75F-442A-A279-5C1C143D4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7FA2F-CDDB-4C8B-91E5-2756FA1AE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C932D-2340-4448-9383-33CABA0824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555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960B2-6273-4F96-A351-E50559630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28600"/>
            <a:ext cx="7648575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32601-A3F0-4DFF-A3E5-9A264668011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81000" y="1828800"/>
            <a:ext cx="4210050" cy="4303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70EF5-0C67-465E-96D3-D7CEDD16C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3450" y="1828800"/>
            <a:ext cx="4211638" cy="4303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464FE-DEE7-46D4-8FFB-B9F8A9721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72692-FBAD-47F7-A530-AAE31F610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5986D-A344-418F-8A40-4B2572B86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716F098-52F8-4D2D-A6E9-4DE2E592C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42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0B5A-2A16-483C-9736-E90E5FBAD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60F19-AEC0-4F5D-8BAB-AD8FBADDD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1A3A6-AFC3-4C65-9E9A-F4439E58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2F2E0-F313-40B7-B21D-138B7F46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96860-23C9-4334-A09A-6CA13066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7D559-B87E-4B8F-BBEE-0DA4E09EF6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17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C6F78-DBE0-425C-92D6-3297B736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ADE20-38AA-4F53-A2B0-7A970EA16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502E3-847D-4ED2-82F7-95C8E01C8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5FAD1-4DCF-488E-A3AD-F87343E0F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70974-9D5C-4F28-80D5-35D98787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17BBB-E1D4-4A82-98D9-EE65675CA4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57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46025-EE09-45DA-8655-D86202B22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4B728-9ACF-41C8-B687-76DF540BB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210050" cy="4303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EC5F41-8748-4061-BEBD-C4361DD3E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3450" y="1828800"/>
            <a:ext cx="4211638" cy="4303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69663-E7DF-4948-AC58-3ED75032E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99641-0354-4197-A770-7380F284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59449-D49B-4425-B375-E4577D75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C7BE1-6FBA-44CE-94D1-9645D58468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10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44BF6-3ADC-4780-AC23-CEFF18AB8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743A5-5847-47F8-B68D-766682267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539CC-32D3-4999-AC6A-5BE6E7E9B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7B28B8-35F7-4362-AEE4-44A6FFCE5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B01E41-E150-4A90-AEE3-FDA803DFD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0A1726-C3E0-4DC6-AF3C-FA832FAD0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617C47-713F-4FA2-8177-4E45AA15C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42E1E5-0F69-4081-BC89-96B8166F4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01F33-6306-4DB0-9454-7148F56B35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03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BE8C-B9F1-4864-90B0-551661B39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9C023D-7EE7-4049-AC2A-71C5C7E24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BCF86-57BF-4746-A80D-4DEE29D61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179E25-F83D-435A-9E48-90C9095E0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402EA-F313-41A2-BF92-2776AF3E61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68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44B211-CA88-4345-B144-E41335C00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D8CE33-361D-4C91-A8BF-5CAF02705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BB648-8288-4C4E-90C8-BB2D8BCE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52FF7-0A8F-415B-92CB-5B5311C141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99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306A3-A1BF-4175-B9A0-CD68383BB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15828-6908-45D9-A925-1A26B72A8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A15F0B-204A-4F5D-BCEF-393E72E0A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13053-5E17-4E10-A355-554EE74B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19618-1EED-42EF-AA01-2131EE0BE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F9837-51D4-4374-A619-466E0752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02EEE-068A-456C-B9AE-AF26EEE02E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33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D6DCD-5D1F-4A2B-A8F8-98B57E80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BFA5D8-EBD9-407C-A45B-A7E9123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A2BF6-9ED5-45B7-9838-09C4705E2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B834C-F09E-41AD-BFB0-9EE18EBCA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F1059-3978-4CFC-8E5B-2198FD8EA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AF15A-1C45-4FB8-A5C6-8B9B081D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52F02-4D53-4B56-B79D-7CA7869542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49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>
            <a:extLst>
              <a:ext uri="{FF2B5EF4-FFF2-40B4-BE49-F238E27FC236}">
                <a16:creationId xmlns:a16="http://schemas.microsoft.com/office/drawing/2014/main" id="{BF37F4BB-A66F-4C7A-A6F4-9573DDAAE43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69913" y="717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1" lang="en-US" altLang="en-US" sz="2400" b="0">
              <a:latin typeface="Tahoma" panose="020B0604030504040204" pitchFamily="34" charset="0"/>
            </a:endParaRPr>
          </a:p>
        </p:txBody>
      </p:sp>
      <p:sp>
        <p:nvSpPr>
          <p:cNvPr id="435203" name="Rectangle 3">
            <a:extLst>
              <a:ext uri="{FF2B5EF4-FFF2-40B4-BE49-F238E27FC236}">
                <a16:creationId xmlns:a16="http://schemas.microsoft.com/office/drawing/2014/main" id="{4A997AA1-1D98-4FBA-9637-CCE8F5433F1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52500" y="717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1" lang="en-US" altLang="en-US" sz="2400" b="0">
              <a:latin typeface="Tahoma" panose="020B0604030504040204" pitchFamily="34" charset="0"/>
            </a:endParaRPr>
          </a:p>
        </p:txBody>
      </p:sp>
      <p:sp>
        <p:nvSpPr>
          <p:cNvPr id="435204" name="Rectangle 4">
            <a:extLst>
              <a:ext uri="{FF2B5EF4-FFF2-40B4-BE49-F238E27FC236}">
                <a16:creationId xmlns:a16="http://schemas.microsoft.com/office/drawing/2014/main" id="{F34EA211-4181-4050-9AA7-FA86E3E3520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93738" y="1139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1" lang="en-US" altLang="en-US" sz="2400" b="0">
              <a:latin typeface="Tahoma" panose="020B0604030504040204" pitchFamily="34" charset="0"/>
            </a:endParaRPr>
          </a:p>
        </p:txBody>
      </p:sp>
      <p:sp>
        <p:nvSpPr>
          <p:cNvPr id="435205" name="Rectangle 5">
            <a:extLst>
              <a:ext uri="{FF2B5EF4-FFF2-40B4-BE49-F238E27FC236}">
                <a16:creationId xmlns:a16="http://schemas.microsoft.com/office/drawing/2014/main" id="{5064842A-A514-4E84-9898-340C66E735E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63625" y="1139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1" lang="en-US" altLang="en-US" sz="2400" b="0">
              <a:latin typeface="Tahoma" panose="020B0604030504040204" pitchFamily="34" charset="0"/>
            </a:endParaRPr>
          </a:p>
        </p:txBody>
      </p:sp>
      <p:sp>
        <p:nvSpPr>
          <p:cNvPr id="435206" name="Rectangle 6">
            <a:extLst>
              <a:ext uri="{FF2B5EF4-FFF2-40B4-BE49-F238E27FC236}">
                <a16:creationId xmlns:a16="http://schemas.microsoft.com/office/drawing/2014/main" id="{9E9BB5F1-9F15-47C8-8B67-736883A6B02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79400" y="1066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1" lang="en-US" altLang="en-US" sz="2400" b="0">
              <a:latin typeface="Tahoma" panose="020B0604030504040204" pitchFamily="34" charset="0"/>
            </a:endParaRPr>
          </a:p>
        </p:txBody>
      </p:sp>
      <p:sp>
        <p:nvSpPr>
          <p:cNvPr id="435207" name="Rectangle 7">
            <a:extLst>
              <a:ext uri="{FF2B5EF4-FFF2-40B4-BE49-F238E27FC236}">
                <a16:creationId xmlns:a16="http://schemas.microsoft.com/office/drawing/2014/main" id="{A1F25812-5416-4523-93E1-4A6A08B530F5}"/>
              </a:ext>
            </a:extLst>
          </p:cNvPr>
          <p:cNvSpPr>
            <a:spLocks noChangeArrowheads="1"/>
          </p:cNvSpPr>
          <p:nvPr/>
        </p:nvSpPr>
        <p:spPr bwMode="gray">
          <a:xfrm>
            <a:off x="914400" y="228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1" lang="en-US" altLang="en-US" sz="2400" b="0">
              <a:latin typeface="Tahoma" panose="020B0604030504040204" pitchFamily="34" charset="0"/>
            </a:endParaRPr>
          </a:p>
        </p:txBody>
      </p:sp>
      <p:sp>
        <p:nvSpPr>
          <p:cNvPr id="435208" name="Rectangle 8">
            <a:extLst>
              <a:ext uri="{FF2B5EF4-FFF2-40B4-BE49-F238E27FC236}">
                <a16:creationId xmlns:a16="http://schemas.microsoft.com/office/drawing/2014/main" id="{F5EDE0F1-CFB8-4A98-B88F-5CF6967E16EB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7200" y="1371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kumimoji="1" lang="en-US" altLang="en-US" sz="2400" b="0">
              <a:latin typeface="Tahoma" panose="020B0604030504040204" pitchFamily="34" charset="0"/>
            </a:endParaRPr>
          </a:p>
        </p:txBody>
      </p:sp>
      <p:sp>
        <p:nvSpPr>
          <p:cNvPr id="435209" name="Rectangle 9">
            <a:extLst>
              <a:ext uri="{FF2B5EF4-FFF2-40B4-BE49-F238E27FC236}">
                <a16:creationId xmlns:a16="http://schemas.microsoft.com/office/drawing/2014/main" id="{C0B96F25-2DFA-4A05-890A-BF67C5980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"/>
            <a:ext cx="76485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35210" name="Rectangle 10">
            <a:extLst>
              <a:ext uri="{FF2B5EF4-FFF2-40B4-BE49-F238E27FC236}">
                <a16:creationId xmlns:a16="http://schemas.microsoft.com/office/drawing/2014/main" id="{BBD71D49-B6AE-421C-B21D-3D7BCFEE46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574088" cy="430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35211" name="Rectangle 11">
            <a:extLst>
              <a:ext uri="{FF2B5EF4-FFF2-40B4-BE49-F238E27FC236}">
                <a16:creationId xmlns:a16="http://schemas.microsoft.com/office/drawing/2014/main" id="{1D1B2A26-29DC-46AF-AE3E-00713A68279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35212" name="Rectangle 12">
            <a:extLst>
              <a:ext uri="{FF2B5EF4-FFF2-40B4-BE49-F238E27FC236}">
                <a16:creationId xmlns:a16="http://schemas.microsoft.com/office/drawing/2014/main" id="{839A695E-9CEC-49DF-BE6E-47B4999ECD3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35213" name="Rectangle 13">
            <a:extLst>
              <a:ext uri="{FF2B5EF4-FFF2-40B4-BE49-F238E27FC236}">
                <a16:creationId xmlns:a16="http://schemas.microsoft.com/office/drawing/2014/main" id="{F169748A-B687-4453-81F5-6489B86CB5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88B7E264-180C-4408-A35B-FEBF66AAD3E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35214" name="Text Box 14">
            <a:extLst>
              <a:ext uri="{FF2B5EF4-FFF2-40B4-BE49-F238E27FC236}">
                <a16:creationId xmlns:a16="http://schemas.microsoft.com/office/drawing/2014/main" id="{B5B2F1F8-17D4-4E88-8456-D9988BCCA1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348413"/>
            <a:ext cx="2328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0"/>
              <a:t>Aditi Majumder, CS 112</a:t>
            </a:r>
          </a:p>
        </p:txBody>
      </p:sp>
      <p:sp>
        <p:nvSpPr>
          <p:cNvPr id="435215" name="Text Box 15">
            <a:extLst>
              <a:ext uri="{FF2B5EF4-FFF2-40B4-BE49-F238E27FC236}">
                <a16:creationId xmlns:a16="http://schemas.microsoft.com/office/drawing/2014/main" id="{1C7C25C7-647C-4920-B51B-64CF748BCC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886700" y="6348413"/>
            <a:ext cx="93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1600" b="0"/>
              <a:t>Slide </a:t>
            </a:r>
            <a:fld id="{A8BB3859-312A-4766-A799-A905D7504A60}" type="slidenum">
              <a:rPr lang="en-US" altLang="en-US" sz="1600" b="0"/>
              <a:pPr algn="r"/>
              <a:t>‹#›</a:t>
            </a:fld>
            <a:endParaRPr lang="en-US" altLang="en-US" sz="16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359EDA99-A2BE-4B1C-A07C-5F548BBF67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CS 112 – Display Considerations</a:t>
            </a:r>
          </a:p>
        </p:txBody>
      </p:sp>
      <p:sp>
        <p:nvSpPr>
          <p:cNvPr id="182276" name="Rectangle 4">
            <a:extLst>
              <a:ext uri="{FF2B5EF4-FFF2-40B4-BE49-F238E27FC236}">
                <a16:creationId xmlns:a16="http://schemas.microsoft.com/office/drawing/2014/main" id="{122B65DE-E4B2-4CA9-9AA9-CD2784318E9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>
            <a:extLst>
              <a:ext uri="{FF2B5EF4-FFF2-40B4-BE49-F238E27FC236}">
                <a16:creationId xmlns:a16="http://schemas.microsoft.com/office/drawing/2014/main" id="{D8689AB3-0E08-4E13-B18D-6C7277721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Steven’s Power Law</a:t>
            </a:r>
          </a:p>
        </p:txBody>
      </p:sp>
      <p:sp>
        <p:nvSpPr>
          <p:cNvPr id="391172" name="Text Box 4">
            <a:extLst>
              <a:ext uri="{FF2B5EF4-FFF2-40B4-BE49-F238E27FC236}">
                <a16:creationId xmlns:a16="http://schemas.microsoft.com/office/drawing/2014/main" id="{B5BD59CE-4653-4565-9733-66385C47A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1514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800" b="0" i="1">
                <a:latin typeface="Tahoma" panose="020B0604030504040204" pitchFamily="34" charset="0"/>
              </a:rPr>
              <a:t>P = KS </a:t>
            </a:r>
            <a:r>
              <a:rPr lang="en-US" altLang="en-US" sz="2800" b="0" i="1" baseline="60000">
                <a:latin typeface="Tahoma" panose="020B0604030504040204" pitchFamily="34" charset="0"/>
              </a:rPr>
              <a:t>n</a:t>
            </a:r>
          </a:p>
        </p:txBody>
      </p:sp>
      <p:sp>
        <p:nvSpPr>
          <p:cNvPr id="391173" name="Text Box 5">
            <a:extLst>
              <a:ext uri="{FF2B5EF4-FFF2-40B4-BE49-F238E27FC236}">
                <a16:creationId xmlns:a16="http://schemas.microsoft.com/office/drawing/2014/main" id="{323EB7DC-0087-4EE1-845D-A33745855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744788"/>
            <a:ext cx="2895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400" b="0">
                <a:latin typeface="Tahoma" panose="020B0604030504040204" pitchFamily="34" charset="0"/>
              </a:rPr>
              <a:t>P = Perception</a:t>
            </a:r>
          </a:p>
          <a:p>
            <a:pPr algn="l" eaLnBrk="0" hangingPunct="0"/>
            <a:r>
              <a:rPr lang="en-US" altLang="en-US" sz="2400" b="0">
                <a:latin typeface="Tahoma" panose="020B0604030504040204" pitchFamily="34" charset="0"/>
              </a:rPr>
              <a:t>S = Stimulus   </a:t>
            </a:r>
          </a:p>
          <a:p>
            <a:pPr algn="l" eaLnBrk="0" hangingPunct="0"/>
            <a:r>
              <a:rPr lang="en-US" altLang="en-US" sz="2400" b="0">
                <a:latin typeface="Tahoma" panose="020B0604030504040204" pitchFamily="34" charset="0"/>
              </a:rPr>
              <a:t>      Strength</a:t>
            </a:r>
          </a:p>
        </p:txBody>
      </p:sp>
      <p:sp>
        <p:nvSpPr>
          <p:cNvPr id="391174" name="Text Box 6">
            <a:extLst>
              <a:ext uri="{FF2B5EF4-FFF2-40B4-BE49-F238E27FC236}">
                <a16:creationId xmlns:a16="http://schemas.microsoft.com/office/drawing/2014/main" id="{97EA2D79-F0C3-4622-A7F7-A279FA936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3200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400" b="0">
                <a:solidFill>
                  <a:srgbClr val="FF3300"/>
                </a:solidFill>
                <a:latin typeface="Tahoma" panose="020B0604030504040204" pitchFamily="34" charset="0"/>
              </a:rPr>
              <a:t>n&gt;1.0 (Expansion)</a:t>
            </a:r>
          </a:p>
          <a:p>
            <a:pPr algn="l" eaLnBrk="0" hangingPunct="0"/>
            <a:endParaRPr lang="en-US" altLang="en-US" sz="2400" b="0">
              <a:solidFill>
                <a:srgbClr val="FF3300"/>
              </a:solidFill>
              <a:latin typeface="Tahoma" panose="020B0604030504040204" pitchFamily="34" charset="0"/>
            </a:endParaRPr>
          </a:p>
          <a:p>
            <a:pPr algn="l" eaLnBrk="0" hangingPunct="0"/>
            <a:r>
              <a:rPr lang="en-US" altLang="en-US" sz="2400" b="0">
                <a:solidFill>
                  <a:srgbClr val="FF3300"/>
                </a:solidFill>
                <a:latin typeface="Tahoma" panose="020B0604030504040204" pitchFamily="34" charset="0"/>
              </a:rPr>
              <a:t>n&lt;1.0 (Compression)</a:t>
            </a:r>
          </a:p>
        </p:txBody>
      </p:sp>
      <p:pic>
        <p:nvPicPr>
          <p:cNvPr id="391176" name="Picture 8">
            <a:extLst>
              <a:ext uri="{FF2B5EF4-FFF2-40B4-BE49-F238E27FC236}">
                <a16:creationId xmlns:a16="http://schemas.microsoft.com/office/drawing/2014/main" id="{9597081D-1C34-4253-AE0F-246057FDC7C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8"/>
          <a:stretch>
            <a:fillRect/>
          </a:stretch>
        </p:blipFill>
        <p:spPr>
          <a:xfrm>
            <a:off x="4113213" y="1982788"/>
            <a:ext cx="4899025" cy="4078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>
            <a:extLst>
              <a:ext uri="{FF2B5EF4-FFF2-40B4-BE49-F238E27FC236}">
                <a16:creationId xmlns:a16="http://schemas.microsoft.com/office/drawing/2014/main" id="{27843EEA-8AA8-4A57-9743-035E5B9B8C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Steven’s Power Law</a:t>
            </a:r>
          </a:p>
        </p:txBody>
      </p:sp>
      <p:pic>
        <p:nvPicPr>
          <p:cNvPr id="392198" name="Picture 6">
            <a:extLst>
              <a:ext uri="{FF2B5EF4-FFF2-40B4-BE49-F238E27FC236}">
                <a16:creationId xmlns:a16="http://schemas.microsoft.com/office/drawing/2014/main" id="{F5D26296-6FB1-456C-91CD-52BE3BCA9F15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1676400"/>
            <a:ext cx="5100638" cy="4567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2199" name="Text Box 7">
            <a:extLst>
              <a:ext uri="{FF2B5EF4-FFF2-40B4-BE49-F238E27FC236}">
                <a16:creationId xmlns:a16="http://schemas.microsoft.com/office/drawing/2014/main" id="{28BA6296-0600-447D-8704-DD4204149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1514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2800" b="0" i="1">
                <a:latin typeface="Tahoma" panose="020B0604030504040204" pitchFamily="34" charset="0"/>
              </a:rPr>
              <a:t>P = KS </a:t>
            </a:r>
            <a:r>
              <a:rPr lang="en-US" altLang="en-US" sz="2800" b="0" i="1" baseline="60000">
                <a:latin typeface="Tahoma" panose="020B0604030504040204" pitchFamily="34" charset="0"/>
              </a:rPr>
              <a:t>n</a:t>
            </a:r>
          </a:p>
        </p:txBody>
      </p:sp>
      <p:sp>
        <p:nvSpPr>
          <p:cNvPr id="392200" name="Text Box 8">
            <a:extLst>
              <a:ext uri="{FF2B5EF4-FFF2-40B4-BE49-F238E27FC236}">
                <a16:creationId xmlns:a16="http://schemas.microsoft.com/office/drawing/2014/main" id="{100E8741-5F2C-4A38-B49B-8B887A41D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744788"/>
            <a:ext cx="2895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400" b="0">
                <a:latin typeface="Tahoma" panose="020B0604030504040204" pitchFamily="34" charset="0"/>
              </a:rPr>
              <a:t>P = Perception</a:t>
            </a:r>
          </a:p>
          <a:p>
            <a:pPr algn="l" eaLnBrk="0" hangingPunct="0"/>
            <a:r>
              <a:rPr lang="en-US" altLang="en-US" sz="2400" b="0">
                <a:latin typeface="Tahoma" panose="020B0604030504040204" pitchFamily="34" charset="0"/>
              </a:rPr>
              <a:t>S = Stimulus   </a:t>
            </a:r>
          </a:p>
          <a:p>
            <a:pPr algn="l" eaLnBrk="0" hangingPunct="0"/>
            <a:r>
              <a:rPr lang="en-US" altLang="en-US" sz="2400" b="0">
                <a:latin typeface="Tahoma" panose="020B0604030504040204" pitchFamily="34" charset="0"/>
              </a:rPr>
              <a:t>      Strength</a:t>
            </a:r>
          </a:p>
        </p:txBody>
      </p:sp>
      <p:sp>
        <p:nvSpPr>
          <p:cNvPr id="392201" name="Text Box 9">
            <a:extLst>
              <a:ext uri="{FF2B5EF4-FFF2-40B4-BE49-F238E27FC236}">
                <a16:creationId xmlns:a16="http://schemas.microsoft.com/office/drawing/2014/main" id="{13BF5B34-F589-40BD-82AE-F4C47F214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3200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400" b="0">
                <a:solidFill>
                  <a:srgbClr val="FF3300"/>
                </a:solidFill>
                <a:latin typeface="Tahoma" panose="020B0604030504040204" pitchFamily="34" charset="0"/>
              </a:rPr>
              <a:t>n&gt;1.0 (Expansion)</a:t>
            </a:r>
          </a:p>
          <a:p>
            <a:pPr algn="l" eaLnBrk="0" hangingPunct="0"/>
            <a:endParaRPr lang="en-US" altLang="en-US" sz="2400" b="0">
              <a:solidFill>
                <a:srgbClr val="FF3300"/>
              </a:solidFill>
              <a:latin typeface="Tahoma" panose="020B0604030504040204" pitchFamily="34" charset="0"/>
            </a:endParaRPr>
          </a:p>
          <a:p>
            <a:pPr algn="l" eaLnBrk="0" hangingPunct="0"/>
            <a:r>
              <a:rPr lang="en-US" altLang="en-US" sz="2400" b="0">
                <a:solidFill>
                  <a:srgbClr val="FF3300"/>
                </a:solidFill>
                <a:latin typeface="Tahoma" panose="020B0604030504040204" pitchFamily="34" charset="0"/>
              </a:rPr>
              <a:t>n&lt;1.0 (Compression)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>
            <a:extLst>
              <a:ext uri="{FF2B5EF4-FFF2-40B4-BE49-F238E27FC236}">
                <a16:creationId xmlns:a16="http://schemas.microsoft.com/office/drawing/2014/main" id="{BB3FB9D0-E7E0-4063-9A71-AD680F7B6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Gamma Function</a:t>
            </a:r>
          </a:p>
        </p:txBody>
      </p:sp>
      <p:sp>
        <p:nvSpPr>
          <p:cNvPr id="394243" name="Rectangle 3">
            <a:extLst>
              <a:ext uri="{FF2B5EF4-FFF2-40B4-BE49-F238E27FC236}">
                <a16:creationId xmlns:a16="http://schemas.microsoft.com/office/drawing/2014/main" id="{FB595C4A-88DA-499D-B353-E81E584A78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876800" cy="4343400"/>
          </a:xfrm>
        </p:spPr>
        <p:txBody>
          <a:bodyPr/>
          <a:lstStyle/>
          <a:p>
            <a:r>
              <a:rPr lang="en-US" altLang="en-US"/>
              <a:t>Inverse of human response curve for faithful representation of intensities</a:t>
            </a:r>
          </a:p>
          <a:p>
            <a:r>
              <a:rPr lang="en-US" altLang="en-US"/>
              <a:t>Called the gamma function</a:t>
            </a:r>
          </a:p>
          <a:p>
            <a:pPr lvl="1"/>
            <a:r>
              <a:rPr lang="en-US" altLang="en-US"/>
              <a:t>O = I</a:t>
            </a:r>
            <a:r>
              <a:rPr lang="el-GR" altLang="en-US" baseline="48000"/>
              <a:t>γ</a:t>
            </a:r>
            <a:endParaRPr lang="en-US" altLang="en-US" baseline="48000"/>
          </a:p>
          <a:p>
            <a:r>
              <a:rPr lang="en-US" altLang="en-US"/>
              <a:t>Gamma Correction</a:t>
            </a:r>
            <a:endParaRPr lang="el-GR" altLang="en-US"/>
          </a:p>
        </p:txBody>
      </p:sp>
      <p:sp>
        <p:nvSpPr>
          <p:cNvPr id="394244" name="Line 4">
            <a:extLst>
              <a:ext uri="{FF2B5EF4-FFF2-40B4-BE49-F238E27FC236}">
                <a16:creationId xmlns:a16="http://schemas.microsoft.com/office/drawing/2014/main" id="{23BB269C-D9FD-45F9-A845-5D44F0A434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24384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245" name="Line 5">
            <a:extLst>
              <a:ext uri="{FF2B5EF4-FFF2-40B4-BE49-F238E27FC236}">
                <a16:creationId xmlns:a16="http://schemas.microsoft.com/office/drawing/2014/main" id="{2F5A5D74-F5BD-4DF7-BDBD-10307BD4457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55626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246" name="Freeform 6">
            <a:extLst>
              <a:ext uri="{FF2B5EF4-FFF2-40B4-BE49-F238E27FC236}">
                <a16:creationId xmlns:a16="http://schemas.microsoft.com/office/drawing/2014/main" id="{A35B32E9-A3B9-4413-A518-AAAA12CB7BC4}"/>
              </a:ext>
            </a:extLst>
          </p:cNvPr>
          <p:cNvSpPr>
            <a:spLocks/>
          </p:cNvSpPr>
          <p:nvPr/>
        </p:nvSpPr>
        <p:spPr bwMode="auto">
          <a:xfrm>
            <a:off x="5257800" y="3429000"/>
            <a:ext cx="3200400" cy="2133600"/>
          </a:xfrm>
          <a:custGeom>
            <a:avLst/>
            <a:gdLst>
              <a:gd name="T0" fmla="*/ 0 w 2016"/>
              <a:gd name="T1" fmla="*/ 1344 h 1344"/>
              <a:gd name="T2" fmla="*/ 48 w 2016"/>
              <a:gd name="T3" fmla="*/ 1104 h 1344"/>
              <a:gd name="T4" fmla="*/ 192 w 2016"/>
              <a:gd name="T5" fmla="*/ 816 h 1344"/>
              <a:gd name="T6" fmla="*/ 624 w 2016"/>
              <a:gd name="T7" fmla="*/ 336 h 1344"/>
              <a:gd name="T8" fmla="*/ 1344 w 2016"/>
              <a:gd name="T9" fmla="*/ 96 h 1344"/>
              <a:gd name="T10" fmla="*/ 2016 w 2016"/>
              <a:gd name="T11" fmla="*/ 0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16" h="1344">
                <a:moveTo>
                  <a:pt x="0" y="1344"/>
                </a:moveTo>
                <a:cubicBezTo>
                  <a:pt x="8" y="1268"/>
                  <a:pt x="16" y="1192"/>
                  <a:pt x="48" y="1104"/>
                </a:cubicBezTo>
                <a:cubicBezTo>
                  <a:pt x="80" y="1016"/>
                  <a:pt x="96" y="944"/>
                  <a:pt x="192" y="816"/>
                </a:cubicBezTo>
                <a:cubicBezTo>
                  <a:pt x="288" y="688"/>
                  <a:pt x="432" y="456"/>
                  <a:pt x="624" y="336"/>
                </a:cubicBezTo>
                <a:cubicBezTo>
                  <a:pt x="816" y="216"/>
                  <a:pt x="1112" y="152"/>
                  <a:pt x="1344" y="96"/>
                </a:cubicBezTo>
                <a:cubicBezTo>
                  <a:pt x="1576" y="40"/>
                  <a:pt x="1796" y="20"/>
                  <a:pt x="2016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247" name="Freeform 7">
            <a:extLst>
              <a:ext uri="{FF2B5EF4-FFF2-40B4-BE49-F238E27FC236}">
                <a16:creationId xmlns:a16="http://schemas.microsoft.com/office/drawing/2014/main" id="{2791EDE7-ABED-4054-83E4-D35DFF111C94}"/>
              </a:ext>
            </a:extLst>
          </p:cNvPr>
          <p:cNvSpPr>
            <a:spLocks/>
          </p:cNvSpPr>
          <p:nvPr/>
        </p:nvSpPr>
        <p:spPr bwMode="auto">
          <a:xfrm>
            <a:off x="5257800" y="2819400"/>
            <a:ext cx="2819400" cy="2743200"/>
          </a:xfrm>
          <a:custGeom>
            <a:avLst/>
            <a:gdLst>
              <a:gd name="T0" fmla="*/ 0 w 1776"/>
              <a:gd name="T1" fmla="*/ 1728 h 1728"/>
              <a:gd name="T2" fmla="*/ 576 w 1776"/>
              <a:gd name="T3" fmla="*/ 1632 h 1728"/>
              <a:gd name="T4" fmla="*/ 912 w 1776"/>
              <a:gd name="T5" fmla="*/ 1440 h 1728"/>
              <a:gd name="T6" fmla="*/ 1104 w 1776"/>
              <a:gd name="T7" fmla="*/ 1248 h 1728"/>
              <a:gd name="T8" fmla="*/ 1344 w 1776"/>
              <a:gd name="T9" fmla="*/ 960 h 1728"/>
              <a:gd name="T10" fmla="*/ 1584 w 1776"/>
              <a:gd name="T11" fmla="*/ 528 h 1728"/>
              <a:gd name="T12" fmla="*/ 1776 w 1776"/>
              <a:gd name="T13" fmla="*/ 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6" h="1728">
                <a:moveTo>
                  <a:pt x="0" y="1728"/>
                </a:moveTo>
                <a:cubicBezTo>
                  <a:pt x="212" y="1704"/>
                  <a:pt x="424" y="1680"/>
                  <a:pt x="576" y="1632"/>
                </a:cubicBezTo>
                <a:cubicBezTo>
                  <a:pt x="728" y="1584"/>
                  <a:pt x="824" y="1504"/>
                  <a:pt x="912" y="1440"/>
                </a:cubicBezTo>
                <a:cubicBezTo>
                  <a:pt x="1000" y="1376"/>
                  <a:pt x="1032" y="1328"/>
                  <a:pt x="1104" y="1248"/>
                </a:cubicBezTo>
                <a:cubicBezTo>
                  <a:pt x="1176" y="1168"/>
                  <a:pt x="1264" y="1080"/>
                  <a:pt x="1344" y="960"/>
                </a:cubicBezTo>
                <a:cubicBezTo>
                  <a:pt x="1424" y="840"/>
                  <a:pt x="1512" y="688"/>
                  <a:pt x="1584" y="528"/>
                </a:cubicBezTo>
                <a:cubicBezTo>
                  <a:pt x="1656" y="368"/>
                  <a:pt x="1744" y="88"/>
                  <a:pt x="1776" y="0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248" name="Text Box 8">
            <a:extLst>
              <a:ext uri="{FF2B5EF4-FFF2-40B4-BE49-F238E27FC236}">
                <a16:creationId xmlns:a16="http://schemas.microsoft.com/office/drawing/2014/main" id="{BBC611DD-F6C0-436F-87D1-1FDD09B73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200400"/>
            <a:ext cx="211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Human Response</a:t>
            </a:r>
          </a:p>
        </p:txBody>
      </p:sp>
      <p:sp>
        <p:nvSpPr>
          <p:cNvPr id="394249" name="Text Box 9">
            <a:extLst>
              <a:ext uri="{FF2B5EF4-FFF2-40B4-BE49-F238E27FC236}">
                <a16:creationId xmlns:a16="http://schemas.microsoft.com/office/drawing/2014/main" id="{CD154FD6-6674-4FBE-B55B-B400C4E51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0" y="4800600"/>
            <a:ext cx="189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3300"/>
                </a:solidFill>
              </a:rPr>
              <a:t>Display Gamma</a:t>
            </a:r>
          </a:p>
        </p:txBody>
      </p:sp>
      <p:sp>
        <p:nvSpPr>
          <p:cNvPr id="394250" name="Line 10">
            <a:extLst>
              <a:ext uri="{FF2B5EF4-FFF2-40B4-BE49-F238E27FC236}">
                <a16:creationId xmlns:a16="http://schemas.microsoft.com/office/drawing/2014/main" id="{A08548B5-4A68-453C-A8DC-1F7269C5D4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571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251" name="Line 11">
            <a:extLst>
              <a:ext uri="{FF2B5EF4-FFF2-40B4-BE49-F238E27FC236}">
                <a16:creationId xmlns:a16="http://schemas.microsoft.com/office/drawing/2014/main" id="{5AB16CD6-256E-4A8E-BA3D-EE38E15C31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4648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252" name="Text Box 12">
            <a:extLst>
              <a:ext uri="{FF2B5EF4-FFF2-40B4-BE49-F238E27FC236}">
                <a16:creationId xmlns:a16="http://schemas.microsoft.com/office/drawing/2014/main" id="{49F36414-9EB8-495E-A8A4-7D0BB594A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5626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Input Intensity</a:t>
            </a:r>
          </a:p>
        </p:txBody>
      </p:sp>
      <p:sp>
        <p:nvSpPr>
          <p:cNvPr id="394253" name="Text Box 13">
            <a:extLst>
              <a:ext uri="{FF2B5EF4-FFF2-40B4-BE49-F238E27FC236}">
                <a16:creationId xmlns:a16="http://schemas.microsoft.com/office/drawing/2014/main" id="{C8918184-191F-4330-8E19-88C4B8AE934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015582" y="3452018"/>
            <a:ext cx="193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Output Intensity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>
            <a:extLst>
              <a:ext uri="{FF2B5EF4-FFF2-40B4-BE49-F238E27FC236}">
                <a16:creationId xmlns:a16="http://schemas.microsoft.com/office/drawing/2014/main" id="{2F7631E0-0581-404D-8486-2E14127E0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Non-Uniform Quantization</a:t>
            </a:r>
          </a:p>
        </p:txBody>
      </p:sp>
      <p:sp>
        <p:nvSpPr>
          <p:cNvPr id="395267" name="Rectangle 3">
            <a:extLst>
              <a:ext uri="{FF2B5EF4-FFF2-40B4-BE49-F238E27FC236}">
                <a16:creationId xmlns:a16="http://schemas.microsoft.com/office/drawing/2014/main" id="{415AE964-697C-46EC-98AE-52D2EB6CB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6482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Note how quantization changes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Non-uniform step size</a:t>
            </a:r>
          </a:p>
          <a:p>
            <a:pPr>
              <a:lnSpc>
                <a:spcPct val="90000"/>
              </a:lnSpc>
            </a:pPr>
            <a:r>
              <a:rPr lang="en-US" altLang="en-US"/>
              <a:t>Maximum Error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½ of maximum step size</a:t>
            </a:r>
          </a:p>
          <a:p>
            <a:pPr>
              <a:lnSpc>
                <a:spcPct val="90000"/>
              </a:lnSpc>
            </a:pPr>
            <a:r>
              <a:rPr lang="en-US" altLang="en-US"/>
              <a:t># of levels is the color resolution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# of bits</a:t>
            </a:r>
            <a:endParaRPr lang="el-GR" altLang="en-US"/>
          </a:p>
        </p:txBody>
      </p:sp>
      <p:sp>
        <p:nvSpPr>
          <p:cNvPr id="395268" name="Line 4">
            <a:extLst>
              <a:ext uri="{FF2B5EF4-FFF2-40B4-BE49-F238E27FC236}">
                <a16:creationId xmlns:a16="http://schemas.microsoft.com/office/drawing/2014/main" id="{AD5CAD49-F217-4733-B93D-B44F547052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24384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269" name="Line 5">
            <a:extLst>
              <a:ext uri="{FF2B5EF4-FFF2-40B4-BE49-F238E27FC236}">
                <a16:creationId xmlns:a16="http://schemas.microsoft.com/office/drawing/2014/main" id="{2F6532C3-2971-4DB5-9B21-6E284A9793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55626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271" name="Freeform 7">
            <a:extLst>
              <a:ext uri="{FF2B5EF4-FFF2-40B4-BE49-F238E27FC236}">
                <a16:creationId xmlns:a16="http://schemas.microsoft.com/office/drawing/2014/main" id="{6E6E7651-F88B-4308-9D6F-95AF1EE142C4}"/>
              </a:ext>
            </a:extLst>
          </p:cNvPr>
          <p:cNvSpPr>
            <a:spLocks/>
          </p:cNvSpPr>
          <p:nvPr/>
        </p:nvSpPr>
        <p:spPr bwMode="auto">
          <a:xfrm>
            <a:off x="5257800" y="2514600"/>
            <a:ext cx="2971800" cy="3048000"/>
          </a:xfrm>
          <a:custGeom>
            <a:avLst/>
            <a:gdLst>
              <a:gd name="T0" fmla="*/ 0 w 1776"/>
              <a:gd name="T1" fmla="*/ 1728 h 1728"/>
              <a:gd name="T2" fmla="*/ 576 w 1776"/>
              <a:gd name="T3" fmla="*/ 1632 h 1728"/>
              <a:gd name="T4" fmla="*/ 912 w 1776"/>
              <a:gd name="T5" fmla="*/ 1440 h 1728"/>
              <a:gd name="T6" fmla="*/ 1104 w 1776"/>
              <a:gd name="T7" fmla="*/ 1248 h 1728"/>
              <a:gd name="T8" fmla="*/ 1344 w 1776"/>
              <a:gd name="T9" fmla="*/ 960 h 1728"/>
              <a:gd name="T10" fmla="*/ 1584 w 1776"/>
              <a:gd name="T11" fmla="*/ 528 h 1728"/>
              <a:gd name="T12" fmla="*/ 1776 w 1776"/>
              <a:gd name="T13" fmla="*/ 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6" h="1728">
                <a:moveTo>
                  <a:pt x="0" y="1728"/>
                </a:moveTo>
                <a:cubicBezTo>
                  <a:pt x="212" y="1704"/>
                  <a:pt x="424" y="1680"/>
                  <a:pt x="576" y="1632"/>
                </a:cubicBezTo>
                <a:cubicBezTo>
                  <a:pt x="728" y="1584"/>
                  <a:pt x="824" y="1504"/>
                  <a:pt x="912" y="1440"/>
                </a:cubicBezTo>
                <a:cubicBezTo>
                  <a:pt x="1000" y="1376"/>
                  <a:pt x="1032" y="1328"/>
                  <a:pt x="1104" y="1248"/>
                </a:cubicBezTo>
                <a:cubicBezTo>
                  <a:pt x="1176" y="1168"/>
                  <a:pt x="1264" y="1080"/>
                  <a:pt x="1344" y="960"/>
                </a:cubicBezTo>
                <a:cubicBezTo>
                  <a:pt x="1424" y="840"/>
                  <a:pt x="1512" y="688"/>
                  <a:pt x="1584" y="528"/>
                </a:cubicBezTo>
                <a:cubicBezTo>
                  <a:pt x="1656" y="368"/>
                  <a:pt x="1744" y="88"/>
                  <a:pt x="1776" y="0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273" name="Text Box 9">
            <a:extLst>
              <a:ext uri="{FF2B5EF4-FFF2-40B4-BE49-F238E27FC236}">
                <a16:creationId xmlns:a16="http://schemas.microsoft.com/office/drawing/2014/main" id="{6DA76EE9-9EB8-49EE-B9BA-130DC8F09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514600"/>
            <a:ext cx="189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3300"/>
                </a:solidFill>
              </a:rPr>
              <a:t>Display Gamma</a:t>
            </a:r>
          </a:p>
        </p:txBody>
      </p:sp>
      <p:sp>
        <p:nvSpPr>
          <p:cNvPr id="395274" name="Line 10">
            <a:extLst>
              <a:ext uri="{FF2B5EF4-FFF2-40B4-BE49-F238E27FC236}">
                <a16:creationId xmlns:a16="http://schemas.microsoft.com/office/drawing/2014/main" id="{BB7B1233-FD3A-4BF2-BE61-4E96294E33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571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275" name="Line 11">
            <a:extLst>
              <a:ext uri="{FF2B5EF4-FFF2-40B4-BE49-F238E27FC236}">
                <a16:creationId xmlns:a16="http://schemas.microsoft.com/office/drawing/2014/main" id="{0EDF6BA9-ADF8-4490-A19B-AF17A65C34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4648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276" name="Text Box 12">
            <a:extLst>
              <a:ext uri="{FF2B5EF4-FFF2-40B4-BE49-F238E27FC236}">
                <a16:creationId xmlns:a16="http://schemas.microsoft.com/office/drawing/2014/main" id="{8E4A7B1D-BD9B-4564-AD24-587A49EA0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5626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Input Intensity</a:t>
            </a:r>
          </a:p>
        </p:txBody>
      </p:sp>
      <p:sp>
        <p:nvSpPr>
          <p:cNvPr id="395277" name="Text Box 13">
            <a:extLst>
              <a:ext uri="{FF2B5EF4-FFF2-40B4-BE49-F238E27FC236}">
                <a16:creationId xmlns:a16="http://schemas.microsoft.com/office/drawing/2014/main" id="{37998665-E03D-4E94-BBA1-D352841691C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015582" y="3452018"/>
            <a:ext cx="193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Output Intensity</a:t>
            </a:r>
          </a:p>
        </p:txBody>
      </p:sp>
      <p:sp>
        <p:nvSpPr>
          <p:cNvPr id="395282" name="Line 18">
            <a:extLst>
              <a:ext uri="{FF2B5EF4-FFF2-40B4-BE49-F238E27FC236}">
                <a16:creationId xmlns:a16="http://schemas.microsoft.com/office/drawing/2014/main" id="{9CAC44A5-35D2-4ABF-9123-CC496C9BB0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486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283" name="Line 19">
            <a:extLst>
              <a:ext uri="{FF2B5EF4-FFF2-40B4-BE49-F238E27FC236}">
                <a16:creationId xmlns:a16="http://schemas.microsoft.com/office/drawing/2014/main" id="{D23F5876-39F9-4713-8DD3-CE136CFFF9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285" name="Freeform 21">
            <a:extLst>
              <a:ext uri="{FF2B5EF4-FFF2-40B4-BE49-F238E27FC236}">
                <a16:creationId xmlns:a16="http://schemas.microsoft.com/office/drawing/2014/main" id="{A7E195A9-8D00-4ABD-98A7-5CAF7EF047B3}"/>
              </a:ext>
            </a:extLst>
          </p:cNvPr>
          <p:cNvSpPr>
            <a:spLocks/>
          </p:cNvSpPr>
          <p:nvPr/>
        </p:nvSpPr>
        <p:spPr bwMode="auto">
          <a:xfrm>
            <a:off x="6172200" y="4648200"/>
            <a:ext cx="1447800" cy="762000"/>
          </a:xfrm>
          <a:custGeom>
            <a:avLst/>
            <a:gdLst>
              <a:gd name="T0" fmla="*/ 0 w 1008"/>
              <a:gd name="T1" fmla="*/ 528 h 528"/>
              <a:gd name="T2" fmla="*/ 240 w 1008"/>
              <a:gd name="T3" fmla="*/ 528 h 528"/>
              <a:gd name="T4" fmla="*/ 240 w 1008"/>
              <a:gd name="T5" fmla="*/ 432 h 528"/>
              <a:gd name="T6" fmla="*/ 432 w 1008"/>
              <a:gd name="T7" fmla="*/ 432 h 528"/>
              <a:gd name="T8" fmla="*/ 432 w 1008"/>
              <a:gd name="T9" fmla="*/ 288 h 528"/>
              <a:gd name="T10" fmla="*/ 672 w 1008"/>
              <a:gd name="T11" fmla="*/ 288 h 528"/>
              <a:gd name="T12" fmla="*/ 672 w 1008"/>
              <a:gd name="T13" fmla="*/ 0 h 528"/>
              <a:gd name="T14" fmla="*/ 1008 w 1008"/>
              <a:gd name="T15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8" h="528">
                <a:moveTo>
                  <a:pt x="0" y="528"/>
                </a:moveTo>
                <a:lnTo>
                  <a:pt x="240" y="528"/>
                </a:lnTo>
                <a:lnTo>
                  <a:pt x="240" y="432"/>
                </a:lnTo>
                <a:lnTo>
                  <a:pt x="432" y="432"/>
                </a:lnTo>
                <a:lnTo>
                  <a:pt x="432" y="288"/>
                </a:lnTo>
                <a:lnTo>
                  <a:pt x="672" y="288"/>
                </a:lnTo>
                <a:lnTo>
                  <a:pt x="672" y="0"/>
                </a:lnTo>
                <a:lnTo>
                  <a:pt x="1008" y="0"/>
                </a:ln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286" name="Freeform 22">
            <a:extLst>
              <a:ext uri="{FF2B5EF4-FFF2-40B4-BE49-F238E27FC236}">
                <a16:creationId xmlns:a16="http://schemas.microsoft.com/office/drawing/2014/main" id="{BDFE74FF-2AEF-4435-9B54-C09379DECB2D}"/>
              </a:ext>
            </a:extLst>
          </p:cNvPr>
          <p:cNvSpPr>
            <a:spLocks/>
          </p:cNvSpPr>
          <p:nvPr/>
        </p:nvSpPr>
        <p:spPr bwMode="auto">
          <a:xfrm>
            <a:off x="7467600" y="3276600"/>
            <a:ext cx="914400" cy="1371600"/>
          </a:xfrm>
          <a:custGeom>
            <a:avLst/>
            <a:gdLst>
              <a:gd name="T0" fmla="*/ 0 w 576"/>
              <a:gd name="T1" fmla="*/ 864 h 864"/>
              <a:gd name="T2" fmla="*/ 0 w 576"/>
              <a:gd name="T3" fmla="*/ 624 h 864"/>
              <a:gd name="T4" fmla="*/ 336 w 576"/>
              <a:gd name="T5" fmla="*/ 624 h 864"/>
              <a:gd name="T6" fmla="*/ 336 w 576"/>
              <a:gd name="T7" fmla="*/ 0 h 864"/>
              <a:gd name="T8" fmla="*/ 576 w 576"/>
              <a:gd name="T9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" h="864">
                <a:moveTo>
                  <a:pt x="0" y="864"/>
                </a:moveTo>
                <a:lnTo>
                  <a:pt x="0" y="624"/>
                </a:lnTo>
                <a:lnTo>
                  <a:pt x="336" y="624"/>
                </a:lnTo>
                <a:lnTo>
                  <a:pt x="336" y="0"/>
                </a:lnTo>
                <a:lnTo>
                  <a:pt x="576" y="0"/>
                </a:lnTo>
              </a:path>
            </a:pathLst>
          </a:custGeom>
          <a:noFill/>
          <a:ln w="31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>
            <a:extLst>
              <a:ext uri="{FF2B5EF4-FFF2-40B4-BE49-F238E27FC236}">
                <a16:creationId xmlns:a16="http://schemas.microsoft.com/office/drawing/2014/main" id="{D860C1D8-E01E-4E6E-83F6-6E1D732B9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Resolution</a:t>
            </a:r>
          </a:p>
        </p:txBody>
      </p:sp>
      <p:pic>
        <p:nvPicPr>
          <p:cNvPr id="396296" name="Picture 8">
            <a:extLst>
              <a:ext uri="{FF2B5EF4-FFF2-40B4-BE49-F238E27FC236}">
                <a16:creationId xmlns:a16="http://schemas.microsoft.com/office/drawing/2014/main" id="{F798FE60-D32B-4338-93DF-23C6577D9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1974850" cy="20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6299" name="Picture 11">
            <a:extLst>
              <a:ext uri="{FF2B5EF4-FFF2-40B4-BE49-F238E27FC236}">
                <a16:creationId xmlns:a16="http://schemas.microsoft.com/office/drawing/2014/main" id="{B4AA305C-993B-4D28-92CD-EC7297452F9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00200"/>
            <a:ext cx="1987550" cy="2017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6301" name="Picture 13">
            <a:extLst>
              <a:ext uri="{FF2B5EF4-FFF2-40B4-BE49-F238E27FC236}">
                <a16:creationId xmlns:a16="http://schemas.microsoft.com/office/drawing/2014/main" id="{CC3D01BD-6D72-41A3-8808-161CE78BB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1947863" cy="19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6303" name="Picture 15">
            <a:extLst>
              <a:ext uri="{FF2B5EF4-FFF2-40B4-BE49-F238E27FC236}">
                <a16:creationId xmlns:a16="http://schemas.microsoft.com/office/drawing/2014/main" id="{EE17065B-C250-4A3B-90A4-D4E311CDC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00200"/>
            <a:ext cx="1981200" cy="20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6305" name="Picture 17">
            <a:extLst>
              <a:ext uri="{FF2B5EF4-FFF2-40B4-BE49-F238E27FC236}">
                <a16:creationId xmlns:a16="http://schemas.microsoft.com/office/drawing/2014/main" id="{F36A5914-FDEA-4F48-A61E-3A232CB5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14800"/>
            <a:ext cx="1965325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6307" name="Picture 19">
            <a:extLst>
              <a:ext uri="{FF2B5EF4-FFF2-40B4-BE49-F238E27FC236}">
                <a16:creationId xmlns:a16="http://schemas.microsoft.com/office/drawing/2014/main" id="{FFA451E4-A429-409E-826D-4231A1082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1990725" cy="20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6309" name="Text Box 21">
            <a:extLst>
              <a:ext uri="{FF2B5EF4-FFF2-40B4-BE49-F238E27FC236}">
                <a16:creationId xmlns:a16="http://schemas.microsoft.com/office/drawing/2014/main" id="{C73BE91F-CF15-4A5F-9350-66A1CFE61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581400"/>
            <a:ext cx="168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Analog Image</a:t>
            </a:r>
          </a:p>
        </p:txBody>
      </p:sp>
      <p:sp>
        <p:nvSpPr>
          <p:cNvPr id="396310" name="Text Box 22">
            <a:extLst>
              <a:ext uri="{FF2B5EF4-FFF2-40B4-BE49-F238E27FC236}">
                <a16:creationId xmlns:a16="http://schemas.microsoft.com/office/drawing/2014/main" id="{7AD94EAA-E5CA-4F4D-9655-5588408D6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900" y="3581400"/>
            <a:ext cx="99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4 Steps</a:t>
            </a:r>
          </a:p>
        </p:txBody>
      </p:sp>
      <p:sp>
        <p:nvSpPr>
          <p:cNvPr id="396311" name="Text Box 23">
            <a:extLst>
              <a:ext uri="{FF2B5EF4-FFF2-40B4-BE49-F238E27FC236}">
                <a16:creationId xmlns:a16="http://schemas.microsoft.com/office/drawing/2014/main" id="{23E04646-1174-41B9-AD1F-8B3273AA9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581400"/>
            <a:ext cx="99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8 Steps</a:t>
            </a:r>
          </a:p>
        </p:txBody>
      </p:sp>
      <p:sp>
        <p:nvSpPr>
          <p:cNvPr id="396312" name="Text Box 24">
            <a:extLst>
              <a:ext uri="{FF2B5EF4-FFF2-40B4-BE49-F238E27FC236}">
                <a16:creationId xmlns:a16="http://schemas.microsoft.com/office/drawing/2014/main" id="{21E67865-C09C-4C0E-B777-C1531ECEE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300" y="3581400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16 Steps</a:t>
            </a:r>
          </a:p>
        </p:txBody>
      </p:sp>
      <p:sp>
        <p:nvSpPr>
          <p:cNvPr id="396313" name="Text Box 25">
            <a:extLst>
              <a:ext uri="{FF2B5EF4-FFF2-40B4-BE49-F238E27FC236}">
                <a16:creationId xmlns:a16="http://schemas.microsoft.com/office/drawing/2014/main" id="{AED230D8-CC33-4D85-A6A0-A9BFC521F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6096000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32 Steps</a:t>
            </a:r>
          </a:p>
        </p:txBody>
      </p:sp>
      <p:sp>
        <p:nvSpPr>
          <p:cNvPr id="396314" name="Text Box 26">
            <a:extLst>
              <a:ext uri="{FF2B5EF4-FFF2-40B4-BE49-F238E27FC236}">
                <a16:creationId xmlns:a16="http://schemas.microsoft.com/office/drawing/2014/main" id="{5CA9D4EA-ACD4-4E7C-97DC-8718131D1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0" y="6096000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64 Steps</a:t>
            </a:r>
          </a:p>
        </p:txBody>
      </p:sp>
      <p:sp>
        <p:nvSpPr>
          <p:cNvPr id="396315" name="Text Box 27">
            <a:extLst>
              <a:ext uri="{FF2B5EF4-FFF2-40B4-BE49-F238E27FC236}">
                <a16:creationId xmlns:a16="http://schemas.microsoft.com/office/drawing/2014/main" id="{1E39ACE2-185F-4D76-889D-5159ADAA6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800600"/>
            <a:ext cx="3068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0">
                <a:latin typeface="Tahoma" panose="020B0604030504040204" pitchFamily="34" charset="0"/>
              </a:rPr>
              <a:t>Quantization Artifacts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>
            <a:extLst>
              <a:ext uri="{FF2B5EF4-FFF2-40B4-BE49-F238E27FC236}">
                <a16:creationId xmlns:a16="http://schemas.microsoft.com/office/drawing/2014/main" id="{8B4360A2-F011-4774-970B-F194979321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Dithering</a:t>
            </a:r>
          </a:p>
        </p:txBody>
      </p:sp>
      <p:sp>
        <p:nvSpPr>
          <p:cNvPr id="404483" name="Rectangle 3">
            <a:extLst>
              <a:ext uri="{FF2B5EF4-FFF2-40B4-BE49-F238E27FC236}">
                <a16:creationId xmlns:a16="http://schemas.microsoft.com/office/drawing/2014/main" id="{B52458F8-B3E2-4238-AFCA-F5EDDB5A1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if the color resolution is low?</a:t>
            </a:r>
          </a:p>
          <a:p>
            <a:pPr lvl="1"/>
            <a:r>
              <a:rPr lang="en-US" altLang="en-US"/>
              <a:t>Newsprint – Bi-level, only black and white</a:t>
            </a:r>
          </a:p>
          <a:p>
            <a:r>
              <a:rPr lang="en-US" altLang="en-US"/>
              <a:t>Can we expand the # of colors?</a:t>
            </a:r>
          </a:p>
          <a:p>
            <a:pPr lvl="1"/>
            <a:r>
              <a:rPr lang="en-US" altLang="en-US"/>
              <a:t>Spatial integration of eye</a:t>
            </a:r>
          </a:p>
          <a:p>
            <a:r>
              <a:rPr lang="en-US" altLang="en-US"/>
              <a:t>Trading off spatial resolution for intensity resolution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404484" name="Picture 4">
            <a:extLst>
              <a:ext uri="{FF2B5EF4-FFF2-40B4-BE49-F238E27FC236}">
                <a16:creationId xmlns:a16="http://schemas.microsoft.com/office/drawing/2014/main" id="{0F7A08F2-EF7C-4241-AB73-30C0C1B1F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7394575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>
            <a:extLst>
              <a:ext uri="{FF2B5EF4-FFF2-40B4-BE49-F238E27FC236}">
                <a16:creationId xmlns:a16="http://schemas.microsoft.com/office/drawing/2014/main" id="{B5FE4ADF-7D0A-47AA-A24A-D1957DC1EC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Dithering</a:t>
            </a:r>
          </a:p>
        </p:txBody>
      </p:sp>
      <p:sp>
        <p:nvSpPr>
          <p:cNvPr id="408579" name="Rectangle 3">
            <a:extLst>
              <a:ext uri="{FF2B5EF4-FFF2-40B4-BE49-F238E27FC236}">
                <a16:creationId xmlns:a16="http://schemas.microsoft.com/office/drawing/2014/main" id="{FDA3BDB4-8F52-4210-A802-31E4DD145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Represented by a dither matrix</a:t>
            </a:r>
          </a:p>
          <a:p>
            <a:r>
              <a:rPr lang="en-US" altLang="en-US"/>
              <a:t>nxn pixels, bi-level intensity, can produce n</a:t>
            </a:r>
            <a:r>
              <a:rPr lang="en-US" altLang="en-US" baseline="30000"/>
              <a:t>2</a:t>
            </a:r>
            <a:r>
              <a:rPr lang="en-US" altLang="en-US"/>
              <a:t>+1 intensities</a:t>
            </a:r>
          </a:p>
          <a:p>
            <a:r>
              <a:rPr lang="en-US" altLang="en-US"/>
              <a:t>If more than two levels – k levels</a:t>
            </a:r>
          </a:p>
          <a:p>
            <a:pPr lvl="1"/>
            <a:r>
              <a:rPr lang="en-US" altLang="en-US"/>
              <a:t>n</a:t>
            </a:r>
            <a:r>
              <a:rPr lang="en-US" altLang="en-US" baseline="30000"/>
              <a:t>2</a:t>
            </a:r>
            <a:r>
              <a:rPr lang="en-US" altLang="en-US"/>
              <a:t>. (k-1) +1</a:t>
            </a:r>
          </a:p>
          <a:p>
            <a:pPr lvl="1"/>
            <a:r>
              <a:rPr lang="en-US" altLang="en-US"/>
              <a:t>Used for increasing the color resolution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408580" name="Picture 4">
            <a:extLst>
              <a:ext uri="{FF2B5EF4-FFF2-40B4-BE49-F238E27FC236}">
                <a16:creationId xmlns:a16="http://schemas.microsoft.com/office/drawing/2014/main" id="{91C6BF4A-96B4-44DF-B4E9-08E5DC447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7394575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8581" name="Freeform 5">
            <a:extLst>
              <a:ext uri="{FF2B5EF4-FFF2-40B4-BE49-F238E27FC236}">
                <a16:creationId xmlns:a16="http://schemas.microsoft.com/office/drawing/2014/main" id="{87F4F55A-858E-4A59-8552-A750CC5F2B94}"/>
              </a:ext>
            </a:extLst>
          </p:cNvPr>
          <p:cNvSpPr>
            <a:spLocks/>
          </p:cNvSpPr>
          <p:nvPr/>
        </p:nvSpPr>
        <p:spPr bwMode="auto">
          <a:xfrm>
            <a:off x="6629400" y="1600200"/>
            <a:ext cx="152400" cy="914400"/>
          </a:xfrm>
          <a:custGeom>
            <a:avLst/>
            <a:gdLst>
              <a:gd name="T0" fmla="*/ 144 w 144"/>
              <a:gd name="T1" fmla="*/ 0 h 912"/>
              <a:gd name="T2" fmla="*/ 0 w 144"/>
              <a:gd name="T3" fmla="*/ 0 h 912"/>
              <a:gd name="T4" fmla="*/ 0 w 144"/>
              <a:gd name="T5" fmla="*/ 912 h 912"/>
              <a:gd name="T6" fmla="*/ 144 w 144"/>
              <a:gd name="T7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912">
                <a:moveTo>
                  <a:pt x="144" y="0"/>
                </a:moveTo>
                <a:lnTo>
                  <a:pt x="0" y="0"/>
                </a:lnTo>
                <a:lnTo>
                  <a:pt x="0" y="912"/>
                </a:lnTo>
                <a:lnTo>
                  <a:pt x="144" y="912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8582" name="Freeform 6">
            <a:extLst>
              <a:ext uri="{FF2B5EF4-FFF2-40B4-BE49-F238E27FC236}">
                <a16:creationId xmlns:a16="http://schemas.microsoft.com/office/drawing/2014/main" id="{3A51245C-45B9-463D-8FB7-079144D221AB}"/>
              </a:ext>
            </a:extLst>
          </p:cNvPr>
          <p:cNvSpPr>
            <a:spLocks/>
          </p:cNvSpPr>
          <p:nvPr/>
        </p:nvSpPr>
        <p:spPr bwMode="auto">
          <a:xfrm flipH="1">
            <a:off x="7239000" y="1600200"/>
            <a:ext cx="228600" cy="914400"/>
          </a:xfrm>
          <a:custGeom>
            <a:avLst/>
            <a:gdLst>
              <a:gd name="T0" fmla="*/ 144 w 144"/>
              <a:gd name="T1" fmla="*/ 0 h 912"/>
              <a:gd name="T2" fmla="*/ 0 w 144"/>
              <a:gd name="T3" fmla="*/ 0 h 912"/>
              <a:gd name="T4" fmla="*/ 0 w 144"/>
              <a:gd name="T5" fmla="*/ 912 h 912"/>
              <a:gd name="T6" fmla="*/ 144 w 144"/>
              <a:gd name="T7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912">
                <a:moveTo>
                  <a:pt x="144" y="0"/>
                </a:moveTo>
                <a:lnTo>
                  <a:pt x="0" y="0"/>
                </a:lnTo>
                <a:lnTo>
                  <a:pt x="0" y="912"/>
                </a:lnTo>
                <a:lnTo>
                  <a:pt x="144" y="912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8583" name="Text Box 7">
            <a:extLst>
              <a:ext uri="{FF2B5EF4-FFF2-40B4-BE49-F238E27FC236}">
                <a16:creationId xmlns:a16="http://schemas.microsoft.com/office/drawing/2014/main" id="{DDF04D95-F62B-46F5-BDF7-459CCDBC4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5240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 b="0">
                <a:latin typeface="Georgia" panose="02040502050405020303" pitchFamily="18" charset="0"/>
              </a:rPr>
              <a:t>0   2</a:t>
            </a:r>
            <a:endParaRPr lang="el-GR" altLang="en-US" sz="2400" b="0" baseline="-25000">
              <a:latin typeface="Georgia" panose="02040502050405020303" pitchFamily="18" charset="0"/>
            </a:endParaRPr>
          </a:p>
        </p:txBody>
      </p:sp>
      <p:sp>
        <p:nvSpPr>
          <p:cNvPr id="408584" name="Text Box 8">
            <a:extLst>
              <a:ext uri="{FF2B5EF4-FFF2-40B4-BE49-F238E27FC236}">
                <a16:creationId xmlns:a16="http://schemas.microsoft.com/office/drawing/2014/main" id="{9085B955-1112-4AB5-96DE-028B7BCE1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981200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 b="0">
                <a:latin typeface="Georgia" panose="02040502050405020303" pitchFamily="18" charset="0"/>
              </a:rPr>
              <a:t>1    3</a:t>
            </a:r>
            <a:endParaRPr lang="el-GR" altLang="en-US" sz="2400" b="0" baseline="-2500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3" grpId="0"/>
      <p:bldP spid="4085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>
            <a:extLst>
              <a:ext uri="{FF2B5EF4-FFF2-40B4-BE49-F238E27FC236}">
                <a16:creationId xmlns:a16="http://schemas.microsoft.com/office/drawing/2014/main" id="{DDC11CFD-05E0-4A11-8D7B-60D3937CF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Dithering</a:t>
            </a:r>
          </a:p>
        </p:txBody>
      </p:sp>
      <p:sp>
        <p:nvSpPr>
          <p:cNvPr id="409603" name="Rectangle 3">
            <a:extLst>
              <a:ext uri="{FF2B5EF4-FFF2-40B4-BE49-F238E27FC236}">
                <a16:creationId xmlns:a16="http://schemas.microsoft.com/office/drawing/2014/main" id="{665146C3-594C-4A5A-93EB-2F343C155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74088" cy="4303713"/>
          </a:xfrm>
        </p:spPr>
        <p:txBody>
          <a:bodyPr/>
          <a:lstStyle/>
          <a:p>
            <a:r>
              <a:rPr lang="en-US" altLang="en-US"/>
              <a:t>If more than two levels – k levels</a:t>
            </a:r>
          </a:p>
          <a:p>
            <a:pPr lvl="1"/>
            <a:r>
              <a:rPr lang="en-US" altLang="en-US"/>
              <a:t>n</a:t>
            </a:r>
            <a:r>
              <a:rPr lang="en-US" altLang="en-US" baseline="30000"/>
              <a:t>2</a:t>
            </a:r>
            <a:r>
              <a:rPr lang="en-US" altLang="en-US"/>
              <a:t>. (k-1) +1</a:t>
            </a:r>
          </a:p>
          <a:p>
            <a:pPr lvl="1"/>
            <a:r>
              <a:rPr lang="en-US" altLang="en-US"/>
              <a:t>For k = 4 (0,1,2,3) and n=2</a:t>
            </a:r>
          </a:p>
        </p:txBody>
      </p:sp>
      <p:pic>
        <p:nvPicPr>
          <p:cNvPr id="409609" name="Picture 9">
            <a:extLst>
              <a:ext uri="{FF2B5EF4-FFF2-40B4-BE49-F238E27FC236}">
                <a16:creationId xmlns:a16="http://schemas.microsoft.com/office/drawing/2014/main" id="{6ECCEDA7-9AC2-4CF8-8C35-90D8A57C6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8308975" cy="30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>
            <a:extLst>
              <a:ext uri="{FF2B5EF4-FFF2-40B4-BE49-F238E27FC236}">
                <a16:creationId xmlns:a16="http://schemas.microsoft.com/office/drawing/2014/main" id="{81B7AB18-2FB9-4F87-A6C2-028B13D65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</a:t>
            </a:r>
          </a:p>
        </p:txBody>
      </p:sp>
      <p:pic>
        <p:nvPicPr>
          <p:cNvPr id="412676" name="Picture 4">
            <a:extLst>
              <a:ext uri="{FF2B5EF4-FFF2-40B4-BE49-F238E27FC236}">
                <a16:creationId xmlns:a16="http://schemas.microsoft.com/office/drawing/2014/main" id="{FBD8F366-9514-4D7A-BDA7-D78CE7F812EA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76400"/>
            <a:ext cx="5813425" cy="2405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2678" name="Rectangle 6">
            <a:extLst>
              <a:ext uri="{FF2B5EF4-FFF2-40B4-BE49-F238E27FC236}">
                <a16:creationId xmlns:a16="http://schemas.microsoft.com/office/drawing/2014/main" id="{F507D94E-BB5B-4E81-9710-635877EB9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124200"/>
            <a:ext cx="1295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2681" name="Picture 9">
            <a:extLst>
              <a:ext uri="{FF2B5EF4-FFF2-40B4-BE49-F238E27FC236}">
                <a16:creationId xmlns:a16="http://schemas.microsoft.com/office/drawing/2014/main" id="{ADE0CC3D-D04A-431B-838A-44F9FD363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81400"/>
            <a:ext cx="22669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683" name="Text Box 11">
            <a:extLst>
              <a:ext uri="{FF2B5EF4-FFF2-40B4-BE49-F238E27FC236}">
                <a16:creationId xmlns:a16="http://schemas.microsoft.com/office/drawing/2014/main" id="{76BAF9C4-B36C-4383-9932-B8350C7F2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410200"/>
            <a:ext cx="3803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Loss of tone and details</a:t>
            </a:r>
          </a:p>
          <a:p>
            <a:r>
              <a:rPr lang="en-US" altLang="en-US"/>
              <a:t>(Intensity and Spatial Resolution)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>
            <a:extLst>
              <a:ext uri="{FF2B5EF4-FFF2-40B4-BE49-F238E27FC236}">
                <a16:creationId xmlns:a16="http://schemas.microsoft.com/office/drawing/2014/main" id="{03A49441-89D2-4472-9F4A-77579A273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Display	</a:t>
            </a:r>
          </a:p>
        </p:txBody>
      </p:sp>
      <p:sp>
        <p:nvSpPr>
          <p:cNvPr id="373763" name="Rectangle 3">
            <a:extLst>
              <a:ext uri="{FF2B5EF4-FFF2-40B4-BE49-F238E27FC236}">
                <a16:creationId xmlns:a16="http://schemas.microsoft.com/office/drawing/2014/main" id="{1E0A8E17-8100-4616-98C0-E5EB9A1E9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Image generation</a:t>
            </a:r>
          </a:p>
          <a:p>
            <a:pPr lvl="1"/>
            <a:r>
              <a:rPr lang="en-US" altLang="en-US"/>
              <a:t>Generate digital images</a:t>
            </a:r>
          </a:p>
          <a:p>
            <a:pPr lvl="1"/>
            <a:r>
              <a:rPr lang="en-US" altLang="en-US"/>
              <a:t>Should take care to have non-aliased images</a:t>
            </a:r>
          </a:p>
          <a:p>
            <a:r>
              <a:rPr lang="en-US" altLang="en-US"/>
              <a:t>Image Reconstruction</a:t>
            </a:r>
          </a:p>
          <a:p>
            <a:pPr lvl="1"/>
            <a:r>
              <a:rPr lang="en-US" altLang="en-US"/>
              <a:t>Generate a continuous image on the display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96" name="Line 12">
            <a:extLst>
              <a:ext uri="{FF2B5EF4-FFF2-40B4-BE49-F238E27FC236}">
                <a16:creationId xmlns:a16="http://schemas.microsoft.com/office/drawing/2014/main" id="{4DBE0A53-9B91-4C0A-B13F-26269B495C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8200" y="51816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797" name="Line 13">
            <a:extLst>
              <a:ext uri="{FF2B5EF4-FFF2-40B4-BE49-F238E27FC236}">
                <a16:creationId xmlns:a16="http://schemas.microsoft.com/office/drawing/2014/main" id="{228AAAF0-1A6E-4F5E-B895-332C4B1CEC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51816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790" name="AutoShape 6">
            <a:extLst>
              <a:ext uri="{FF2B5EF4-FFF2-40B4-BE49-F238E27FC236}">
                <a16:creationId xmlns:a16="http://schemas.microsoft.com/office/drawing/2014/main" id="{30FBD8DD-0346-4C86-90E9-F4B833D44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181600"/>
            <a:ext cx="1143000" cy="152400"/>
          </a:xfrm>
          <a:prstGeom prst="parallelogram">
            <a:avLst>
              <a:gd name="adj" fmla="val 1875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795" name="AutoShape 11">
            <a:extLst>
              <a:ext uri="{FF2B5EF4-FFF2-40B4-BE49-F238E27FC236}">
                <a16:creationId xmlns:a16="http://schemas.microsoft.com/office/drawing/2014/main" id="{4059322B-BE5E-41B6-B75B-A67D07DD4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038600"/>
            <a:ext cx="381000" cy="1295400"/>
          </a:xfrm>
          <a:prstGeom prst="cube">
            <a:avLst>
              <a:gd name="adj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786" name="Rectangle 2">
            <a:extLst>
              <a:ext uri="{FF2B5EF4-FFF2-40B4-BE49-F238E27FC236}">
                <a16:creationId xmlns:a16="http://schemas.microsoft.com/office/drawing/2014/main" id="{54F5DEF6-3644-4E27-B93A-73BFD1266D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Image Reconstruction</a:t>
            </a:r>
          </a:p>
        </p:txBody>
      </p:sp>
      <p:sp>
        <p:nvSpPr>
          <p:cNvPr id="374787" name="Rectangle 3">
            <a:extLst>
              <a:ext uri="{FF2B5EF4-FFF2-40B4-BE49-F238E27FC236}">
                <a16:creationId xmlns:a16="http://schemas.microsoft.com/office/drawing/2014/main" id="{7E541CB7-91B3-4846-91DD-D0AEEB6EA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Each pixel is not a point but an area</a:t>
            </a:r>
          </a:p>
          <a:p>
            <a:r>
              <a:rPr lang="en-US" altLang="en-US"/>
              <a:t>How is that area lighted?</a:t>
            </a:r>
          </a:p>
        </p:txBody>
      </p:sp>
      <p:sp>
        <p:nvSpPr>
          <p:cNvPr id="374794" name="AutoShape 10">
            <a:extLst>
              <a:ext uri="{FF2B5EF4-FFF2-40B4-BE49-F238E27FC236}">
                <a16:creationId xmlns:a16="http://schemas.microsoft.com/office/drawing/2014/main" id="{71BED41D-6E45-400A-8121-B1109529F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505200"/>
            <a:ext cx="381000" cy="1828800"/>
          </a:xfrm>
          <a:prstGeom prst="cube">
            <a:avLst>
              <a:gd name="adj" fmla="val 25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793" name="AutoShape 9">
            <a:extLst>
              <a:ext uri="{FF2B5EF4-FFF2-40B4-BE49-F238E27FC236}">
                <a16:creationId xmlns:a16="http://schemas.microsoft.com/office/drawing/2014/main" id="{AA9FAB96-5BCD-494E-A56F-BB63A114C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419600"/>
            <a:ext cx="304800" cy="914400"/>
          </a:xfrm>
          <a:prstGeom prst="cube">
            <a:avLst>
              <a:gd name="adj" fmla="val 25000"/>
            </a:avLst>
          </a:prstGeom>
          <a:solidFill>
            <a:srgbClr val="8E8E8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798" name="Line 14">
            <a:extLst>
              <a:ext uri="{FF2B5EF4-FFF2-40B4-BE49-F238E27FC236}">
                <a16:creationId xmlns:a16="http://schemas.microsoft.com/office/drawing/2014/main" id="{6798733E-0D25-41A6-8C8D-30BA4A9B85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38100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799" name="Line 15">
            <a:extLst>
              <a:ext uri="{FF2B5EF4-FFF2-40B4-BE49-F238E27FC236}">
                <a16:creationId xmlns:a16="http://schemas.microsoft.com/office/drawing/2014/main" id="{9EAA14CD-A484-4C87-9A1C-3BC7B88DD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334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00" name="Line 16">
            <a:extLst>
              <a:ext uri="{FF2B5EF4-FFF2-40B4-BE49-F238E27FC236}">
                <a16:creationId xmlns:a16="http://schemas.microsoft.com/office/drawing/2014/main" id="{F2DD1FE0-D08D-4045-9ED4-95446B497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334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01" name="Line 17">
            <a:extLst>
              <a:ext uri="{FF2B5EF4-FFF2-40B4-BE49-F238E27FC236}">
                <a16:creationId xmlns:a16="http://schemas.microsoft.com/office/drawing/2014/main" id="{3B1129F7-0A18-4204-A924-23247E744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5334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02" name="Line 18">
            <a:extLst>
              <a:ext uri="{FF2B5EF4-FFF2-40B4-BE49-F238E27FC236}">
                <a16:creationId xmlns:a16="http://schemas.microsoft.com/office/drawing/2014/main" id="{F127B3D8-0EAC-4C8B-8EF1-38B30AE31A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5334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03" name="Rectangle 19">
            <a:extLst>
              <a:ext uri="{FF2B5EF4-FFF2-40B4-BE49-F238E27FC236}">
                <a16:creationId xmlns:a16="http://schemas.microsoft.com/office/drawing/2014/main" id="{602BF0A1-A230-43CD-A6B4-A37E3A21F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114800"/>
            <a:ext cx="304800" cy="1219200"/>
          </a:xfrm>
          <a:prstGeom prst="rect">
            <a:avLst/>
          </a:prstGeom>
          <a:solidFill>
            <a:srgbClr val="BEBEBE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04" name="Rectangle 20">
            <a:extLst>
              <a:ext uri="{FF2B5EF4-FFF2-40B4-BE49-F238E27FC236}">
                <a16:creationId xmlns:a16="http://schemas.microsoft.com/office/drawing/2014/main" id="{36A2285B-AF56-489A-84FB-C8E07A833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429000"/>
            <a:ext cx="304800" cy="19050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05" name="Rectangle 21">
            <a:extLst>
              <a:ext uri="{FF2B5EF4-FFF2-40B4-BE49-F238E27FC236}">
                <a16:creationId xmlns:a16="http://schemas.microsoft.com/office/drawing/2014/main" id="{CD367511-5CDA-4CC7-B808-B1EE2F53D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495800"/>
            <a:ext cx="304800" cy="838200"/>
          </a:xfrm>
          <a:prstGeom prst="rect">
            <a:avLst/>
          </a:prstGeom>
          <a:solidFill>
            <a:srgbClr val="71717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06" name="Text Box 22">
            <a:extLst>
              <a:ext uri="{FF2B5EF4-FFF2-40B4-BE49-F238E27FC236}">
                <a16:creationId xmlns:a16="http://schemas.microsoft.com/office/drawing/2014/main" id="{B3FBA4B6-D568-4AA5-A0FC-FB1F603AA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4864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/>
              <a:t>2D</a:t>
            </a:r>
          </a:p>
        </p:txBody>
      </p:sp>
      <p:sp>
        <p:nvSpPr>
          <p:cNvPr id="374807" name="Text Box 23">
            <a:extLst>
              <a:ext uri="{FF2B5EF4-FFF2-40B4-BE49-F238E27FC236}">
                <a16:creationId xmlns:a16="http://schemas.microsoft.com/office/drawing/2014/main" id="{2C114107-8864-401F-9892-1C7473DD9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4864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/>
              <a:t>1D</a:t>
            </a:r>
          </a:p>
        </p:txBody>
      </p:sp>
      <p:sp>
        <p:nvSpPr>
          <p:cNvPr id="374808" name="Text Box 24">
            <a:extLst>
              <a:ext uri="{FF2B5EF4-FFF2-40B4-BE49-F238E27FC236}">
                <a16:creationId xmlns:a16="http://schemas.microsoft.com/office/drawing/2014/main" id="{9612F70B-57AB-4E80-9C4D-37AE686AB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5867400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/>
              <a:t>Ideal Case</a:t>
            </a:r>
          </a:p>
        </p:txBody>
      </p:sp>
      <p:sp>
        <p:nvSpPr>
          <p:cNvPr id="374809" name="Line 25">
            <a:extLst>
              <a:ext uri="{FF2B5EF4-FFF2-40B4-BE49-F238E27FC236}">
                <a16:creationId xmlns:a16="http://schemas.microsoft.com/office/drawing/2014/main" id="{93C82DA5-38A2-49B9-AE0D-C3E154667C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36576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10" name="Line 26">
            <a:extLst>
              <a:ext uri="{FF2B5EF4-FFF2-40B4-BE49-F238E27FC236}">
                <a16:creationId xmlns:a16="http://schemas.microsoft.com/office/drawing/2014/main" id="{A3576559-FFC4-417A-8625-179596873D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5181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11" name="Line 27">
            <a:extLst>
              <a:ext uri="{FF2B5EF4-FFF2-40B4-BE49-F238E27FC236}">
                <a16:creationId xmlns:a16="http://schemas.microsoft.com/office/drawing/2014/main" id="{797F6940-EC76-4B76-BDC0-A9F30A3D63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5181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12" name="Line 28">
            <a:extLst>
              <a:ext uri="{FF2B5EF4-FFF2-40B4-BE49-F238E27FC236}">
                <a16:creationId xmlns:a16="http://schemas.microsoft.com/office/drawing/2014/main" id="{5627A94D-2431-48A9-AA35-5D985D3EFD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5181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13" name="Line 29">
            <a:extLst>
              <a:ext uri="{FF2B5EF4-FFF2-40B4-BE49-F238E27FC236}">
                <a16:creationId xmlns:a16="http://schemas.microsoft.com/office/drawing/2014/main" id="{56C1179E-A2F3-4F0E-8630-F80A3437AD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181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18" name="Freeform 34">
            <a:extLst>
              <a:ext uri="{FF2B5EF4-FFF2-40B4-BE49-F238E27FC236}">
                <a16:creationId xmlns:a16="http://schemas.microsoft.com/office/drawing/2014/main" id="{24A51FA5-4965-4085-94A7-E83E1575FDA4}"/>
              </a:ext>
            </a:extLst>
          </p:cNvPr>
          <p:cNvSpPr>
            <a:spLocks/>
          </p:cNvSpPr>
          <p:nvPr/>
        </p:nvSpPr>
        <p:spPr bwMode="auto">
          <a:xfrm>
            <a:off x="4114800" y="3962400"/>
            <a:ext cx="304800" cy="1219200"/>
          </a:xfrm>
          <a:custGeom>
            <a:avLst/>
            <a:gdLst>
              <a:gd name="T0" fmla="*/ 0 w 192"/>
              <a:gd name="T1" fmla="*/ 768 h 768"/>
              <a:gd name="T2" fmla="*/ 96 w 192"/>
              <a:gd name="T3" fmla="*/ 0 h 768"/>
              <a:gd name="T4" fmla="*/ 192 w 192"/>
              <a:gd name="T5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768">
                <a:moveTo>
                  <a:pt x="0" y="768"/>
                </a:moveTo>
                <a:cubicBezTo>
                  <a:pt x="32" y="384"/>
                  <a:pt x="64" y="0"/>
                  <a:pt x="96" y="0"/>
                </a:cubicBezTo>
                <a:cubicBezTo>
                  <a:pt x="128" y="0"/>
                  <a:pt x="176" y="640"/>
                  <a:pt x="192" y="768"/>
                </a:cubicBezTo>
              </a:path>
            </a:pathLst>
          </a:custGeom>
          <a:solidFill>
            <a:srgbClr val="BEBEBE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19" name="Freeform 35">
            <a:extLst>
              <a:ext uri="{FF2B5EF4-FFF2-40B4-BE49-F238E27FC236}">
                <a16:creationId xmlns:a16="http://schemas.microsoft.com/office/drawing/2014/main" id="{A0C17A8E-4AC7-44CE-9945-A4CB24699989}"/>
              </a:ext>
            </a:extLst>
          </p:cNvPr>
          <p:cNvSpPr>
            <a:spLocks/>
          </p:cNvSpPr>
          <p:nvPr/>
        </p:nvSpPr>
        <p:spPr bwMode="auto">
          <a:xfrm>
            <a:off x="4419600" y="3276600"/>
            <a:ext cx="304800" cy="1905000"/>
          </a:xfrm>
          <a:custGeom>
            <a:avLst/>
            <a:gdLst>
              <a:gd name="T0" fmla="*/ 0 w 192"/>
              <a:gd name="T1" fmla="*/ 768 h 768"/>
              <a:gd name="T2" fmla="*/ 96 w 192"/>
              <a:gd name="T3" fmla="*/ 0 h 768"/>
              <a:gd name="T4" fmla="*/ 192 w 192"/>
              <a:gd name="T5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768">
                <a:moveTo>
                  <a:pt x="0" y="768"/>
                </a:moveTo>
                <a:cubicBezTo>
                  <a:pt x="32" y="384"/>
                  <a:pt x="64" y="0"/>
                  <a:pt x="96" y="0"/>
                </a:cubicBezTo>
                <a:cubicBezTo>
                  <a:pt x="128" y="0"/>
                  <a:pt x="176" y="640"/>
                  <a:pt x="192" y="768"/>
                </a:cubicBezTo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20" name="Freeform 36">
            <a:extLst>
              <a:ext uri="{FF2B5EF4-FFF2-40B4-BE49-F238E27FC236}">
                <a16:creationId xmlns:a16="http://schemas.microsoft.com/office/drawing/2014/main" id="{90A771AD-7574-46AF-AB03-C0C405573EEE}"/>
              </a:ext>
            </a:extLst>
          </p:cNvPr>
          <p:cNvSpPr>
            <a:spLocks/>
          </p:cNvSpPr>
          <p:nvPr/>
        </p:nvSpPr>
        <p:spPr bwMode="auto">
          <a:xfrm>
            <a:off x="4724400" y="4343400"/>
            <a:ext cx="304800" cy="838200"/>
          </a:xfrm>
          <a:custGeom>
            <a:avLst/>
            <a:gdLst>
              <a:gd name="T0" fmla="*/ 0 w 192"/>
              <a:gd name="T1" fmla="*/ 768 h 768"/>
              <a:gd name="T2" fmla="*/ 96 w 192"/>
              <a:gd name="T3" fmla="*/ 0 h 768"/>
              <a:gd name="T4" fmla="*/ 192 w 192"/>
              <a:gd name="T5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768">
                <a:moveTo>
                  <a:pt x="0" y="768"/>
                </a:moveTo>
                <a:cubicBezTo>
                  <a:pt x="32" y="384"/>
                  <a:pt x="64" y="0"/>
                  <a:pt x="96" y="0"/>
                </a:cubicBezTo>
                <a:cubicBezTo>
                  <a:pt x="128" y="0"/>
                  <a:pt x="176" y="640"/>
                  <a:pt x="192" y="768"/>
                </a:cubicBezTo>
              </a:path>
            </a:pathLst>
          </a:custGeom>
          <a:solidFill>
            <a:srgbClr val="71717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21" name="Text Box 37">
            <a:extLst>
              <a:ext uri="{FF2B5EF4-FFF2-40B4-BE49-F238E27FC236}">
                <a16:creationId xmlns:a16="http://schemas.microsoft.com/office/drawing/2014/main" id="{11687BDD-35A9-4787-8BA7-04999E40E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850" y="5638800"/>
            <a:ext cx="123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/>
              <a:t>In practice</a:t>
            </a:r>
          </a:p>
        </p:txBody>
      </p:sp>
      <p:sp>
        <p:nvSpPr>
          <p:cNvPr id="374822" name="Line 38">
            <a:extLst>
              <a:ext uri="{FF2B5EF4-FFF2-40B4-BE49-F238E27FC236}">
                <a16:creationId xmlns:a16="http://schemas.microsoft.com/office/drawing/2014/main" id="{7742FDAB-F72B-4BBA-884F-41E99C70B3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5257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23" name="Text Box 39">
            <a:extLst>
              <a:ext uri="{FF2B5EF4-FFF2-40B4-BE49-F238E27FC236}">
                <a16:creationId xmlns:a16="http://schemas.microsoft.com/office/drawing/2014/main" id="{D39CD554-7D71-4EE4-84BB-C07EBB5A0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50" y="5257800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/>
              <a:t>Spot Width</a:t>
            </a:r>
          </a:p>
        </p:txBody>
      </p:sp>
      <p:sp>
        <p:nvSpPr>
          <p:cNvPr id="374826" name="Line 42">
            <a:extLst>
              <a:ext uri="{FF2B5EF4-FFF2-40B4-BE49-F238E27FC236}">
                <a16:creationId xmlns:a16="http://schemas.microsoft.com/office/drawing/2014/main" id="{8638A6C8-E6EE-4ED4-96B2-6F66B0BC0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36576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27" name="Line 43">
            <a:extLst>
              <a:ext uri="{FF2B5EF4-FFF2-40B4-BE49-F238E27FC236}">
                <a16:creationId xmlns:a16="http://schemas.microsoft.com/office/drawing/2014/main" id="{DDF81A74-DBE2-465C-988E-A40A249781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5181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28" name="Line 44">
            <a:extLst>
              <a:ext uri="{FF2B5EF4-FFF2-40B4-BE49-F238E27FC236}">
                <a16:creationId xmlns:a16="http://schemas.microsoft.com/office/drawing/2014/main" id="{AE5B4A8F-3377-4E58-84EA-E7B6BFDAD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181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29" name="Line 45">
            <a:extLst>
              <a:ext uri="{FF2B5EF4-FFF2-40B4-BE49-F238E27FC236}">
                <a16:creationId xmlns:a16="http://schemas.microsoft.com/office/drawing/2014/main" id="{BEC564FD-8D45-4B69-B2ED-811ED9982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5181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30" name="Line 46">
            <a:extLst>
              <a:ext uri="{FF2B5EF4-FFF2-40B4-BE49-F238E27FC236}">
                <a16:creationId xmlns:a16="http://schemas.microsoft.com/office/drawing/2014/main" id="{ECD50FEA-F035-42E1-B1DC-6C7A559844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5181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31" name="Freeform 47">
            <a:extLst>
              <a:ext uri="{FF2B5EF4-FFF2-40B4-BE49-F238E27FC236}">
                <a16:creationId xmlns:a16="http://schemas.microsoft.com/office/drawing/2014/main" id="{D5BF6156-306F-48B8-9E96-815D2A65F99F}"/>
              </a:ext>
            </a:extLst>
          </p:cNvPr>
          <p:cNvSpPr>
            <a:spLocks/>
          </p:cNvSpPr>
          <p:nvPr/>
        </p:nvSpPr>
        <p:spPr bwMode="auto">
          <a:xfrm>
            <a:off x="5791200" y="3962400"/>
            <a:ext cx="457200" cy="1219200"/>
          </a:xfrm>
          <a:custGeom>
            <a:avLst/>
            <a:gdLst>
              <a:gd name="T0" fmla="*/ 0 w 192"/>
              <a:gd name="T1" fmla="*/ 768 h 768"/>
              <a:gd name="T2" fmla="*/ 96 w 192"/>
              <a:gd name="T3" fmla="*/ 0 h 768"/>
              <a:gd name="T4" fmla="*/ 192 w 192"/>
              <a:gd name="T5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768">
                <a:moveTo>
                  <a:pt x="0" y="768"/>
                </a:moveTo>
                <a:cubicBezTo>
                  <a:pt x="32" y="384"/>
                  <a:pt x="64" y="0"/>
                  <a:pt x="96" y="0"/>
                </a:cubicBezTo>
                <a:cubicBezTo>
                  <a:pt x="128" y="0"/>
                  <a:pt x="176" y="640"/>
                  <a:pt x="192" y="768"/>
                </a:cubicBezTo>
              </a:path>
            </a:pathLst>
          </a:custGeom>
          <a:solidFill>
            <a:srgbClr val="BEBEBE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32" name="Freeform 48">
            <a:extLst>
              <a:ext uri="{FF2B5EF4-FFF2-40B4-BE49-F238E27FC236}">
                <a16:creationId xmlns:a16="http://schemas.microsoft.com/office/drawing/2014/main" id="{C62CFD4C-4C32-43C1-8883-A5C495B0F317}"/>
              </a:ext>
            </a:extLst>
          </p:cNvPr>
          <p:cNvSpPr>
            <a:spLocks/>
          </p:cNvSpPr>
          <p:nvPr/>
        </p:nvSpPr>
        <p:spPr bwMode="auto">
          <a:xfrm>
            <a:off x="6019800" y="3276600"/>
            <a:ext cx="533400" cy="1905000"/>
          </a:xfrm>
          <a:custGeom>
            <a:avLst/>
            <a:gdLst>
              <a:gd name="T0" fmla="*/ 0 w 192"/>
              <a:gd name="T1" fmla="*/ 768 h 768"/>
              <a:gd name="T2" fmla="*/ 96 w 192"/>
              <a:gd name="T3" fmla="*/ 0 h 768"/>
              <a:gd name="T4" fmla="*/ 192 w 192"/>
              <a:gd name="T5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768">
                <a:moveTo>
                  <a:pt x="0" y="768"/>
                </a:moveTo>
                <a:cubicBezTo>
                  <a:pt x="32" y="384"/>
                  <a:pt x="64" y="0"/>
                  <a:pt x="96" y="0"/>
                </a:cubicBezTo>
                <a:cubicBezTo>
                  <a:pt x="128" y="0"/>
                  <a:pt x="176" y="640"/>
                  <a:pt x="192" y="768"/>
                </a:cubicBezTo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33" name="Freeform 49">
            <a:extLst>
              <a:ext uri="{FF2B5EF4-FFF2-40B4-BE49-F238E27FC236}">
                <a16:creationId xmlns:a16="http://schemas.microsoft.com/office/drawing/2014/main" id="{0D182274-ED97-41DA-AA88-E533DDCE8E7E}"/>
              </a:ext>
            </a:extLst>
          </p:cNvPr>
          <p:cNvSpPr>
            <a:spLocks/>
          </p:cNvSpPr>
          <p:nvPr/>
        </p:nvSpPr>
        <p:spPr bwMode="auto">
          <a:xfrm>
            <a:off x="6324600" y="4343400"/>
            <a:ext cx="457200" cy="838200"/>
          </a:xfrm>
          <a:custGeom>
            <a:avLst/>
            <a:gdLst>
              <a:gd name="T0" fmla="*/ 0 w 192"/>
              <a:gd name="T1" fmla="*/ 768 h 768"/>
              <a:gd name="T2" fmla="*/ 96 w 192"/>
              <a:gd name="T3" fmla="*/ 0 h 768"/>
              <a:gd name="T4" fmla="*/ 192 w 192"/>
              <a:gd name="T5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768">
                <a:moveTo>
                  <a:pt x="0" y="768"/>
                </a:moveTo>
                <a:cubicBezTo>
                  <a:pt x="32" y="384"/>
                  <a:pt x="64" y="0"/>
                  <a:pt x="96" y="0"/>
                </a:cubicBezTo>
                <a:cubicBezTo>
                  <a:pt x="128" y="0"/>
                  <a:pt x="176" y="640"/>
                  <a:pt x="192" y="768"/>
                </a:cubicBezTo>
              </a:path>
            </a:pathLst>
          </a:custGeom>
          <a:solidFill>
            <a:srgbClr val="71717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35" name="Text Box 51">
            <a:extLst>
              <a:ext uri="{FF2B5EF4-FFF2-40B4-BE49-F238E27FC236}">
                <a16:creationId xmlns:a16="http://schemas.microsoft.com/office/drawing/2014/main" id="{BADE1674-4653-4249-9870-3CC5A860F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400" y="5410200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/>
              <a:t>Wider spots</a:t>
            </a:r>
          </a:p>
        </p:txBody>
      </p:sp>
      <p:sp>
        <p:nvSpPr>
          <p:cNvPr id="374845" name="Line 61">
            <a:extLst>
              <a:ext uri="{FF2B5EF4-FFF2-40B4-BE49-F238E27FC236}">
                <a16:creationId xmlns:a16="http://schemas.microsoft.com/office/drawing/2014/main" id="{102D90DE-2071-427E-9703-6D393FDE39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36576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46" name="Line 62">
            <a:extLst>
              <a:ext uri="{FF2B5EF4-FFF2-40B4-BE49-F238E27FC236}">
                <a16:creationId xmlns:a16="http://schemas.microsoft.com/office/drawing/2014/main" id="{AE3C98FD-9047-4421-AB20-E28F0FC7DD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5181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47" name="Line 63">
            <a:extLst>
              <a:ext uri="{FF2B5EF4-FFF2-40B4-BE49-F238E27FC236}">
                <a16:creationId xmlns:a16="http://schemas.microsoft.com/office/drawing/2014/main" id="{B5796CD3-2D52-4CC1-97A5-057EFC58967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5181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48" name="Line 64">
            <a:extLst>
              <a:ext uri="{FF2B5EF4-FFF2-40B4-BE49-F238E27FC236}">
                <a16:creationId xmlns:a16="http://schemas.microsoft.com/office/drawing/2014/main" id="{D5942B86-B38D-4388-91FC-DC39CCE5355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5181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49" name="Line 65">
            <a:extLst>
              <a:ext uri="{FF2B5EF4-FFF2-40B4-BE49-F238E27FC236}">
                <a16:creationId xmlns:a16="http://schemas.microsoft.com/office/drawing/2014/main" id="{6879D30E-D3D8-4E69-98D5-492EF7017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5181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50" name="Freeform 66">
            <a:extLst>
              <a:ext uri="{FF2B5EF4-FFF2-40B4-BE49-F238E27FC236}">
                <a16:creationId xmlns:a16="http://schemas.microsoft.com/office/drawing/2014/main" id="{3894F774-4D70-424A-AB2F-A07BEA945DC3}"/>
              </a:ext>
            </a:extLst>
          </p:cNvPr>
          <p:cNvSpPr>
            <a:spLocks/>
          </p:cNvSpPr>
          <p:nvPr/>
        </p:nvSpPr>
        <p:spPr bwMode="auto">
          <a:xfrm>
            <a:off x="7543800" y="3962400"/>
            <a:ext cx="152400" cy="1219200"/>
          </a:xfrm>
          <a:custGeom>
            <a:avLst/>
            <a:gdLst>
              <a:gd name="T0" fmla="*/ 0 w 192"/>
              <a:gd name="T1" fmla="*/ 768 h 768"/>
              <a:gd name="T2" fmla="*/ 96 w 192"/>
              <a:gd name="T3" fmla="*/ 0 h 768"/>
              <a:gd name="T4" fmla="*/ 192 w 192"/>
              <a:gd name="T5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768">
                <a:moveTo>
                  <a:pt x="0" y="768"/>
                </a:moveTo>
                <a:cubicBezTo>
                  <a:pt x="32" y="384"/>
                  <a:pt x="64" y="0"/>
                  <a:pt x="96" y="0"/>
                </a:cubicBezTo>
                <a:cubicBezTo>
                  <a:pt x="128" y="0"/>
                  <a:pt x="176" y="640"/>
                  <a:pt x="192" y="768"/>
                </a:cubicBezTo>
              </a:path>
            </a:pathLst>
          </a:custGeom>
          <a:solidFill>
            <a:srgbClr val="BEBEBE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51" name="Freeform 67">
            <a:extLst>
              <a:ext uri="{FF2B5EF4-FFF2-40B4-BE49-F238E27FC236}">
                <a16:creationId xmlns:a16="http://schemas.microsoft.com/office/drawing/2014/main" id="{D73C8EB2-D064-43A0-94DE-D5A9489A912E}"/>
              </a:ext>
            </a:extLst>
          </p:cNvPr>
          <p:cNvSpPr>
            <a:spLocks/>
          </p:cNvSpPr>
          <p:nvPr/>
        </p:nvSpPr>
        <p:spPr bwMode="auto">
          <a:xfrm>
            <a:off x="7848600" y="3276600"/>
            <a:ext cx="152400" cy="1905000"/>
          </a:xfrm>
          <a:custGeom>
            <a:avLst/>
            <a:gdLst>
              <a:gd name="T0" fmla="*/ 0 w 192"/>
              <a:gd name="T1" fmla="*/ 768 h 768"/>
              <a:gd name="T2" fmla="*/ 96 w 192"/>
              <a:gd name="T3" fmla="*/ 0 h 768"/>
              <a:gd name="T4" fmla="*/ 192 w 192"/>
              <a:gd name="T5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768">
                <a:moveTo>
                  <a:pt x="0" y="768"/>
                </a:moveTo>
                <a:cubicBezTo>
                  <a:pt x="32" y="384"/>
                  <a:pt x="64" y="0"/>
                  <a:pt x="96" y="0"/>
                </a:cubicBezTo>
                <a:cubicBezTo>
                  <a:pt x="128" y="0"/>
                  <a:pt x="176" y="640"/>
                  <a:pt x="192" y="768"/>
                </a:cubicBezTo>
              </a:path>
            </a:pathLst>
          </a:cu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52" name="Freeform 68">
            <a:extLst>
              <a:ext uri="{FF2B5EF4-FFF2-40B4-BE49-F238E27FC236}">
                <a16:creationId xmlns:a16="http://schemas.microsoft.com/office/drawing/2014/main" id="{67939F14-3372-4B3A-835D-5C094D5B2AD8}"/>
              </a:ext>
            </a:extLst>
          </p:cNvPr>
          <p:cNvSpPr>
            <a:spLocks/>
          </p:cNvSpPr>
          <p:nvPr/>
        </p:nvSpPr>
        <p:spPr bwMode="auto">
          <a:xfrm>
            <a:off x="8153400" y="4343400"/>
            <a:ext cx="152400" cy="838200"/>
          </a:xfrm>
          <a:custGeom>
            <a:avLst/>
            <a:gdLst>
              <a:gd name="T0" fmla="*/ 0 w 192"/>
              <a:gd name="T1" fmla="*/ 768 h 768"/>
              <a:gd name="T2" fmla="*/ 96 w 192"/>
              <a:gd name="T3" fmla="*/ 0 h 768"/>
              <a:gd name="T4" fmla="*/ 192 w 192"/>
              <a:gd name="T5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768">
                <a:moveTo>
                  <a:pt x="0" y="768"/>
                </a:moveTo>
                <a:cubicBezTo>
                  <a:pt x="32" y="384"/>
                  <a:pt x="64" y="0"/>
                  <a:pt x="96" y="0"/>
                </a:cubicBezTo>
                <a:cubicBezTo>
                  <a:pt x="128" y="0"/>
                  <a:pt x="176" y="640"/>
                  <a:pt x="192" y="768"/>
                </a:cubicBezTo>
              </a:path>
            </a:pathLst>
          </a:custGeom>
          <a:solidFill>
            <a:srgbClr val="71717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54" name="Text Box 70">
            <a:extLst>
              <a:ext uri="{FF2B5EF4-FFF2-40B4-BE49-F238E27FC236}">
                <a16:creationId xmlns:a16="http://schemas.microsoft.com/office/drawing/2014/main" id="{807F8A5C-D257-4875-BC84-E5484CB63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950" y="5410200"/>
            <a:ext cx="173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/>
              <a:t>Narrower spots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806" grpId="0"/>
      <p:bldP spid="374807" grpId="0"/>
      <p:bldP spid="374808" grpId="0"/>
      <p:bldP spid="374821" grpId="0"/>
      <p:bldP spid="374823" grpId="0"/>
      <p:bldP spid="374835" grpId="0"/>
      <p:bldP spid="3748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>
            <a:extLst>
              <a:ext uri="{FF2B5EF4-FFF2-40B4-BE49-F238E27FC236}">
                <a16:creationId xmlns:a16="http://schemas.microsoft.com/office/drawing/2014/main" id="{A81F2173-B801-4066-B39B-F23A0EB05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Aliasing artifacts (Right Width)</a:t>
            </a:r>
          </a:p>
        </p:txBody>
      </p:sp>
      <p:pic>
        <p:nvPicPr>
          <p:cNvPr id="375820" name="Picture 12">
            <a:extLst>
              <a:ext uri="{FF2B5EF4-FFF2-40B4-BE49-F238E27FC236}">
                <a16:creationId xmlns:a16="http://schemas.microsoft.com/office/drawing/2014/main" id="{60D8BD8C-7208-4CAD-97D9-184628334D2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0" y="2055813"/>
            <a:ext cx="5715000" cy="3848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7" name="Rectangle 5">
            <a:extLst>
              <a:ext uri="{FF2B5EF4-FFF2-40B4-BE49-F238E27FC236}">
                <a16:creationId xmlns:a16="http://schemas.microsoft.com/office/drawing/2014/main" id="{4574D4DB-74C3-4701-B645-69F153138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Wider Spots (Lost high frequencies)</a:t>
            </a:r>
          </a:p>
        </p:txBody>
      </p:sp>
      <p:pic>
        <p:nvPicPr>
          <p:cNvPr id="381956" name="Picture 4">
            <a:extLst>
              <a:ext uri="{FF2B5EF4-FFF2-40B4-BE49-F238E27FC236}">
                <a16:creationId xmlns:a16="http://schemas.microsoft.com/office/drawing/2014/main" id="{8267DBA0-C37A-4270-95FD-D9A4ACFDA10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0" y="2055813"/>
            <a:ext cx="5715000" cy="3848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5" name="Rectangle 5">
            <a:extLst>
              <a:ext uri="{FF2B5EF4-FFF2-40B4-BE49-F238E27FC236}">
                <a16:creationId xmlns:a16="http://schemas.microsoft.com/office/drawing/2014/main" id="{9585114F-2C2F-4F56-9B0C-6AF9894D8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Narrow Width (Jaggies, insufficient sampling)</a:t>
            </a:r>
          </a:p>
        </p:txBody>
      </p:sp>
      <p:pic>
        <p:nvPicPr>
          <p:cNvPr id="384004" name="Picture 4">
            <a:extLst>
              <a:ext uri="{FF2B5EF4-FFF2-40B4-BE49-F238E27FC236}">
                <a16:creationId xmlns:a16="http://schemas.microsoft.com/office/drawing/2014/main" id="{EBFB2EF9-EDCC-40C6-838C-830590B8D29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0" y="2055813"/>
            <a:ext cx="5715000" cy="3848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>
            <a:extLst>
              <a:ext uri="{FF2B5EF4-FFF2-40B4-BE49-F238E27FC236}">
                <a16:creationId xmlns:a16="http://schemas.microsoft.com/office/drawing/2014/main" id="{92BD39ED-02DE-44AD-9F8C-80CB6A19A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Quantization</a:t>
            </a:r>
          </a:p>
        </p:txBody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16539B7A-C070-403A-B9D5-8C0D79C084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Digitization of color</a:t>
            </a:r>
          </a:p>
          <a:p>
            <a:r>
              <a:rPr lang="en-US" altLang="en-US"/>
              <a:t>Gray scale – infinite grays between 0 and 1</a:t>
            </a:r>
          </a:p>
          <a:p>
            <a:pPr lvl="1"/>
            <a:r>
              <a:rPr lang="en-US" altLang="en-US"/>
              <a:t>8 bit representation – 256 levels</a:t>
            </a:r>
          </a:p>
          <a:p>
            <a:pPr lvl="1"/>
            <a:r>
              <a:rPr lang="en-US" altLang="en-US"/>
              <a:t>A range of grays represented by a single value</a:t>
            </a:r>
          </a:p>
          <a:p>
            <a:r>
              <a:rPr lang="en-US" altLang="en-US"/>
              <a:t>Any value is assigned to one of k values</a:t>
            </a:r>
          </a:p>
          <a:p>
            <a:r>
              <a:rPr lang="en-US" altLang="en-US"/>
              <a:t>Choose number of levels and range of each level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>
            <a:extLst>
              <a:ext uri="{FF2B5EF4-FFF2-40B4-BE49-F238E27FC236}">
                <a16:creationId xmlns:a16="http://schemas.microsoft.com/office/drawing/2014/main" id="{6A907738-B12C-4F9C-BC05-822EAB128F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Quantization Error</a:t>
            </a:r>
          </a:p>
        </p:txBody>
      </p:sp>
      <p:sp>
        <p:nvSpPr>
          <p:cNvPr id="387076" name="Line 4">
            <a:extLst>
              <a:ext uri="{FF2B5EF4-FFF2-40B4-BE49-F238E27FC236}">
                <a16:creationId xmlns:a16="http://schemas.microsoft.com/office/drawing/2014/main" id="{D463198D-4E21-420E-B550-721F8F30C8E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17526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077" name="Line 5">
            <a:extLst>
              <a:ext uri="{FF2B5EF4-FFF2-40B4-BE49-F238E27FC236}">
                <a16:creationId xmlns:a16="http://schemas.microsoft.com/office/drawing/2014/main" id="{86134915-637A-4309-BF5E-0DC3FCA31603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5715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078" name="Line 6">
            <a:extLst>
              <a:ext uri="{FF2B5EF4-FFF2-40B4-BE49-F238E27FC236}">
                <a16:creationId xmlns:a16="http://schemas.microsoft.com/office/drawing/2014/main" id="{592BE17B-447D-4DF5-A8AD-F3D838139C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943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079" name="Text Box 7">
            <a:extLst>
              <a:ext uri="{FF2B5EF4-FFF2-40B4-BE49-F238E27FC236}">
                <a16:creationId xmlns:a16="http://schemas.microsoft.com/office/drawing/2014/main" id="{211B3C19-BB60-4A83-9A91-4CFEA6BCF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7912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</a:t>
            </a:r>
          </a:p>
        </p:txBody>
      </p:sp>
      <p:sp>
        <p:nvSpPr>
          <p:cNvPr id="387080" name="Text Box 8">
            <a:extLst>
              <a:ext uri="{FF2B5EF4-FFF2-40B4-BE49-F238E27FC236}">
                <a16:creationId xmlns:a16="http://schemas.microsoft.com/office/drawing/2014/main" id="{54678F08-3F68-4849-AA37-DB1E376C3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Q(g)</a:t>
            </a:r>
          </a:p>
        </p:txBody>
      </p:sp>
      <p:sp>
        <p:nvSpPr>
          <p:cNvPr id="387081" name="Freeform 9">
            <a:extLst>
              <a:ext uri="{FF2B5EF4-FFF2-40B4-BE49-F238E27FC236}">
                <a16:creationId xmlns:a16="http://schemas.microsoft.com/office/drawing/2014/main" id="{4969DD1F-79D2-41B3-9AD1-6C54229FD011}"/>
              </a:ext>
            </a:extLst>
          </p:cNvPr>
          <p:cNvSpPr>
            <a:spLocks/>
          </p:cNvSpPr>
          <p:nvPr/>
        </p:nvSpPr>
        <p:spPr bwMode="auto">
          <a:xfrm>
            <a:off x="990600" y="3962400"/>
            <a:ext cx="1143000" cy="1295400"/>
          </a:xfrm>
          <a:custGeom>
            <a:avLst/>
            <a:gdLst>
              <a:gd name="T0" fmla="*/ 0 w 768"/>
              <a:gd name="T1" fmla="*/ 384 h 384"/>
              <a:gd name="T2" fmla="*/ 240 w 768"/>
              <a:gd name="T3" fmla="*/ 384 h 384"/>
              <a:gd name="T4" fmla="*/ 240 w 768"/>
              <a:gd name="T5" fmla="*/ 192 h 384"/>
              <a:gd name="T6" fmla="*/ 528 w 768"/>
              <a:gd name="T7" fmla="*/ 192 h 384"/>
              <a:gd name="T8" fmla="*/ 528 w 768"/>
              <a:gd name="T9" fmla="*/ 0 h 384"/>
              <a:gd name="T10" fmla="*/ 768 w 768"/>
              <a:gd name="T11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" h="384">
                <a:moveTo>
                  <a:pt x="0" y="384"/>
                </a:moveTo>
                <a:lnTo>
                  <a:pt x="240" y="384"/>
                </a:lnTo>
                <a:lnTo>
                  <a:pt x="240" y="192"/>
                </a:lnTo>
                <a:lnTo>
                  <a:pt x="528" y="192"/>
                </a:lnTo>
                <a:lnTo>
                  <a:pt x="528" y="0"/>
                </a:lnTo>
                <a:lnTo>
                  <a:pt x="76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083" name="Freeform 11">
            <a:extLst>
              <a:ext uri="{FF2B5EF4-FFF2-40B4-BE49-F238E27FC236}">
                <a16:creationId xmlns:a16="http://schemas.microsoft.com/office/drawing/2014/main" id="{E6121942-47B8-46A5-AF7C-4D2CF4D3A1BE}"/>
              </a:ext>
            </a:extLst>
          </p:cNvPr>
          <p:cNvSpPr>
            <a:spLocks/>
          </p:cNvSpPr>
          <p:nvPr/>
        </p:nvSpPr>
        <p:spPr bwMode="auto">
          <a:xfrm>
            <a:off x="2133600" y="2057400"/>
            <a:ext cx="1295400" cy="1219200"/>
          </a:xfrm>
          <a:custGeom>
            <a:avLst/>
            <a:gdLst>
              <a:gd name="T0" fmla="*/ 0 w 768"/>
              <a:gd name="T1" fmla="*/ 384 h 384"/>
              <a:gd name="T2" fmla="*/ 240 w 768"/>
              <a:gd name="T3" fmla="*/ 384 h 384"/>
              <a:gd name="T4" fmla="*/ 240 w 768"/>
              <a:gd name="T5" fmla="*/ 192 h 384"/>
              <a:gd name="T6" fmla="*/ 528 w 768"/>
              <a:gd name="T7" fmla="*/ 192 h 384"/>
              <a:gd name="T8" fmla="*/ 528 w 768"/>
              <a:gd name="T9" fmla="*/ 0 h 384"/>
              <a:gd name="T10" fmla="*/ 768 w 768"/>
              <a:gd name="T11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" h="384">
                <a:moveTo>
                  <a:pt x="0" y="384"/>
                </a:moveTo>
                <a:lnTo>
                  <a:pt x="240" y="384"/>
                </a:lnTo>
                <a:lnTo>
                  <a:pt x="240" y="192"/>
                </a:lnTo>
                <a:lnTo>
                  <a:pt x="528" y="192"/>
                </a:lnTo>
                <a:lnTo>
                  <a:pt x="528" y="0"/>
                </a:lnTo>
                <a:lnTo>
                  <a:pt x="768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084" name="Line 12">
            <a:extLst>
              <a:ext uri="{FF2B5EF4-FFF2-40B4-BE49-F238E27FC236}">
                <a16:creationId xmlns:a16="http://schemas.microsoft.com/office/drawing/2014/main" id="{5E004023-23F8-487E-9057-E79F91DD9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085" name="Line 13">
            <a:extLst>
              <a:ext uri="{FF2B5EF4-FFF2-40B4-BE49-F238E27FC236}">
                <a16:creationId xmlns:a16="http://schemas.microsoft.com/office/drawing/2014/main" id="{8A8EC2BD-D8EC-4EF7-A7D5-3A7CA8EA06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05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088" name="Line 16">
            <a:extLst>
              <a:ext uri="{FF2B5EF4-FFF2-40B4-BE49-F238E27FC236}">
                <a16:creationId xmlns:a16="http://schemas.microsoft.com/office/drawing/2014/main" id="{2DC5C8DC-35B9-4459-883A-DFAFB92505FD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3505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089" name="Line 17">
            <a:extLst>
              <a:ext uri="{FF2B5EF4-FFF2-40B4-BE49-F238E27FC236}">
                <a16:creationId xmlns:a16="http://schemas.microsoft.com/office/drawing/2014/main" id="{4BD3EC3E-A8FC-43EA-AC4D-BCFB247C98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276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090" name="Text Box 18">
            <a:extLst>
              <a:ext uri="{FF2B5EF4-FFF2-40B4-BE49-F238E27FC236}">
                <a16:creationId xmlns:a16="http://schemas.microsoft.com/office/drawing/2014/main" id="{C77A67EA-69DB-45A7-B4D7-69DC3AFEB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124200"/>
            <a:ext cx="219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Quantization Error</a:t>
            </a:r>
          </a:p>
        </p:txBody>
      </p:sp>
      <p:sp>
        <p:nvSpPr>
          <p:cNvPr id="387091" name="Text Box 19">
            <a:extLst>
              <a:ext uri="{FF2B5EF4-FFF2-40B4-BE49-F238E27FC236}">
                <a16:creationId xmlns:a16="http://schemas.microsoft.com/office/drawing/2014/main" id="{3C5D7D7F-F606-416C-BC30-C229E6417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1828800"/>
            <a:ext cx="33909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Uniform Quantization</a:t>
            </a:r>
          </a:p>
          <a:p>
            <a:endParaRPr lang="en-US" altLang="en-US"/>
          </a:p>
          <a:p>
            <a:r>
              <a:rPr lang="en-US" altLang="en-US"/>
              <a:t>Maximum Error = ½ Step Size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387092" name="Line 20">
            <a:extLst>
              <a:ext uri="{FF2B5EF4-FFF2-40B4-BE49-F238E27FC236}">
                <a16:creationId xmlns:a16="http://schemas.microsoft.com/office/drawing/2014/main" id="{76ACACAB-A654-4FFD-AC5A-671A87A510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093" name="Line 21">
            <a:extLst>
              <a:ext uri="{FF2B5EF4-FFF2-40B4-BE49-F238E27FC236}">
                <a16:creationId xmlns:a16="http://schemas.microsoft.com/office/drawing/2014/main" id="{BF886189-3077-4C16-8864-A4DB06B9E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572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7094" name="Text Box 22">
            <a:extLst>
              <a:ext uri="{FF2B5EF4-FFF2-40B4-BE49-F238E27FC236}">
                <a16:creationId xmlns:a16="http://schemas.microsoft.com/office/drawing/2014/main" id="{E6783649-C8D1-4912-AC96-2D30FEF58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050" y="4114800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Step Size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>
            <a:extLst>
              <a:ext uri="{FF2B5EF4-FFF2-40B4-BE49-F238E27FC236}">
                <a16:creationId xmlns:a16="http://schemas.microsoft.com/office/drawing/2014/main" id="{393ED8D1-DBE0-4003-A2A2-E2AF06D22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Human Perception</a:t>
            </a:r>
          </a:p>
        </p:txBody>
      </p:sp>
      <p:sp>
        <p:nvSpPr>
          <p:cNvPr id="388099" name="Rectangle 3">
            <a:extLst>
              <a:ext uri="{FF2B5EF4-FFF2-40B4-BE49-F238E27FC236}">
                <a16:creationId xmlns:a16="http://schemas.microsoft.com/office/drawing/2014/main" id="{3CA9B28C-5644-488C-90E7-7F6BEA16F4C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3810000" cy="4419600"/>
          </a:xfrm>
        </p:spPr>
        <p:txBody>
          <a:bodyPr/>
          <a:lstStyle/>
          <a:p>
            <a:r>
              <a:rPr lang="en-US" altLang="en-US"/>
              <a:t>Use properties of human perception</a:t>
            </a:r>
          </a:p>
          <a:p>
            <a:r>
              <a:rPr lang="en-US" altLang="en-US"/>
              <a:t>Response Compression</a:t>
            </a:r>
          </a:p>
          <a:p>
            <a:r>
              <a:rPr lang="en-US" altLang="en-US"/>
              <a:t>Response Expansion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388114" name="Picture 18">
            <a:extLst>
              <a:ext uri="{FF2B5EF4-FFF2-40B4-BE49-F238E27FC236}">
                <a16:creationId xmlns:a16="http://schemas.microsoft.com/office/drawing/2014/main" id="{9A6C43C9-3654-4AC4-8F4F-C4E7A1B67BF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8"/>
          <a:stretch>
            <a:fillRect/>
          </a:stretch>
        </p:blipFill>
        <p:spPr>
          <a:xfrm>
            <a:off x="4114800" y="1981200"/>
            <a:ext cx="4752975" cy="407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Blends">
  <a:themeElements>
    <a:clrScheme name="1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8348</TotalTime>
  <Words>420</Words>
  <Application>Microsoft Office PowerPoint</Application>
  <PresentationFormat>On-screen Show (4:3)</PresentationFormat>
  <Paragraphs>122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Tahoma</vt:lpstr>
      <vt:lpstr>Wingdings</vt:lpstr>
      <vt:lpstr>Times New Roman</vt:lpstr>
      <vt:lpstr>Georgia</vt:lpstr>
      <vt:lpstr>1_Blends</vt:lpstr>
      <vt:lpstr>CS 112 – Display Considerations</vt:lpstr>
      <vt:lpstr>Display </vt:lpstr>
      <vt:lpstr>Image Reconstruction</vt:lpstr>
      <vt:lpstr>Aliasing artifacts (Right Width)</vt:lpstr>
      <vt:lpstr>Wider Spots (Lost high frequencies)</vt:lpstr>
      <vt:lpstr>Narrow Width (Jaggies, insufficient sampling)</vt:lpstr>
      <vt:lpstr>Quantization</vt:lpstr>
      <vt:lpstr>Quantization Error</vt:lpstr>
      <vt:lpstr>Human Perception</vt:lpstr>
      <vt:lpstr>Steven’s Power Law</vt:lpstr>
      <vt:lpstr>Steven’s Power Law</vt:lpstr>
      <vt:lpstr>Gamma Function</vt:lpstr>
      <vt:lpstr>Non-Uniform Quantization</vt:lpstr>
      <vt:lpstr>Color Resolution</vt:lpstr>
      <vt:lpstr>Dithering</vt:lpstr>
      <vt:lpstr>Dithering</vt:lpstr>
      <vt:lpstr>Dithering</vt:lpstr>
      <vt:lpstr>Examples</vt:lpstr>
    </vt:vector>
  </TitlesOfParts>
  <Company> University of California,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Gopi Meenakshisundaram</dc:creator>
  <cp:lastModifiedBy>Muhammad Twaha Ibrahim</cp:lastModifiedBy>
  <cp:revision>1828</cp:revision>
  <dcterms:created xsi:type="dcterms:W3CDTF">2004-08-30T20:11:57Z</dcterms:created>
  <dcterms:modified xsi:type="dcterms:W3CDTF">2020-02-26T01:44:27Z</dcterms:modified>
</cp:coreProperties>
</file>