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E8E8E"/>
    <a:srgbClr val="C0C0C0"/>
    <a:srgbClr val="DDDDDD"/>
    <a:srgbClr val="009900"/>
    <a:srgbClr val="FF3300"/>
    <a:srgbClr val="BEBEBE"/>
    <a:srgbClr val="E818B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00BBAE34-7D02-4954-AF31-7F4C0B4B8D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73B39AFE-5FF8-48DB-A67A-B958222BF6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8B991F17-423C-4C0F-94B4-F688CF7D52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12BD85FE-33A7-4C5C-9CAA-2DA16ADD0A0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/>
            </a:lvl1pPr>
          </a:lstStyle>
          <a:p>
            <a:fld id="{21C2075D-B48C-4835-9003-9922571ADA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C6BE112-CFB8-4748-99C2-32E2AFA2C0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2FD24F-5A75-4317-9607-F17104C253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5699D0F-CC58-4D47-843E-83DA303EFF7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B28B951D-70E0-41FB-B2B3-1E8A5C2010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C1A35102-B901-41FE-8A98-2DEF7C0816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BEABAEA-A06D-4EB3-BEF7-4CA20375B7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/>
            </a:lvl1pPr>
          </a:lstStyle>
          <a:p>
            <a:fld id="{76258AF1-6250-4E60-B8C3-05344FAED3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F6259E3E-A131-4E61-ADAF-BDA68EB50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313C25B-7A80-4C3E-A740-218C58804C4B}" type="slidenum">
              <a:rPr lang="en-US" altLang="en-US" b="0"/>
              <a:pPr algn="r"/>
              <a:t>1</a:t>
            </a:fld>
            <a:endParaRPr lang="en-US" altLang="en-US" b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7834FCA-75D0-4D86-BE0D-CEDBC49F29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7935025-4161-44A9-AF6E-ABC702D55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5B5C5C9-7BF3-4BA8-8F43-E4C15F6DE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2775B40-AD04-4F0A-B8EC-F1B2E8C53A07}" type="slidenum">
              <a:rPr lang="en-US" altLang="en-US" b="0"/>
              <a:pPr algn="r"/>
              <a:t>10</a:t>
            </a:fld>
            <a:endParaRPr lang="en-US" altLang="en-US" b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F731289-7C2A-4ECC-8312-61C8FCB247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7BBDE6B-0FAC-46F0-BF9F-03D513505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2BC099A-7C8E-49CA-935E-E3A4919B5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A7517E4-F3F6-4771-AB2E-898D226EF5F4}" type="slidenum">
              <a:rPr lang="en-US" altLang="en-US" b="0"/>
              <a:pPr algn="r"/>
              <a:t>11</a:t>
            </a:fld>
            <a:endParaRPr lang="en-US" altLang="en-US" b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AF11298C-A581-44C4-B75D-B6F5DDA986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CF3DB48B-EF5A-486A-8F3F-DF4CA1104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9794888-4D42-4A8C-8838-B8D6BA43BA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F2F5668-9BCC-49BE-A737-AA8BB3A8ABCE}" type="slidenum">
              <a:rPr lang="en-US" altLang="en-US" b="0"/>
              <a:pPr algn="r"/>
              <a:t>2</a:t>
            </a:fld>
            <a:endParaRPr lang="en-US" altLang="en-US" b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77582D6-AD6D-4216-B92E-4545B490D5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3DD530D-7001-4CF6-987B-26B5F0F7E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DEA15EE-DA27-47AC-8948-ED60531A9B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A22087DE-6BC0-4ED1-8CB8-EC0C3B1EE9D6}" type="slidenum">
              <a:rPr lang="en-US" altLang="en-US" b="0"/>
              <a:pPr algn="r"/>
              <a:t>3</a:t>
            </a:fld>
            <a:endParaRPr lang="en-US" altLang="en-US" b="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7C67B53-55C2-4549-B270-2247DD51BB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858CD03-EA60-440A-9E42-ECD9CCFBE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0B6A761-C842-429D-9328-CECF8EEA62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5D7013B-B4E3-4320-9DD1-F63977036C59}" type="slidenum">
              <a:rPr lang="en-US" altLang="en-US" b="0"/>
              <a:pPr algn="r"/>
              <a:t>4</a:t>
            </a:fld>
            <a:endParaRPr lang="en-US" altLang="en-US" b="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0E94522-C258-479E-8E7A-F66C3CE43F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9C278A8-9547-4784-A943-0D561FD88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5057858-866F-4ED6-B135-C50B4C36E2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3D7FF2D-B07B-4238-B720-FC44A6266F7E}" type="slidenum">
              <a:rPr lang="en-US" altLang="en-US" b="0"/>
              <a:pPr algn="r"/>
              <a:t>5</a:t>
            </a:fld>
            <a:endParaRPr lang="en-US" altLang="en-US" b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CE99072-649A-43E4-BD17-20383AA1F5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4C0C6CC-376A-4A3D-A1DD-BE5B05683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C80F97E-A1C7-42CF-AFB2-8095F77CE8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FDE11F4-B256-4BA7-BA17-783527EEDDD5}" type="slidenum">
              <a:rPr lang="en-US" altLang="en-US" b="0"/>
              <a:pPr algn="r"/>
              <a:t>6</a:t>
            </a:fld>
            <a:endParaRPr lang="en-US" altLang="en-US" b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AA22B85-AD69-4B86-A6CE-2E1C82F83F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5D19021-3F55-4641-8144-37BD40564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6D069FA-C1AF-480C-8EA2-3642B0D50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46E98BD-0A39-41EB-9DB1-131C6724456B}" type="slidenum">
              <a:rPr lang="en-US" altLang="en-US" b="0"/>
              <a:pPr algn="r"/>
              <a:t>7</a:t>
            </a:fld>
            <a:endParaRPr lang="en-US" altLang="en-US" b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D391802-6720-4FEA-8E65-50DE069071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FA72A6C-F733-4768-B47A-3DA3C2068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54FE8FF-3203-46FF-A331-E1278C3C76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F00E04C-3AA7-4469-AB7C-DA232FAF7AA5}" type="slidenum">
              <a:rPr lang="en-US" altLang="en-US" b="0"/>
              <a:pPr algn="r"/>
              <a:t>8</a:t>
            </a:fld>
            <a:endParaRPr lang="en-US" altLang="en-US" b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5DC5792-618F-405C-A0AB-EEC9039FE1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6FD61DD-169C-4D7D-A671-35784D33C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E4F5DAD-1F13-4827-AD06-314B0389B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966788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87C56D9-FB19-43FD-BA4D-D45103071710}" type="slidenum">
              <a:rPr lang="en-US" altLang="en-US" b="0"/>
              <a:pPr algn="r"/>
              <a:t>9</a:t>
            </a:fld>
            <a:endParaRPr lang="en-US" altLang="en-US" b="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774F0CB-5D58-4914-99F6-560B2A9503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280B933-6759-4AD4-98E0-8BF647574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9FD1343-4A05-445B-BADE-798FF859048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9E84373-0AF1-4FDD-BBC4-85E455CBF8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BAF1DCB-0812-4F2A-874E-47D3557A31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DC14967D-058B-430C-A7B1-C7973215CA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49142D7E-DC10-42D3-9C2A-DE44BD3CB5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DC0541B-06CA-485C-BCD0-2CAFAB2B6E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D684957-495D-4B49-B3AD-4EF4FAEE9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6B432A45-5C10-4446-8125-C9660BAAF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2FF63CD-16F2-4B62-9C79-8392132B2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F1F1CB2F-E34E-4E36-84A2-70E7E597E6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4" name="Text Box 17">
            <a:extLst>
              <a:ext uri="{FF2B5EF4-FFF2-40B4-BE49-F238E27FC236}">
                <a16:creationId xmlns:a16="http://schemas.microsoft.com/office/drawing/2014/main" id="{932FCE28-FB64-4BAB-9C99-31590845ED5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348413"/>
            <a:ext cx="232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b="0"/>
              <a:t>Aditi Majumder, CS 112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E481C083-73D0-4BAB-85AA-C01D28A54A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86700" y="634841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600" b="0"/>
              <a:t>Slide </a:t>
            </a:r>
            <a:fld id="{5BC22105-ACA6-48F6-B8E4-77C357EF8FB6}" type="slidenum">
              <a:rPr lang="en-US" altLang="en-US" sz="1600" b="0"/>
              <a:pPr algn="r" eaLnBrk="1" hangingPunct="1"/>
              <a:t>‹#›</a:t>
            </a:fld>
            <a:endParaRPr lang="en-US" altLang="en-US" sz="1600" b="0"/>
          </a:p>
        </p:txBody>
      </p:sp>
      <p:sp>
        <p:nvSpPr>
          <p:cNvPr id="567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67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9C31494D-4CD8-4496-A22C-447368E26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D7E5AD1E-EDBF-4424-B344-B9BE026C15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57A2FC13-80BF-48A8-9267-5C30A9A4FE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A87EAC3-419B-48D5-ABFB-4D76F7187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46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BB865D5-6D75-40B0-ACFF-A594844AB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52D2163-9BB4-4D68-B792-AA151C716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DF568A7-979B-4975-97A3-D9BE987F7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3A7FA-BA1D-4553-B78C-7751B5068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31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1963" y="228600"/>
            <a:ext cx="2143125" cy="590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78563" cy="59039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1C75DEC-0A2D-42A8-8B30-42E80C7A7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D71335C-81DF-4A0A-83DC-E12907AF9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760DB51-2E59-4EF7-BBA4-7DC69808A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E7E79-D22A-49AA-9B6E-A86E39182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39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4B5A7F2-3BB5-4548-9E13-E4E342C34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42893D5-F4AA-4491-8F3E-0653070FA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887A986-AE5F-49B1-8C21-35EC3A59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74A91-64C1-46B8-BBDE-78D54E734C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20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FC30DF3-7A65-4355-B19C-C467E06B75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B12E660-0CF9-41A7-AF8B-35FDD7868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1290CCB-F465-4672-96D1-37F018A30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8BF78-71E9-46D9-9986-CB7D5AB6A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1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210050" cy="4303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8800"/>
            <a:ext cx="4211638" cy="43037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F62328-C9BF-424D-AFD0-333278F336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0101C1F-9E86-45A0-8038-618CE6999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B7122B0-5432-43C4-9927-3318FB3208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F9F11-269D-41BE-A09C-CBC2F61A02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1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BE9101F-7A6E-481B-84E8-669143D09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73E5C22-093F-43BE-A771-DCDCC5D3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B588543-5026-4300-9682-B9EA48AB8B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E5C047-EA68-4B8C-8BE0-C5B513CB31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00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7CF7219C-E55E-4867-AFC5-0E6E26E27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CCC4F6F-13CC-4EF2-B3D6-6CCE2DCAF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A41C0B1-D410-4BA7-8068-AFCE98488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A3200-120B-4333-97C6-D84E7E5DA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61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B7D01AE-83A8-4BB9-83A8-6F1BF9390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6F31300-E2F6-464A-88FA-50643FF35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1761E55-07D7-4416-B895-FD910D4C53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AAAFA-C3BA-48C4-9A8A-26DA94C09D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30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DC4D3C6-D324-4E99-9D6F-6AE4B64E9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D0CB07A-3599-4FDE-8818-1EE681B8B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177D62D-B05E-4E4D-A14C-01D83468EE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B2C19-68DE-4006-9BCD-3092BF01E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8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215260D-57C9-4236-8BB6-BA1B0DC7D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25F1945-6FC1-4B89-A8B5-7501DB2EB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F97A7C3-19E9-470C-AC9E-E36F1F374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65D30D-3AC1-470D-A8A0-6FADDF025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25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158354-5701-4CB7-B8E6-21D307189BB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69913" y="717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158262-5F37-4175-AE07-1CD7B783894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52500" y="717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2F41CD-40D1-4E0B-A3F4-077A6D0C102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93738" y="1139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BEFA68-C066-4534-8A53-F76D5B08A48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063625" y="1139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6F0795-2207-428B-AB3B-E9F8E2E467B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79400" y="1066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41400DF-C8D7-495B-95B6-42EBEB1AC232}"/>
              </a:ext>
            </a:extLst>
          </p:cNvPr>
          <p:cNvSpPr>
            <a:spLocks noChangeArrowheads="1"/>
          </p:cNvSpPr>
          <p:nvPr/>
        </p:nvSpPr>
        <p:spPr bwMode="gray">
          <a:xfrm>
            <a:off x="914400" y="228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F2024A7-64F2-4EB6-8E9A-CA1A4FD5857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7200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kumimoji="1" lang="en-US" altLang="en-US" sz="2400" b="0"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9EB4EE9-F6A4-43C3-922D-42121E8F6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7648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5BFA40B1-B2C6-4E55-8C17-B485A89CA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574088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66283" name="Rectangle 11">
            <a:extLst>
              <a:ext uri="{FF2B5EF4-FFF2-40B4-BE49-F238E27FC236}">
                <a16:creationId xmlns:a16="http://schemas.microsoft.com/office/drawing/2014/main" id="{FD5369AA-8C06-4C17-A20D-FB2B1E38E3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6284" name="Rectangle 12">
            <a:extLst>
              <a:ext uri="{FF2B5EF4-FFF2-40B4-BE49-F238E27FC236}">
                <a16:creationId xmlns:a16="http://schemas.microsoft.com/office/drawing/2014/main" id="{2613F11D-27DE-440B-B7D7-0BBE6C59C9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6285" name="Rectangle 13">
            <a:extLst>
              <a:ext uri="{FF2B5EF4-FFF2-40B4-BE49-F238E27FC236}">
                <a16:creationId xmlns:a16="http://schemas.microsoft.com/office/drawing/2014/main" id="{DB737828-5CED-488B-8B0E-18C07A3833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Tahoma" panose="020B0604030504040204" pitchFamily="34" charset="0"/>
              </a:defRPr>
            </a:lvl1pPr>
          </a:lstStyle>
          <a:p>
            <a:fld id="{14B3A8AD-DB94-4600-87A1-B3EE153EA4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ext Box 14">
            <a:extLst>
              <a:ext uri="{FF2B5EF4-FFF2-40B4-BE49-F238E27FC236}">
                <a16:creationId xmlns:a16="http://schemas.microsoft.com/office/drawing/2014/main" id="{F365CB75-9659-4862-8F9B-CE45AFBE1E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6348413"/>
            <a:ext cx="2328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1600" b="0"/>
              <a:t>Aditi Majumder, CS 112</a:t>
            </a: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7FB9481F-2B3C-4ABA-B7FF-4C34E11E7D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86700" y="634841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1600" b="0"/>
              <a:t>Slide </a:t>
            </a:r>
            <a:fld id="{AE0BE3B7-4C06-4956-BE9B-A5CBEA0B7642}" type="slidenum">
              <a:rPr lang="en-US" altLang="en-US" sz="1600" b="0"/>
              <a:pPr algn="r" eaLnBrk="1" hangingPunct="1"/>
              <a:t>‹#›</a:t>
            </a:fld>
            <a:endParaRPr lang="en-US" altLang="en-US" sz="16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graphics.ucsd.edu/~henrik/images/sflake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0A57703-1542-40A4-8E3A-B9A334FFEA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 112 - Ray Tracing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62EB165-D703-413C-B7AE-A5A96F9738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CF2354-3F6B-4C7D-A9C7-F30C7DD03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Ray Triangle Intersection</a:t>
            </a:r>
          </a:p>
        </p:txBody>
      </p:sp>
      <p:sp>
        <p:nvSpPr>
          <p:cNvPr id="23555" name="Text Box 4">
            <a:extLst>
              <a:ext uri="{FF2B5EF4-FFF2-40B4-BE49-F238E27FC236}">
                <a16:creationId xmlns:a16="http://schemas.microsoft.com/office/drawing/2014/main" id="{185B986E-0995-43F0-8949-9A0CB132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1752600"/>
            <a:ext cx="153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A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  <a:r>
              <a:rPr lang="en-US" altLang="en-US" sz="2400" b="0">
                <a:latin typeface="Georgia" panose="02040502050405020303" pitchFamily="18" charset="0"/>
              </a:rPr>
              <a:t>   B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  <a:r>
              <a:rPr lang="en-US" altLang="en-US" sz="2400" b="0">
                <a:latin typeface="Georgia" panose="02040502050405020303" pitchFamily="18" charset="0"/>
              </a:rPr>
              <a:t>   C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</a:p>
        </p:txBody>
      </p:sp>
      <p:grpSp>
        <p:nvGrpSpPr>
          <p:cNvPr id="23556" name="Group 10">
            <a:extLst>
              <a:ext uri="{FF2B5EF4-FFF2-40B4-BE49-F238E27FC236}">
                <a16:creationId xmlns:a16="http://schemas.microsoft.com/office/drawing/2014/main" id="{E3C080AB-67E1-42EB-98E3-34425D38422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828800"/>
            <a:ext cx="298450" cy="1447800"/>
            <a:chOff x="3984" y="2736"/>
            <a:chExt cx="144" cy="1248"/>
          </a:xfrm>
        </p:grpSpPr>
        <p:sp>
          <p:nvSpPr>
            <p:cNvPr id="23621" name="Line 11">
              <a:extLst>
                <a:ext uri="{FF2B5EF4-FFF2-40B4-BE49-F238E27FC236}">
                  <a16:creationId xmlns:a16="http://schemas.microsoft.com/office/drawing/2014/main" id="{C232BF1C-649A-4BA7-A7A7-B843B4BDC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2" name="Line 12">
              <a:extLst>
                <a:ext uri="{FF2B5EF4-FFF2-40B4-BE49-F238E27FC236}">
                  <a16:creationId xmlns:a16="http://schemas.microsoft.com/office/drawing/2014/main" id="{C9B3B6FE-A70A-4DDD-934B-05E357AB1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3" name="Line 13">
              <a:extLst>
                <a:ext uri="{FF2B5EF4-FFF2-40B4-BE49-F238E27FC236}">
                  <a16:creationId xmlns:a16="http://schemas.microsoft.com/office/drawing/2014/main" id="{6BA72BCB-AB91-43B7-B976-53A0D46E9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7" name="Group 14">
            <a:extLst>
              <a:ext uri="{FF2B5EF4-FFF2-40B4-BE49-F238E27FC236}">
                <a16:creationId xmlns:a16="http://schemas.microsoft.com/office/drawing/2014/main" id="{00ADFEDD-F2EF-4400-94EF-029692A1E3E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55650" y="1828800"/>
            <a:ext cx="234950" cy="1447800"/>
            <a:chOff x="3984" y="2736"/>
            <a:chExt cx="144" cy="1248"/>
          </a:xfrm>
        </p:grpSpPr>
        <p:sp>
          <p:nvSpPr>
            <p:cNvPr id="23618" name="Line 15">
              <a:extLst>
                <a:ext uri="{FF2B5EF4-FFF2-40B4-BE49-F238E27FC236}">
                  <a16:creationId xmlns:a16="http://schemas.microsoft.com/office/drawing/2014/main" id="{A4CA74C0-26BD-4862-BC48-99CB77323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9" name="Line 16">
              <a:extLst>
                <a:ext uri="{FF2B5EF4-FFF2-40B4-BE49-F238E27FC236}">
                  <a16:creationId xmlns:a16="http://schemas.microsoft.com/office/drawing/2014/main" id="{508A4C78-291C-4B3A-AE2D-B7C40C1CF3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0" name="Line 17">
              <a:extLst>
                <a:ext uri="{FF2B5EF4-FFF2-40B4-BE49-F238E27FC236}">
                  <a16:creationId xmlns:a16="http://schemas.microsoft.com/office/drawing/2014/main" id="{E8FA3A6C-C6CE-4337-9F8B-8E1FF3CE7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8" name="Text Box 18">
            <a:extLst>
              <a:ext uri="{FF2B5EF4-FFF2-40B4-BE49-F238E27FC236}">
                <a16:creationId xmlns:a16="http://schemas.microsoft.com/office/drawing/2014/main" id="{C585535C-FA02-4B30-9651-EFA4C0FA3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263" y="17526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u</a:t>
            </a:r>
          </a:p>
        </p:txBody>
      </p:sp>
      <p:sp>
        <p:nvSpPr>
          <p:cNvPr id="23559" name="Text Box 19">
            <a:extLst>
              <a:ext uri="{FF2B5EF4-FFF2-40B4-BE49-F238E27FC236}">
                <a16:creationId xmlns:a16="http://schemas.microsoft.com/office/drawing/2014/main" id="{8F58D766-7124-41DE-8413-7FAD6DA7D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0" y="2133600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v</a:t>
            </a:r>
          </a:p>
        </p:txBody>
      </p:sp>
      <p:sp>
        <p:nvSpPr>
          <p:cNvPr id="23560" name="Text Box 20">
            <a:extLst>
              <a:ext uri="{FF2B5EF4-FFF2-40B4-BE49-F238E27FC236}">
                <a16:creationId xmlns:a16="http://schemas.microsoft.com/office/drawing/2014/main" id="{19A62D9B-95DF-44FD-9486-D375953A5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2590800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t</a:t>
            </a:r>
          </a:p>
        </p:txBody>
      </p:sp>
      <p:grpSp>
        <p:nvGrpSpPr>
          <p:cNvPr id="23561" name="Group 22">
            <a:extLst>
              <a:ext uri="{FF2B5EF4-FFF2-40B4-BE49-F238E27FC236}">
                <a16:creationId xmlns:a16="http://schemas.microsoft.com/office/drawing/2014/main" id="{78083E67-C64C-4370-9F27-2D7638ABF5B4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1828800"/>
            <a:ext cx="222250" cy="1447800"/>
            <a:chOff x="3984" y="2736"/>
            <a:chExt cx="144" cy="1248"/>
          </a:xfrm>
        </p:grpSpPr>
        <p:sp>
          <p:nvSpPr>
            <p:cNvPr id="23615" name="Line 23">
              <a:extLst>
                <a:ext uri="{FF2B5EF4-FFF2-40B4-BE49-F238E27FC236}">
                  <a16:creationId xmlns:a16="http://schemas.microsoft.com/office/drawing/2014/main" id="{04990C3B-44A7-49C3-BBA1-F23F60E59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Line 24">
              <a:extLst>
                <a:ext uri="{FF2B5EF4-FFF2-40B4-BE49-F238E27FC236}">
                  <a16:creationId xmlns:a16="http://schemas.microsoft.com/office/drawing/2014/main" id="{69E44257-1F72-453D-8BA6-5103DA0568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7" name="Line 25">
              <a:extLst>
                <a:ext uri="{FF2B5EF4-FFF2-40B4-BE49-F238E27FC236}">
                  <a16:creationId xmlns:a16="http://schemas.microsoft.com/office/drawing/2014/main" id="{05288095-AA61-4C1F-9230-BDAC1D87E8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2" name="Group 26">
            <a:extLst>
              <a:ext uri="{FF2B5EF4-FFF2-40B4-BE49-F238E27FC236}">
                <a16:creationId xmlns:a16="http://schemas.microsoft.com/office/drawing/2014/main" id="{43ED8ADE-46F0-4197-BF44-981EF3A5CB2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355850" y="1828800"/>
            <a:ext cx="158750" cy="1447800"/>
            <a:chOff x="3984" y="2736"/>
            <a:chExt cx="144" cy="1248"/>
          </a:xfrm>
        </p:grpSpPr>
        <p:sp>
          <p:nvSpPr>
            <p:cNvPr id="23612" name="Line 27">
              <a:extLst>
                <a:ext uri="{FF2B5EF4-FFF2-40B4-BE49-F238E27FC236}">
                  <a16:creationId xmlns:a16="http://schemas.microsoft.com/office/drawing/2014/main" id="{31D88CC2-5A29-4FE3-A07F-EF5CEAFCEA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Line 28">
              <a:extLst>
                <a:ext uri="{FF2B5EF4-FFF2-40B4-BE49-F238E27FC236}">
                  <a16:creationId xmlns:a16="http://schemas.microsoft.com/office/drawing/2014/main" id="{6B5D8E24-8F78-49FE-AB28-5686724574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4" name="Line 29">
              <a:extLst>
                <a:ext uri="{FF2B5EF4-FFF2-40B4-BE49-F238E27FC236}">
                  <a16:creationId xmlns:a16="http://schemas.microsoft.com/office/drawing/2014/main" id="{B2319F77-B65A-4AC3-9D96-1311C05D94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3" name="Text Box 30">
            <a:extLst>
              <a:ext uri="{FF2B5EF4-FFF2-40B4-BE49-F238E27FC236}">
                <a16:creationId xmlns:a16="http://schemas.microsoft.com/office/drawing/2014/main" id="{62713E6A-138E-407A-A8B9-ED3FC2448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7688" y="2517775"/>
            <a:ext cx="37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=</a:t>
            </a:r>
          </a:p>
        </p:txBody>
      </p:sp>
      <p:sp>
        <p:nvSpPr>
          <p:cNvPr id="23564" name="Text Box 31">
            <a:extLst>
              <a:ext uri="{FF2B5EF4-FFF2-40B4-BE49-F238E27FC236}">
                <a16:creationId xmlns:a16="http://schemas.microsoft.com/office/drawing/2014/main" id="{7DD4A9BD-E550-4F6D-9A2D-B16F87B62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088" y="1752600"/>
            <a:ext cx="515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D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23565" name="Text Box 32">
            <a:extLst>
              <a:ext uri="{FF2B5EF4-FFF2-40B4-BE49-F238E27FC236}">
                <a16:creationId xmlns:a16="http://schemas.microsoft.com/office/drawing/2014/main" id="{E5E0EF45-3116-40DC-AA7E-FEB05EABB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2133600"/>
            <a:ext cx="51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D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23566" name="Text Box 33">
            <a:extLst>
              <a:ext uri="{FF2B5EF4-FFF2-40B4-BE49-F238E27FC236}">
                <a16:creationId xmlns:a16="http://schemas.microsoft.com/office/drawing/2014/main" id="{0273D10F-D981-4CF1-A810-7A68BA076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3788" y="25908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D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</a:p>
        </p:txBody>
      </p:sp>
      <p:grpSp>
        <p:nvGrpSpPr>
          <p:cNvPr id="23567" name="Group 35">
            <a:extLst>
              <a:ext uri="{FF2B5EF4-FFF2-40B4-BE49-F238E27FC236}">
                <a16:creationId xmlns:a16="http://schemas.microsoft.com/office/drawing/2014/main" id="{B4120988-0FF8-45C3-AD33-5D5E4F1AF8FD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828800"/>
            <a:ext cx="222250" cy="1295400"/>
            <a:chOff x="3984" y="2736"/>
            <a:chExt cx="144" cy="1248"/>
          </a:xfrm>
        </p:grpSpPr>
        <p:sp>
          <p:nvSpPr>
            <p:cNvPr id="23609" name="Line 36">
              <a:extLst>
                <a:ext uri="{FF2B5EF4-FFF2-40B4-BE49-F238E27FC236}">
                  <a16:creationId xmlns:a16="http://schemas.microsoft.com/office/drawing/2014/main" id="{27C1FBAE-E448-4231-9B3A-D10D45C1AC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Line 37">
              <a:extLst>
                <a:ext uri="{FF2B5EF4-FFF2-40B4-BE49-F238E27FC236}">
                  <a16:creationId xmlns:a16="http://schemas.microsoft.com/office/drawing/2014/main" id="{075A7064-D3D8-48BA-8513-937636847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Line 38">
              <a:extLst>
                <a:ext uri="{FF2B5EF4-FFF2-40B4-BE49-F238E27FC236}">
                  <a16:creationId xmlns:a16="http://schemas.microsoft.com/office/drawing/2014/main" id="{529C9BAA-009E-42A7-9F2D-8EE1A65AFE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68" name="Group 39">
            <a:extLst>
              <a:ext uri="{FF2B5EF4-FFF2-40B4-BE49-F238E27FC236}">
                <a16:creationId xmlns:a16="http://schemas.microsoft.com/office/drawing/2014/main" id="{8D43AA97-F563-4B86-ACA6-EBA97EDB2DE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575050" y="1828800"/>
            <a:ext cx="234950" cy="1295400"/>
            <a:chOff x="3984" y="2736"/>
            <a:chExt cx="144" cy="1248"/>
          </a:xfrm>
        </p:grpSpPr>
        <p:sp>
          <p:nvSpPr>
            <p:cNvPr id="23606" name="Line 40">
              <a:extLst>
                <a:ext uri="{FF2B5EF4-FFF2-40B4-BE49-F238E27FC236}">
                  <a16:creationId xmlns:a16="http://schemas.microsoft.com/office/drawing/2014/main" id="{647470D2-CD12-4E0F-AD0A-22DE05248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Line 41">
              <a:extLst>
                <a:ext uri="{FF2B5EF4-FFF2-40B4-BE49-F238E27FC236}">
                  <a16:creationId xmlns:a16="http://schemas.microsoft.com/office/drawing/2014/main" id="{1ACCF9F3-A66C-4AB8-82F3-FC5105F5A0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Line 42">
              <a:extLst>
                <a:ext uri="{FF2B5EF4-FFF2-40B4-BE49-F238E27FC236}">
                  <a16:creationId xmlns:a16="http://schemas.microsoft.com/office/drawing/2014/main" id="{827FE1C5-2DD5-40A3-B56E-322773D8EB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9" name="Text Box 43">
            <a:extLst>
              <a:ext uri="{FF2B5EF4-FFF2-40B4-BE49-F238E27FC236}">
                <a16:creationId xmlns:a16="http://schemas.microsoft.com/office/drawing/2014/main" id="{5EC2F003-9B06-43F4-8BCC-27863A0D4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2209800"/>
            <a:ext cx="152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A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  <a:r>
              <a:rPr lang="en-US" altLang="en-US" sz="2400" b="0">
                <a:latin typeface="Georgia" panose="02040502050405020303" pitchFamily="18" charset="0"/>
              </a:rPr>
              <a:t>   B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  <a:r>
              <a:rPr lang="en-US" altLang="en-US" sz="2400" b="0">
                <a:latin typeface="Georgia" panose="02040502050405020303" pitchFamily="18" charset="0"/>
              </a:rPr>
              <a:t>   C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23570" name="Text Box 44">
            <a:extLst>
              <a:ext uri="{FF2B5EF4-FFF2-40B4-BE49-F238E27FC236}">
                <a16:creationId xmlns:a16="http://schemas.microsoft.com/office/drawing/2014/main" id="{8B95E126-4415-47A5-8E82-0DDB14673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2743200"/>
            <a:ext cx="149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A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  <a:r>
              <a:rPr lang="en-US" altLang="en-US" sz="2400" b="0">
                <a:latin typeface="Georgia" panose="02040502050405020303" pitchFamily="18" charset="0"/>
              </a:rPr>
              <a:t>   B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  <a:r>
              <a:rPr lang="en-US" altLang="en-US" sz="2400" b="0">
                <a:latin typeface="Georgia" panose="02040502050405020303" pitchFamily="18" charset="0"/>
              </a:rPr>
              <a:t>   C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23571" name="Text Box 45">
            <a:extLst>
              <a:ext uri="{FF2B5EF4-FFF2-40B4-BE49-F238E27FC236}">
                <a16:creationId xmlns:a16="http://schemas.microsoft.com/office/drawing/2014/main" id="{352A1273-42CC-4DAB-8375-086723093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3733800"/>
            <a:ext cx="153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A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  <a:r>
              <a:rPr lang="en-US" altLang="en-US" sz="2400" b="0">
                <a:latin typeface="Georgia" panose="02040502050405020303" pitchFamily="18" charset="0"/>
              </a:rPr>
              <a:t>   B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  <a:r>
              <a:rPr lang="en-US" altLang="en-US" sz="2400" b="0">
                <a:latin typeface="Georgia" panose="02040502050405020303" pitchFamily="18" charset="0"/>
              </a:rPr>
              <a:t>   C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</a:p>
        </p:txBody>
      </p:sp>
      <p:grpSp>
        <p:nvGrpSpPr>
          <p:cNvPr id="23572" name="Group 46">
            <a:extLst>
              <a:ext uri="{FF2B5EF4-FFF2-40B4-BE49-F238E27FC236}">
                <a16:creationId xmlns:a16="http://schemas.microsoft.com/office/drawing/2014/main" id="{33401199-B785-4B41-92D3-1E04E4BB0D5F}"/>
              </a:ext>
            </a:extLst>
          </p:cNvPr>
          <p:cNvGrpSpPr>
            <a:grpSpLocks/>
          </p:cNvGrpSpPr>
          <p:nvPr/>
        </p:nvGrpSpPr>
        <p:grpSpPr bwMode="auto">
          <a:xfrm>
            <a:off x="2876550" y="3810000"/>
            <a:ext cx="298450" cy="1447800"/>
            <a:chOff x="3984" y="2736"/>
            <a:chExt cx="144" cy="1248"/>
          </a:xfrm>
        </p:grpSpPr>
        <p:sp>
          <p:nvSpPr>
            <p:cNvPr id="23603" name="Line 47">
              <a:extLst>
                <a:ext uri="{FF2B5EF4-FFF2-40B4-BE49-F238E27FC236}">
                  <a16:creationId xmlns:a16="http://schemas.microsoft.com/office/drawing/2014/main" id="{88F7810E-75E2-4642-A0D8-B735C02F64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Line 48">
              <a:extLst>
                <a:ext uri="{FF2B5EF4-FFF2-40B4-BE49-F238E27FC236}">
                  <a16:creationId xmlns:a16="http://schemas.microsoft.com/office/drawing/2014/main" id="{532510C3-CB8F-4120-9151-D97DF67173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Line 49">
              <a:extLst>
                <a:ext uri="{FF2B5EF4-FFF2-40B4-BE49-F238E27FC236}">
                  <a16:creationId xmlns:a16="http://schemas.microsoft.com/office/drawing/2014/main" id="{7A2DC10E-C7EE-46CC-9AFA-55D1AEF557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73" name="Group 50">
            <a:extLst>
              <a:ext uri="{FF2B5EF4-FFF2-40B4-BE49-F238E27FC236}">
                <a16:creationId xmlns:a16="http://schemas.microsoft.com/office/drawing/2014/main" id="{DE3F9D4C-EBDC-4D44-A1B0-06998F1375E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651000" y="3810000"/>
            <a:ext cx="234950" cy="1447800"/>
            <a:chOff x="3984" y="2736"/>
            <a:chExt cx="144" cy="1248"/>
          </a:xfrm>
        </p:grpSpPr>
        <p:sp>
          <p:nvSpPr>
            <p:cNvPr id="23600" name="Line 51">
              <a:extLst>
                <a:ext uri="{FF2B5EF4-FFF2-40B4-BE49-F238E27FC236}">
                  <a16:creationId xmlns:a16="http://schemas.microsoft.com/office/drawing/2014/main" id="{FA8AAFF4-3BA2-4133-BC4F-8343AF82E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Line 52">
              <a:extLst>
                <a:ext uri="{FF2B5EF4-FFF2-40B4-BE49-F238E27FC236}">
                  <a16:creationId xmlns:a16="http://schemas.microsoft.com/office/drawing/2014/main" id="{64FFC88E-989D-40A6-8D74-9713C0E5E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Line 53">
              <a:extLst>
                <a:ext uri="{FF2B5EF4-FFF2-40B4-BE49-F238E27FC236}">
                  <a16:creationId xmlns:a16="http://schemas.microsoft.com/office/drawing/2014/main" id="{7866775A-E459-49DB-8319-B47B9B6F75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4" name="Text Box 54">
            <a:extLst>
              <a:ext uri="{FF2B5EF4-FFF2-40B4-BE49-F238E27FC236}">
                <a16:creationId xmlns:a16="http://schemas.microsoft.com/office/drawing/2014/main" id="{1AAD2A6A-2B72-4B8A-9BF7-8AB076270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338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u</a:t>
            </a:r>
          </a:p>
        </p:txBody>
      </p:sp>
      <p:sp>
        <p:nvSpPr>
          <p:cNvPr id="23575" name="Text Box 55">
            <a:extLst>
              <a:ext uri="{FF2B5EF4-FFF2-40B4-BE49-F238E27FC236}">
                <a16:creationId xmlns:a16="http://schemas.microsoft.com/office/drawing/2014/main" id="{0D348DBA-0F50-4C20-B6DE-F1DA9A005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8" y="4114800"/>
            <a:ext cx="334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v</a:t>
            </a:r>
          </a:p>
        </p:txBody>
      </p:sp>
      <p:sp>
        <p:nvSpPr>
          <p:cNvPr id="23576" name="Text Box 56">
            <a:extLst>
              <a:ext uri="{FF2B5EF4-FFF2-40B4-BE49-F238E27FC236}">
                <a16:creationId xmlns:a16="http://schemas.microsoft.com/office/drawing/2014/main" id="{C145C49E-F99E-41D0-B43B-6BDABEFF5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75" y="4572000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t</a:t>
            </a:r>
          </a:p>
        </p:txBody>
      </p:sp>
      <p:grpSp>
        <p:nvGrpSpPr>
          <p:cNvPr id="23577" name="Group 57">
            <a:extLst>
              <a:ext uri="{FF2B5EF4-FFF2-40B4-BE49-F238E27FC236}">
                <a16:creationId xmlns:a16="http://schemas.microsoft.com/office/drawing/2014/main" id="{9E6600CB-AEAB-4DCB-BA5C-AB126A7E7DE5}"/>
              </a:ext>
            </a:extLst>
          </p:cNvPr>
          <p:cNvGrpSpPr>
            <a:grpSpLocks/>
          </p:cNvGrpSpPr>
          <p:nvPr/>
        </p:nvGrpSpPr>
        <p:grpSpPr bwMode="auto">
          <a:xfrm>
            <a:off x="1023938" y="3810000"/>
            <a:ext cx="222250" cy="1447800"/>
            <a:chOff x="3984" y="2736"/>
            <a:chExt cx="144" cy="1248"/>
          </a:xfrm>
        </p:grpSpPr>
        <p:sp>
          <p:nvSpPr>
            <p:cNvPr id="23597" name="Line 58">
              <a:extLst>
                <a:ext uri="{FF2B5EF4-FFF2-40B4-BE49-F238E27FC236}">
                  <a16:creationId xmlns:a16="http://schemas.microsoft.com/office/drawing/2014/main" id="{48D39BC4-5B0F-44A7-A2D5-9C182443B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Line 59">
              <a:extLst>
                <a:ext uri="{FF2B5EF4-FFF2-40B4-BE49-F238E27FC236}">
                  <a16:creationId xmlns:a16="http://schemas.microsoft.com/office/drawing/2014/main" id="{B99513DB-BB03-48A9-95D7-75EF0C7A94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60">
              <a:extLst>
                <a:ext uri="{FF2B5EF4-FFF2-40B4-BE49-F238E27FC236}">
                  <a16:creationId xmlns:a16="http://schemas.microsoft.com/office/drawing/2014/main" id="{679EF134-4271-4793-BDA4-A214FEDE03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78" name="Group 61">
            <a:extLst>
              <a:ext uri="{FF2B5EF4-FFF2-40B4-BE49-F238E27FC236}">
                <a16:creationId xmlns:a16="http://schemas.microsoft.com/office/drawing/2014/main" id="{90FC0422-E114-4333-8670-89550127037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60388" y="3810000"/>
            <a:ext cx="158750" cy="1447800"/>
            <a:chOff x="3984" y="2736"/>
            <a:chExt cx="144" cy="1248"/>
          </a:xfrm>
        </p:grpSpPr>
        <p:sp>
          <p:nvSpPr>
            <p:cNvPr id="23594" name="Line 62">
              <a:extLst>
                <a:ext uri="{FF2B5EF4-FFF2-40B4-BE49-F238E27FC236}">
                  <a16:creationId xmlns:a16="http://schemas.microsoft.com/office/drawing/2014/main" id="{BAB1ADA7-CAF8-4753-B833-EF18D34C3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Line 63">
              <a:extLst>
                <a:ext uri="{FF2B5EF4-FFF2-40B4-BE49-F238E27FC236}">
                  <a16:creationId xmlns:a16="http://schemas.microsoft.com/office/drawing/2014/main" id="{52CB14B9-78F0-4FEF-81F5-B389D28F6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Line 64">
              <a:extLst>
                <a:ext uri="{FF2B5EF4-FFF2-40B4-BE49-F238E27FC236}">
                  <a16:creationId xmlns:a16="http://schemas.microsoft.com/office/drawing/2014/main" id="{FA2E5AC9-F85F-48DA-A978-11104EECE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79" name="Text Box 65">
            <a:extLst>
              <a:ext uri="{FF2B5EF4-FFF2-40B4-BE49-F238E27FC236}">
                <a16:creationId xmlns:a16="http://schemas.microsoft.com/office/drawing/2014/main" id="{9356A2CE-60EF-44B0-AD23-AD3375BC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225" y="4498975"/>
            <a:ext cx="37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=</a:t>
            </a:r>
          </a:p>
        </p:txBody>
      </p:sp>
      <p:sp>
        <p:nvSpPr>
          <p:cNvPr id="23580" name="Text Box 66">
            <a:extLst>
              <a:ext uri="{FF2B5EF4-FFF2-40B4-BE49-F238E27FC236}">
                <a16:creationId xmlns:a16="http://schemas.microsoft.com/office/drawing/2014/main" id="{1E47373A-C00B-4CE2-B304-25143DF4A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238" y="3733800"/>
            <a:ext cx="515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D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23581" name="Text Box 67">
            <a:extLst>
              <a:ext uri="{FF2B5EF4-FFF2-40B4-BE49-F238E27FC236}">
                <a16:creationId xmlns:a16="http://schemas.microsoft.com/office/drawing/2014/main" id="{8BEF68C8-D4F0-4B37-892D-6D585FE24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13" y="4114800"/>
            <a:ext cx="51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D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23582" name="Text Box 68">
            <a:extLst>
              <a:ext uri="{FF2B5EF4-FFF2-40B4-BE49-F238E27FC236}">
                <a16:creationId xmlns:a16="http://schemas.microsoft.com/office/drawing/2014/main" id="{B21BC726-92B3-4F97-B010-B0C3F205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938" y="45720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D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</a:p>
        </p:txBody>
      </p:sp>
      <p:grpSp>
        <p:nvGrpSpPr>
          <p:cNvPr id="23583" name="Group 69">
            <a:extLst>
              <a:ext uri="{FF2B5EF4-FFF2-40B4-BE49-F238E27FC236}">
                <a16:creationId xmlns:a16="http://schemas.microsoft.com/office/drawing/2014/main" id="{2A41F05C-B125-4BCF-8451-9D734A3461B8}"/>
              </a:ext>
            </a:extLst>
          </p:cNvPr>
          <p:cNvGrpSpPr>
            <a:grpSpLocks/>
          </p:cNvGrpSpPr>
          <p:nvPr/>
        </p:nvGrpSpPr>
        <p:grpSpPr bwMode="auto">
          <a:xfrm>
            <a:off x="4095750" y="3810000"/>
            <a:ext cx="222250" cy="1295400"/>
            <a:chOff x="3984" y="2736"/>
            <a:chExt cx="144" cy="1248"/>
          </a:xfrm>
        </p:grpSpPr>
        <p:sp>
          <p:nvSpPr>
            <p:cNvPr id="23591" name="Line 70">
              <a:extLst>
                <a:ext uri="{FF2B5EF4-FFF2-40B4-BE49-F238E27FC236}">
                  <a16:creationId xmlns:a16="http://schemas.microsoft.com/office/drawing/2014/main" id="{A60516B6-3091-4672-9F27-308405090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Line 71">
              <a:extLst>
                <a:ext uri="{FF2B5EF4-FFF2-40B4-BE49-F238E27FC236}">
                  <a16:creationId xmlns:a16="http://schemas.microsoft.com/office/drawing/2014/main" id="{29C8ECA3-A5E0-4B39-8E34-D0C4C6012C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Line 72">
              <a:extLst>
                <a:ext uri="{FF2B5EF4-FFF2-40B4-BE49-F238E27FC236}">
                  <a16:creationId xmlns:a16="http://schemas.microsoft.com/office/drawing/2014/main" id="{2A96B3BE-A3E1-4A4D-B721-1B4DC5C62F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84" name="Group 73">
            <a:extLst>
              <a:ext uri="{FF2B5EF4-FFF2-40B4-BE49-F238E27FC236}">
                <a16:creationId xmlns:a16="http://schemas.microsoft.com/office/drawing/2014/main" id="{C30325F4-67BD-43D6-B10D-3253BBB7658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632200" y="3810000"/>
            <a:ext cx="234950" cy="1295400"/>
            <a:chOff x="3984" y="2736"/>
            <a:chExt cx="144" cy="1248"/>
          </a:xfrm>
        </p:grpSpPr>
        <p:sp>
          <p:nvSpPr>
            <p:cNvPr id="23588" name="Line 74">
              <a:extLst>
                <a:ext uri="{FF2B5EF4-FFF2-40B4-BE49-F238E27FC236}">
                  <a16:creationId xmlns:a16="http://schemas.microsoft.com/office/drawing/2014/main" id="{592D6F4B-9555-4692-88BB-2B1756C6A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736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Line 75">
              <a:extLst>
                <a:ext uri="{FF2B5EF4-FFF2-40B4-BE49-F238E27FC236}">
                  <a16:creationId xmlns:a16="http://schemas.microsoft.com/office/drawing/2014/main" id="{62676A46-68B2-4A74-B687-5398138267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27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Line 76">
              <a:extLst>
                <a:ext uri="{FF2B5EF4-FFF2-40B4-BE49-F238E27FC236}">
                  <a16:creationId xmlns:a16="http://schemas.microsoft.com/office/drawing/2014/main" id="{AF072ECF-8195-4211-87F3-71FC7B8DF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84" y="398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5" name="Text Box 77">
            <a:extLst>
              <a:ext uri="{FF2B5EF4-FFF2-40B4-BE49-F238E27FC236}">
                <a16:creationId xmlns:a16="http://schemas.microsoft.com/office/drawing/2014/main" id="{3541D492-991E-4680-AB36-1E99F0E62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3" y="4191000"/>
            <a:ext cx="152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A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  <a:r>
              <a:rPr lang="en-US" altLang="en-US" sz="2400" b="0">
                <a:latin typeface="Georgia" panose="02040502050405020303" pitchFamily="18" charset="0"/>
              </a:rPr>
              <a:t>   B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  <a:r>
              <a:rPr lang="en-US" altLang="en-US" sz="2400" b="0">
                <a:latin typeface="Georgia" panose="02040502050405020303" pitchFamily="18" charset="0"/>
              </a:rPr>
              <a:t>   C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23586" name="Text Box 78">
            <a:extLst>
              <a:ext uri="{FF2B5EF4-FFF2-40B4-BE49-F238E27FC236}">
                <a16:creationId xmlns:a16="http://schemas.microsoft.com/office/drawing/2014/main" id="{1F59F5A8-8835-4471-96D7-5F015B7A0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724400"/>
            <a:ext cx="1493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Georgia" panose="02040502050405020303" pitchFamily="18" charset="0"/>
              </a:rPr>
              <a:t>A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  <a:r>
              <a:rPr lang="en-US" altLang="en-US" sz="2400" b="0">
                <a:latin typeface="Georgia" panose="02040502050405020303" pitchFamily="18" charset="0"/>
              </a:rPr>
              <a:t>   B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  <a:r>
              <a:rPr lang="en-US" altLang="en-US" sz="2400" b="0">
                <a:latin typeface="Georgia" panose="02040502050405020303" pitchFamily="18" charset="0"/>
              </a:rPr>
              <a:t>   C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23587" name="Text Box 79">
            <a:extLst>
              <a:ext uri="{FF2B5EF4-FFF2-40B4-BE49-F238E27FC236}">
                <a16:creationId xmlns:a16="http://schemas.microsoft.com/office/drawing/2014/main" id="{AC537FAB-065E-4AAF-8B07-AFFA1F343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5814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-1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7A68D71-0E81-436F-9645-CAA7F6DA2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Antialiasing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E7EF81D-4F91-4569-A0C0-9D1280F06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Shoot more than one ray through the pixels</a:t>
            </a:r>
          </a:p>
          <a:p>
            <a:pPr lvl="1" eaLnBrk="1" hangingPunct="1"/>
            <a:r>
              <a:rPr lang="en-US" altLang="en-US"/>
              <a:t>Super-sampling</a:t>
            </a:r>
          </a:p>
          <a:p>
            <a:pPr eaLnBrk="1" hangingPunct="1"/>
            <a:r>
              <a:rPr lang="en-US" altLang="en-US"/>
              <a:t>Average their contribution</a:t>
            </a:r>
          </a:p>
          <a:p>
            <a:pPr lvl="1" eaLnBrk="1" hangingPunct="1"/>
            <a:r>
              <a:rPr lang="en-US" altLang="en-US"/>
              <a:t>Filtering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ABC516A-E19A-4771-84F1-56CCB1ED4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Illumination is not accurate</a:t>
            </a:r>
          </a:p>
        </p:txBody>
      </p:sp>
      <p:pic>
        <p:nvPicPr>
          <p:cNvPr id="7171" name="Picture 5" descr="sc2">
            <a:extLst>
              <a:ext uri="{FF2B5EF4-FFF2-40B4-BE49-F238E27FC236}">
                <a16:creationId xmlns:a16="http://schemas.microsoft.com/office/drawing/2014/main" id="{78E4A1FD-0B0B-4A07-8C6A-EF02EA0F58A3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4210050" cy="3157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8" descr="sflake">
            <a:hlinkClick r:id="rId4"/>
            <a:extLst>
              <a:ext uri="{FF2B5EF4-FFF2-40B4-BE49-F238E27FC236}">
                <a16:creationId xmlns:a16="http://schemas.microsoft.com/office/drawing/2014/main" id="{5CDEEBBD-6426-4E59-A930-93F13E34701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676400"/>
            <a:ext cx="4211638" cy="3159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Text Box 10">
            <a:extLst>
              <a:ext uri="{FF2B5EF4-FFF2-40B4-BE49-F238E27FC236}">
                <a16:creationId xmlns:a16="http://schemas.microsoft.com/office/drawing/2014/main" id="{0F89E097-E821-40A7-9628-94192E907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Tahoma" panose="020B0604030504040204" pitchFamily="34" charset="0"/>
              </a:rPr>
              <a:t>Cannot capture the effects of refraction, transparency and translucency accurately.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6765008-33C9-4CCA-9D3B-98C422D5F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Direct and Indirect Illumination</a:t>
            </a:r>
          </a:p>
        </p:txBody>
      </p:sp>
      <p:sp>
        <p:nvSpPr>
          <p:cNvPr id="542723" name="Rectangle 3">
            <a:extLst>
              <a:ext uri="{FF2B5EF4-FFF2-40B4-BE49-F238E27FC236}">
                <a16:creationId xmlns:a16="http://schemas.microsoft.com/office/drawing/2014/main" id="{120CE2F3-538B-470A-ABBE-BB011AB81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267200" cy="4343400"/>
          </a:xfrm>
        </p:spPr>
        <p:txBody>
          <a:bodyPr/>
          <a:lstStyle/>
          <a:p>
            <a:pPr eaLnBrk="1" hangingPunct="1"/>
            <a:r>
              <a:rPr lang="en-US" altLang="en-US"/>
              <a:t>Capture only direct illumination</a:t>
            </a:r>
          </a:p>
          <a:p>
            <a:pPr lvl="1" eaLnBrk="1" hangingPunct="1"/>
            <a:r>
              <a:rPr lang="en-US" altLang="en-US"/>
              <a:t>Light coming directly from light</a:t>
            </a:r>
          </a:p>
          <a:p>
            <a:pPr eaLnBrk="1" hangingPunct="1"/>
            <a:r>
              <a:rPr lang="en-US" altLang="en-US"/>
              <a:t>Light bounces from other objects in the scene 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17748FDC-DAF2-4B09-9B1C-6C06E6B47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1219200" cy="1295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B4DD9168-8F21-4199-9CBD-FF8CDD870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505200"/>
            <a:ext cx="838200" cy="1524000"/>
          </a:xfrm>
          <a:prstGeom prst="can">
            <a:avLst>
              <a:gd name="adj" fmla="val 45455"/>
            </a:avLst>
          </a:prstGeom>
          <a:solidFill>
            <a:srgbClr val="3399FF">
              <a:alpha val="3686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B89EF350-54C6-464B-9FC7-D55E90A78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524000"/>
            <a:ext cx="457200" cy="4572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>
            <a:extLst>
              <a:ext uri="{FF2B5EF4-FFF2-40B4-BE49-F238E27FC236}">
                <a16:creationId xmlns:a16="http://schemas.microsoft.com/office/drawing/2014/main" id="{28B011CE-4221-4602-873D-6DB9598B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267200"/>
            <a:ext cx="1143000" cy="1143000"/>
          </a:xfrm>
          <a:prstGeom prst="ellipse">
            <a:avLst/>
          </a:prstGeom>
          <a:solidFill>
            <a:srgbClr val="E818B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D27E5883-B4A9-4C8D-8074-BF64237FEE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1752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B0CF7C90-D567-4FD8-9759-2DC1A5759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198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F1217912-9DA6-4D27-9DC8-C874943E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>
            <a:extLst>
              <a:ext uri="{FF2B5EF4-FFF2-40B4-BE49-F238E27FC236}">
                <a16:creationId xmlns:a16="http://schemas.microsoft.com/office/drawing/2014/main" id="{9B8696E5-6114-4BC3-BF19-E5CAD0783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057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FFBD8842-930B-43A4-98B0-B28D8910F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77200" y="1905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33" name="Line 13">
            <a:extLst>
              <a:ext uri="{FF2B5EF4-FFF2-40B4-BE49-F238E27FC236}">
                <a16:creationId xmlns:a16="http://schemas.microsoft.com/office/drawing/2014/main" id="{7C64F4FC-8094-4B3F-8D22-366C22DBA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0574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34" name="Freeform 14">
            <a:extLst>
              <a:ext uri="{FF2B5EF4-FFF2-40B4-BE49-F238E27FC236}">
                <a16:creationId xmlns:a16="http://schemas.microsoft.com/office/drawing/2014/main" id="{5D4182C5-FD21-432E-BC51-6F8F3726F5AA}"/>
              </a:ext>
            </a:extLst>
          </p:cNvPr>
          <p:cNvSpPr>
            <a:spLocks/>
          </p:cNvSpPr>
          <p:nvPr/>
        </p:nvSpPr>
        <p:spPr bwMode="auto">
          <a:xfrm>
            <a:off x="6477000" y="2286000"/>
            <a:ext cx="1600200" cy="1371600"/>
          </a:xfrm>
          <a:custGeom>
            <a:avLst/>
            <a:gdLst>
              <a:gd name="T0" fmla="*/ 1371600 w 1008"/>
              <a:gd name="T1" fmla="*/ 0 h 864"/>
              <a:gd name="T2" fmla="*/ 1600200 w 1008"/>
              <a:gd name="T3" fmla="*/ 1371600 h 864"/>
              <a:gd name="T4" fmla="*/ 0 w 1008"/>
              <a:gd name="T5" fmla="*/ 38100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864">
                <a:moveTo>
                  <a:pt x="864" y="0"/>
                </a:moveTo>
                <a:lnTo>
                  <a:pt x="1008" y="864"/>
                </a:lnTo>
                <a:lnTo>
                  <a:pt x="0" y="24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35" name="Freeform 15">
            <a:extLst>
              <a:ext uri="{FF2B5EF4-FFF2-40B4-BE49-F238E27FC236}">
                <a16:creationId xmlns:a16="http://schemas.microsoft.com/office/drawing/2014/main" id="{36CB5677-1C09-4A74-A4ED-0C73AE6A852F}"/>
              </a:ext>
            </a:extLst>
          </p:cNvPr>
          <p:cNvSpPr>
            <a:spLocks/>
          </p:cNvSpPr>
          <p:nvPr/>
        </p:nvSpPr>
        <p:spPr bwMode="auto">
          <a:xfrm>
            <a:off x="6477000" y="3657600"/>
            <a:ext cx="1600200" cy="762000"/>
          </a:xfrm>
          <a:custGeom>
            <a:avLst/>
            <a:gdLst>
              <a:gd name="T0" fmla="*/ 1600200 w 1008"/>
              <a:gd name="T1" fmla="*/ 0 h 480"/>
              <a:gd name="T2" fmla="*/ 1219200 w 1008"/>
              <a:gd name="T3" fmla="*/ 304800 h 480"/>
              <a:gd name="T4" fmla="*/ 0 w 1008"/>
              <a:gd name="T5" fmla="*/ 76200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480">
                <a:moveTo>
                  <a:pt x="1008" y="0"/>
                </a:moveTo>
                <a:lnTo>
                  <a:pt x="768" y="192"/>
                </a:lnTo>
                <a:lnTo>
                  <a:pt x="0" y="48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8B591B1-B0A0-4E84-AEAC-5D23087E1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Ray Tracing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11A0AE-A429-49C2-8128-DA7B8ED31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26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Start from the light and find how each ray is getting reflected to from different objects to reach the viewer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Exponentially complex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Reverse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Start from the viewer and see how a particular ray has traveled</a:t>
            </a:r>
          </a:p>
        </p:txBody>
      </p:sp>
      <p:pic>
        <p:nvPicPr>
          <p:cNvPr id="11268" name="Picture 4" descr="raycasting">
            <a:extLst>
              <a:ext uri="{FF2B5EF4-FFF2-40B4-BE49-F238E27FC236}">
                <a16:creationId xmlns:a16="http://schemas.microsoft.com/office/drawing/2014/main" id="{1DEB14C4-5730-49C9-B07E-0AE6A911A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1800"/>
            <a:ext cx="4278313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Line 6">
            <a:extLst>
              <a:ext uri="{FF2B5EF4-FFF2-40B4-BE49-F238E27FC236}">
                <a16:creationId xmlns:a16="http://schemas.microsoft.com/office/drawing/2014/main" id="{6DC8E323-3787-441B-B453-9F32CCF9C4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29400" y="19812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>
            <a:extLst>
              <a:ext uri="{FF2B5EF4-FFF2-40B4-BE49-F238E27FC236}">
                <a16:creationId xmlns:a16="http://schemas.microsoft.com/office/drawing/2014/main" id="{FC1CBB41-7883-4661-9779-F4C23C6DF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35052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5989A79F-95B9-499B-8053-F557F3CF3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Reflected ray</a:t>
            </a:r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29FFA973-8F5E-41F5-92F3-1D3F6594E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2050" y="4724400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Refracted ray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E2D04F3-8D28-4D1E-B7DE-22AFCE7B7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Ray Tracing	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83A6E03-B9EF-4811-9839-23E71EFB6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648200" cy="4419600"/>
          </a:xfrm>
        </p:spPr>
        <p:txBody>
          <a:bodyPr/>
          <a:lstStyle/>
          <a:p>
            <a:pPr eaLnBrk="1" hangingPunct="1"/>
            <a:r>
              <a:rPr lang="en-US" altLang="en-US"/>
              <a:t>Casts one ray per pixel</a:t>
            </a:r>
          </a:p>
          <a:p>
            <a:pPr eaLnBrk="1" hangingPunct="1"/>
            <a:r>
              <a:rPr lang="en-US" altLang="en-US"/>
              <a:t>Casts a bunch of ray in the scene</a:t>
            </a:r>
          </a:p>
          <a:p>
            <a:pPr eaLnBrk="1" hangingPunct="1"/>
            <a:r>
              <a:rPr lang="en-US" altLang="en-US"/>
              <a:t>Find out how the ray traverses</a:t>
            </a:r>
          </a:p>
        </p:txBody>
      </p:sp>
      <p:pic>
        <p:nvPicPr>
          <p:cNvPr id="13316" name="Picture 5" descr="raycasting2">
            <a:extLst>
              <a:ext uri="{FF2B5EF4-FFF2-40B4-BE49-F238E27FC236}">
                <a16:creationId xmlns:a16="http://schemas.microsoft.com/office/drawing/2014/main" id="{356F7695-27FD-40CD-A055-DC7F1FBF0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813" y="2971800"/>
            <a:ext cx="401002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0BC06E8-1158-4CD1-A7CF-935A6E9A1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Ray Tracing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9E07D5D-79BA-4B33-8F03-886CE3299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648200"/>
          </a:xfrm>
        </p:spPr>
        <p:txBody>
          <a:bodyPr/>
          <a:lstStyle/>
          <a:p>
            <a:pPr eaLnBrk="1" hangingPunct="1"/>
            <a:r>
              <a:rPr lang="en-US" altLang="en-US"/>
              <a:t>Ray hits an object at P</a:t>
            </a:r>
          </a:p>
          <a:p>
            <a:pPr lvl="1" eaLnBrk="1" hangingPunct="1"/>
            <a:r>
              <a:rPr lang="en-US" altLang="en-US"/>
              <a:t>Cast a shadow ray S from P to each light</a:t>
            </a:r>
          </a:p>
          <a:p>
            <a:pPr lvl="1" eaLnBrk="1" hangingPunct="1"/>
            <a:r>
              <a:rPr lang="en-US" altLang="en-US"/>
              <a:t>If shadow ray does not intersect any other object, calculate direct illumination from light I</a:t>
            </a:r>
            <a:r>
              <a:rPr lang="en-US" altLang="en-US" baseline="-25000"/>
              <a:t>L</a:t>
            </a:r>
          </a:p>
          <a:p>
            <a:pPr lvl="1" eaLnBrk="1" hangingPunct="1"/>
            <a:r>
              <a:rPr lang="en-US" altLang="en-US"/>
              <a:t>Cast a reflected ray R from P and find its contribution, I</a:t>
            </a:r>
            <a:r>
              <a:rPr lang="en-US" altLang="en-US" baseline="-25000"/>
              <a:t>R</a:t>
            </a:r>
          </a:p>
          <a:p>
            <a:pPr lvl="1" eaLnBrk="1" hangingPunct="1"/>
            <a:r>
              <a:rPr lang="en-US" altLang="en-US"/>
              <a:t>Cast a refracted ray T from P and find its contribution, I</a:t>
            </a:r>
            <a:r>
              <a:rPr lang="en-US" altLang="en-US" baseline="-25000"/>
              <a:t>T</a:t>
            </a:r>
          </a:p>
          <a:p>
            <a:pPr lvl="1" eaLnBrk="1" hangingPunct="1"/>
            <a:r>
              <a:rPr lang="en-US" altLang="en-US"/>
              <a:t>C = w</a:t>
            </a:r>
            <a:r>
              <a:rPr lang="en-US" altLang="en-US" baseline="-25000"/>
              <a:t>L</a:t>
            </a:r>
            <a:r>
              <a:rPr lang="en-US" altLang="en-US"/>
              <a:t>I</a:t>
            </a:r>
            <a:r>
              <a:rPr lang="en-US" altLang="en-US" baseline="-25000"/>
              <a:t>L</a:t>
            </a:r>
            <a:r>
              <a:rPr lang="en-US" altLang="en-US"/>
              <a:t>+w</a:t>
            </a:r>
            <a:r>
              <a:rPr lang="en-US" altLang="en-US" baseline="-25000"/>
              <a:t>R</a:t>
            </a:r>
            <a:r>
              <a:rPr lang="en-US" altLang="en-US"/>
              <a:t>I</a:t>
            </a:r>
            <a:r>
              <a:rPr lang="en-US" altLang="en-US" baseline="-25000"/>
              <a:t>R</a:t>
            </a:r>
            <a:r>
              <a:rPr lang="en-US" altLang="en-US"/>
              <a:t>+w</a:t>
            </a:r>
            <a:r>
              <a:rPr lang="en-US" altLang="en-US" baseline="-25000"/>
              <a:t>T</a:t>
            </a:r>
            <a:r>
              <a:rPr lang="en-US" altLang="en-US"/>
              <a:t>I</a:t>
            </a:r>
            <a:r>
              <a:rPr lang="en-US" altLang="en-US" baseline="-25000"/>
              <a:t>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CB99A43-F6C3-40F0-B172-DCE31996D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stop the recursion?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E6FCA0D-B3C7-44AA-A148-892A15BD1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 ray has travelled beyond </a:t>
            </a:r>
          </a:p>
          <a:p>
            <a:pPr lvl="1" eaLnBrk="1" hangingPunct="1"/>
            <a:r>
              <a:rPr lang="en-US" altLang="en-US"/>
              <a:t>A threshold distance</a:t>
            </a:r>
          </a:p>
          <a:p>
            <a:pPr lvl="1" eaLnBrk="1" hangingPunct="1"/>
            <a:r>
              <a:rPr lang="en-US" altLang="en-US"/>
              <a:t>A threshold number of hops</a:t>
            </a:r>
          </a:p>
          <a:p>
            <a:pPr lvl="1" eaLnBrk="1" hangingPunct="1"/>
            <a:r>
              <a:rPr lang="en-US" altLang="en-US"/>
              <a:t>Energy is the ray has fallen beyond a certain threshold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FC6F6F8-2223-40F8-BE9F-C713C7AE1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Intersections (Ray-Sphere)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2FFE893-E24A-4ABC-80BC-AEE860C33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3962400" cy="4419600"/>
          </a:xfrm>
        </p:spPr>
        <p:txBody>
          <a:bodyPr/>
          <a:lstStyle/>
          <a:p>
            <a:pPr eaLnBrk="1" hangingPunct="1"/>
            <a:r>
              <a:rPr lang="en-US" altLang="en-US"/>
              <a:t>|P-P</a:t>
            </a:r>
            <a:r>
              <a:rPr lang="en-US" altLang="en-US" baseline="-25000"/>
              <a:t>c</a:t>
            </a:r>
            <a:r>
              <a:rPr lang="en-US" altLang="en-US"/>
              <a:t>|</a:t>
            </a:r>
            <a:r>
              <a:rPr lang="en-US" altLang="en-US" baseline="30000"/>
              <a:t>2</a:t>
            </a:r>
            <a:r>
              <a:rPr lang="en-US" altLang="en-US"/>
              <a:t> – r</a:t>
            </a:r>
            <a:r>
              <a:rPr lang="en-US" altLang="en-US" baseline="30000"/>
              <a:t>2</a:t>
            </a:r>
            <a:r>
              <a:rPr lang="en-US" altLang="en-US"/>
              <a:t> = 0</a:t>
            </a:r>
          </a:p>
          <a:p>
            <a:pPr eaLnBrk="1" hangingPunct="1"/>
            <a:r>
              <a:rPr lang="en-US" altLang="en-US"/>
              <a:t>P = P</a:t>
            </a:r>
            <a:r>
              <a:rPr lang="en-US" altLang="en-US" baseline="-25000"/>
              <a:t>0</a:t>
            </a:r>
            <a:r>
              <a:rPr lang="en-US" altLang="en-US"/>
              <a:t> + t(P</a:t>
            </a:r>
            <a:r>
              <a:rPr lang="en-US" altLang="en-US" baseline="-25000"/>
              <a:t>1</a:t>
            </a:r>
            <a:r>
              <a:rPr lang="en-US" altLang="en-US"/>
              <a:t>-P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|P</a:t>
            </a:r>
            <a:r>
              <a:rPr lang="en-US" altLang="en-US" baseline="-25000"/>
              <a:t>0</a:t>
            </a:r>
            <a:r>
              <a:rPr lang="en-US" altLang="en-US"/>
              <a:t>-P</a:t>
            </a:r>
            <a:r>
              <a:rPr lang="en-US" altLang="en-US" baseline="-25000"/>
              <a:t>c</a:t>
            </a:r>
            <a:r>
              <a:rPr lang="en-US" altLang="en-US"/>
              <a:t> + t(P</a:t>
            </a:r>
            <a:r>
              <a:rPr lang="en-US" altLang="en-US" baseline="-25000"/>
              <a:t>1</a:t>
            </a:r>
            <a:r>
              <a:rPr lang="en-US" altLang="en-US"/>
              <a:t>-P</a:t>
            </a:r>
            <a:r>
              <a:rPr lang="en-US" altLang="en-US" baseline="-25000"/>
              <a:t>0</a:t>
            </a:r>
            <a:r>
              <a:rPr lang="en-US" altLang="en-US"/>
              <a:t>)|</a:t>
            </a:r>
            <a:r>
              <a:rPr lang="en-US" altLang="en-US" baseline="30000"/>
              <a:t>2</a:t>
            </a:r>
            <a:r>
              <a:rPr lang="en-US" altLang="en-US"/>
              <a:t> – r</a:t>
            </a:r>
            <a:r>
              <a:rPr lang="en-US" altLang="en-US" baseline="30000"/>
              <a:t>2</a:t>
            </a:r>
            <a:r>
              <a:rPr lang="en-US" altLang="en-US"/>
              <a:t> = 0</a:t>
            </a:r>
          </a:p>
          <a:p>
            <a:pPr eaLnBrk="1" hangingPunct="1"/>
            <a:r>
              <a:rPr lang="en-US" altLang="en-US"/>
              <a:t>Will give you a quadratic equation to solve for t</a:t>
            </a:r>
          </a:p>
        </p:txBody>
      </p:sp>
      <p:sp>
        <p:nvSpPr>
          <p:cNvPr id="19460" name="Oval 4">
            <a:extLst>
              <a:ext uri="{FF2B5EF4-FFF2-40B4-BE49-F238E27FC236}">
                <a16:creationId xmlns:a16="http://schemas.microsoft.com/office/drawing/2014/main" id="{F675529F-A0B8-4029-B112-25D9DFAB2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438400"/>
            <a:ext cx="1828800" cy="1828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0F4289CC-A0DE-407C-91DD-DBBDBDB6A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895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2BD09E33-EEFD-4B44-AF85-27C6DFA9D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2474913"/>
            <a:ext cx="420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</a:t>
            </a:r>
            <a:r>
              <a:rPr lang="en-US" altLang="en-US" baseline="-25000"/>
              <a:t>0</a:t>
            </a: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796BD8B9-86FB-45EB-89C7-A5B6519BD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057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BD89327A-B748-4E32-80F7-EA949A395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146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</a:t>
            </a:r>
            <a:r>
              <a:rPr lang="en-US" altLang="en-US" baseline="-25000"/>
              <a:t>1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19E52301-862D-4C1C-AE11-66A1198C1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146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</a:t>
            </a:r>
          </a:p>
        </p:txBody>
      </p:sp>
      <p:sp>
        <p:nvSpPr>
          <p:cNvPr id="19466" name="Oval 10">
            <a:extLst>
              <a:ext uri="{FF2B5EF4-FFF2-40B4-BE49-F238E27FC236}">
                <a16:creationId xmlns:a16="http://schemas.microsoft.com/office/drawing/2014/main" id="{7EDFB23D-FDC6-4E76-85DB-9A47AC9C7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BF564BA0-18DA-465B-BABC-89E29B1A2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3528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</a:t>
            </a:r>
            <a:r>
              <a:rPr lang="en-US" altLang="en-US" baseline="-25000"/>
              <a:t>c</a:t>
            </a:r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99FAB65B-3C62-49CE-A756-26FB042465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6600" y="2895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93E474F4-9AD2-4179-B1D0-9E3AC11A5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1242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2DA5EC5-882B-409F-805E-2AFF55D90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Ray-Triangle Intersection</a:t>
            </a:r>
          </a:p>
        </p:txBody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BA14B264-3FD3-4FFA-92B0-59BAD8C73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74088" cy="4303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0</a:t>
            </a:r>
            <a:r>
              <a:rPr lang="en-US" altLang="en-US"/>
              <a:t>,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– Triangle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0</a:t>
            </a:r>
            <a:r>
              <a:rPr lang="en-US" altLang="en-US"/>
              <a:t> + u(V</a:t>
            </a:r>
            <a:r>
              <a:rPr lang="en-US" altLang="en-US" baseline="-25000"/>
              <a:t>1</a:t>
            </a:r>
            <a:r>
              <a:rPr lang="en-US" altLang="en-US"/>
              <a:t>-V</a:t>
            </a:r>
            <a:r>
              <a:rPr lang="en-US" altLang="en-US" baseline="-25000"/>
              <a:t>0</a:t>
            </a:r>
            <a:r>
              <a:rPr lang="en-US" altLang="en-US"/>
              <a:t>) + v(V</a:t>
            </a:r>
            <a:r>
              <a:rPr lang="en-US" altLang="en-US" baseline="-25000"/>
              <a:t>2</a:t>
            </a:r>
            <a:r>
              <a:rPr lang="en-US" altLang="en-US"/>
              <a:t>-V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</a:t>
            </a:r>
            <a:r>
              <a:rPr lang="en-US" altLang="en-US" baseline="-25000"/>
              <a:t>0</a:t>
            </a:r>
            <a:r>
              <a:rPr lang="en-US" altLang="en-US"/>
              <a:t>, P</a:t>
            </a:r>
            <a:r>
              <a:rPr lang="en-US" altLang="en-US" baseline="-25000"/>
              <a:t>1</a:t>
            </a:r>
            <a:r>
              <a:rPr lang="en-US" altLang="en-US"/>
              <a:t> - 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</a:t>
            </a:r>
            <a:r>
              <a:rPr lang="en-US" altLang="en-US" baseline="-25000"/>
              <a:t>0</a:t>
            </a:r>
            <a:r>
              <a:rPr lang="en-US" altLang="en-US"/>
              <a:t> + t(P</a:t>
            </a:r>
            <a:r>
              <a:rPr lang="en-US" altLang="en-US" baseline="-25000"/>
              <a:t>1</a:t>
            </a:r>
            <a:r>
              <a:rPr lang="en-US" altLang="en-US"/>
              <a:t>-P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Intersection point I, such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0</a:t>
            </a:r>
            <a:r>
              <a:rPr lang="en-US" altLang="en-US"/>
              <a:t> + u(V</a:t>
            </a:r>
            <a:r>
              <a:rPr lang="en-US" altLang="en-US" baseline="-25000"/>
              <a:t>1</a:t>
            </a:r>
            <a:r>
              <a:rPr lang="en-US" altLang="en-US"/>
              <a:t>-V</a:t>
            </a:r>
            <a:r>
              <a:rPr lang="en-US" altLang="en-US" baseline="-25000"/>
              <a:t>0</a:t>
            </a:r>
            <a:r>
              <a:rPr lang="en-US" altLang="en-US"/>
              <a:t>) + v(V</a:t>
            </a:r>
            <a:r>
              <a:rPr lang="en-US" altLang="en-US" baseline="-25000"/>
              <a:t>2</a:t>
            </a:r>
            <a:r>
              <a:rPr lang="en-US" altLang="en-US"/>
              <a:t>-V</a:t>
            </a:r>
            <a:r>
              <a:rPr lang="en-US" altLang="en-US" baseline="-25000"/>
              <a:t>0</a:t>
            </a:r>
            <a:r>
              <a:rPr lang="en-US" altLang="en-US"/>
              <a:t>) = P</a:t>
            </a:r>
            <a:r>
              <a:rPr lang="en-US" altLang="en-US" baseline="-25000"/>
              <a:t>0</a:t>
            </a:r>
            <a:r>
              <a:rPr lang="en-US" altLang="en-US"/>
              <a:t> + t(P</a:t>
            </a:r>
            <a:r>
              <a:rPr lang="en-US" altLang="en-US" baseline="-25000"/>
              <a:t>1</a:t>
            </a:r>
            <a:r>
              <a:rPr lang="en-US" altLang="en-US"/>
              <a:t>-P</a:t>
            </a:r>
            <a:r>
              <a:rPr lang="en-US" altLang="en-US" baseline="-25000"/>
              <a:t>0</a:t>
            </a:r>
            <a:r>
              <a:rPr lang="en-US" altLang="en-US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u(V</a:t>
            </a:r>
            <a:r>
              <a:rPr lang="en-US" altLang="en-US" baseline="-25000"/>
              <a:t>1</a:t>
            </a:r>
            <a:r>
              <a:rPr lang="en-US" altLang="en-US"/>
              <a:t>-V</a:t>
            </a:r>
            <a:r>
              <a:rPr lang="en-US" altLang="en-US" baseline="-25000"/>
              <a:t>0</a:t>
            </a:r>
            <a:r>
              <a:rPr lang="en-US" altLang="en-US"/>
              <a:t>) + v(V</a:t>
            </a:r>
            <a:r>
              <a:rPr lang="en-US" altLang="en-US" baseline="-25000"/>
              <a:t>2</a:t>
            </a:r>
            <a:r>
              <a:rPr lang="en-US" altLang="en-US"/>
              <a:t>-V</a:t>
            </a:r>
            <a:r>
              <a:rPr lang="en-US" altLang="en-US" baseline="-25000"/>
              <a:t>0</a:t>
            </a:r>
            <a:r>
              <a:rPr lang="en-US" altLang="en-US"/>
              <a:t>) + t(P</a:t>
            </a:r>
            <a:r>
              <a:rPr lang="en-US" altLang="en-US" baseline="-25000"/>
              <a:t>0</a:t>
            </a:r>
            <a:r>
              <a:rPr lang="en-US" altLang="en-US"/>
              <a:t>-P</a:t>
            </a:r>
            <a:r>
              <a:rPr lang="en-US" altLang="en-US" baseline="-25000"/>
              <a:t>1</a:t>
            </a:r>
            <a:r>
              <a:rPr lang="en-US" altLang="en-US"/>
              <a:t>) = P</a:t>
            </a:r>
            <a:r>
              <a:rPr lang="en-US" altLang="en-US" baseline="-25000"/>
              <a:t>0</a:t>
            </a:r>
            <a:r>
              <a:rPr lang="en-US" altLang="en-US"/>
              <a:t>-V</a:t>
            </a:r>
            <a:r>
              <a:rPr lang="en-US" altLang="en-US" baseline="-25000"/>
              <a:t>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uA + vB + tC = D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551941" name="Line 5">
            <a:extLst>
              <a:ext uri="{FF2B5EF4-FFF2-40B4-BE49-F238E27FC236}">
                <a16:creationId xmlns:a16="http://schemas.microsoft.com/office/drawing/2014/main" id="{02F07BB5-A6AA-43AB-BCFF-8C7A7DD57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4864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1942" name="Line 6">
            <a:extLst>
              <a:ext uri="{FF2B5EF4-FFF2-40B4-BE49-F238E27FC236}">
                <a16:creationId xmlns:a16="http://schemas.microsoft.com/office/drawing/2014/main" id="{F7D2C0EA-58FC-4025-9104-4EFDBBB96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102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1943" name="Line 7">
            <a:extLst>
              <a:ext uri="{FF2B5EF4-FFF2-40B4-BE49-F238E27FC236}">
                <a16:creationId xmlns:a16="http://schemas.microsoft.com/office/drawing/2014/main" id="{4864D854-A3DB-426A-84FE-7D801CC02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486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1944" name="Line 8">
            <a:extLst>
              <a:ext uri="{FF2B5EF4-FFF2-40B4-BE49-F238E27FC236}">
                <a16:creationId xmlns:a16="http://schemas.microsoft.com/office/drawing/2014/main" id="{908491B0-4E72-4B79-B898-63AD85DB75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486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1945" name="Text Box 9">
            <a:extLst>
              <a:ext uri="{FF2B5EF4-FFF2-40B4-BE49-F238E27FC236}">
                <a16:creationId xmlns:a16="http://schemas.microsoft.com/office/drawing/2014/main" id="{676454B1-3302-44FF-B9DF-DF39CEAD3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71500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3D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5" grpId="0"/>
    </p:bld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9375</TotalTime>
  <Words>394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Wingdings</vt:lpstr>
      <vt:lpstr>Georgia</vt:lpstr>
      <vt:lpstr>1_Blends</vt:lpstr>
      <vt:lpstr>CS 112 - Ray Tracing</vt:lpstr>
      <vt:lpstr>Illumination is not accurate</vt:lpstr>
      <vt:lpstr>Direct and Indirect Illumination</vt:lpstr>
      <vt:lpstr>Ray Tracing</vt:lpstr>
      <vt:lpstr>Ray Tracing </vt:lpstr>
      <vt:lpstr>Recursive Ray Tracing</vt:lpstr>
      <vt:lpstr>How to stop the recursion?</vt:lpstr>
      <vt:lpstr>Intersections (Ray-Sphere)</vt:lpstr>
      <vt:lpstr>Ray-Triangle Intersection</vt:lpstr>
      <vt:lpstr>Ray Triangle Intersection</vt:lpstr>
      <vt:lpstr>Antialiasing</vt:lpstr>
    </vt:vector>
  </TitlesOfParts>
  <Company> University of California,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Gopi Meenakshisundaram</dc:creator>
  <cp:lastModifiedBy>Muhammad Twaha Ibrahim</cp:lastModifiedBy>
  <cp:revision>2369</cp:revision>
  <dcterms:created xsi:type="dcterms:W3CDTF">2004-08-30T20:11:57Z</dcterms:created>
  <dcterms:modified xsi:type="dcterms:W3CDTF">2020-03-17T05:58:13Z</dcterms:modified>
</cp:coreProperties>
</file>