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E8E8E"/>
    <a:srgbClr val="C0C0C0"/>
    <a:srgbClr val="DDDDDD"/>
    <a:srgbClr val="009900"/>
    <a:srgbClr val="FF3300"/>
    <a:srgbClr val="BEBEBE"/>
    <a:srgbClr val="66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DCE0757B-8F28-4B38-958B-C32DBAB30A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b="0"/>
            </a:lvl1pPr>
          </a:lstStyle>
          <a:p>
            <a:endParaRPr lang="en-US" altLang="en-US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028181F6-6CD1-4A33-9411-970FFEC89A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endParaRPr lang="en-US" altLang="en-US"/>
          </a:p>
        </p:txBody>
      </p:sp>
      <p:sp>
        <p:nvSpPr>
          <p:cNvPr id="150532" name="Rectangle 4">
            <a:extLst>
              <a:ext uri="{FF2B5EF4-FFF2-40B4-BE49-F238E27FC236}">
                <a16:creationId xmlns:a16="http://schemas.microsoft.com/office/drawing/2014/main" id="{6B2E6E9A-1A54-4554-AAF3-A63CB55EB3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b="0"/>
            </a:lvl1pPr>
          </a:lstStyle>
          <a:p>
            <a:endParaRPr lang="en-US" altLang="en-US"/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E60148B9-8D97-48FD-B8D5-BF43F7C1F8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C7BDAEB8-CC6F-4432-BBB8-915E99B072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31C887F-A020-4439-9B52-5F8450326C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b="0"/>
            </a:lvl1pPr>
          </a:lstStyle>
          <a:p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6B7E8B7-BDB1-4961-BE7B-8163CB59C9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2A355D72-6977-49AF-9358-60C627115AF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14CBB8D-7BFA-4DBE-B4B7-1D2CCFBFD6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FA707C26-7763-4FCB-A93C-E9437F2A4F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b="0"/>
            </a:lvl1pPr>
          </a:lstStyle>
          <a:p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D20A097E-2A3C-48FA-9898-0C06EEB452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B7DD18F7-746E-45BB-9B45-1C8E620359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CDBC01-29D2-4413-BBB5-949AEC9A88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E6576-36CB-40C0-A638-1E65BD96EED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9650" name="Rectangle 2">
            <a:extLst>
              <a:ext uri="{FF2B5EF4-FFF2-40B4-BE49-F238E27FC236}">
                <a16:creationId xmlns:a16="http://schemas.microsoft.com/office/drawing/2014/main" id="{0FBEE8B8-F5AF-4FC4-AC6C-AA68A8A3EB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>
            <a:extLst>
              <a:ext uri="{FF2B5EF4-FFF2-40B4-BE49-F238E27FC236}">
                <a16:creationId xmlns:a16="http://schemas.microsoft.com/office/drawing/2014/main" id="{45E095AE-54C1-4BAF-A2A0-AE6EF5984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F9620E-5E97-4231-9CD1-648574A77E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88DB3-86AB-4BC2-83DB-9B3E08F0A86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8866" name="Rectangle 2">
            <a:extLst>
              <a:ext uri="{FF2B5EF4-FFF2-40B4-BE49-F238E27FC236}">
                <a16:creationId xmlns:a16="http://schemas.microsoft.com/office/drawing/2014/main" id="{A2C033D7-F7A0-4FB0-A769-5B6A4773E2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>
            <a:extLst>
              <a:ext uri="{FF2B5EF4-FFF2-40B4-BE49-F238E27FC236}">
                <a16:creationId xmlns:a16="http://schemas.microsoft.com/office/drawing/2014/main" id="{BC69BC79-8524-4C52-BDBB-F47B03C69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6A7C30-F7CF-402B-94D4-42678F076D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5AF40-40FD-49DD-9723-45995E8C445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49890" name="Rectangle 2">
            <a:extLst>
              <a:ext uri="{FF2B5EF4-FFF2-40B4-BE49-F238E27FC236}">
                <a16:creationId xmlns:a16="http://schemas.microsoft.com/office/drawing/2014/main" id="{EC0F8EF5-230C-49AE-8C22-A5B1CAB5A2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>
            <a:extLst>
              <a:ext uri="{FF2B5EF4-FFF2-40B4-BE49-F238E27FC236}">
                <a16:creationId xmlns:a16="http://schemas.microsoft.com/office/drawing/2014/main" id="{89B3E895-EF68-4814-8A24-501648649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032759-DCC3-4713-AE41-9CB2864A47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A1451-8F71-4E41-AA1F-B5946612046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0914" name="Rectangle 2">
            <a:extLst>
              <a:ext uri="{FF2B5EF4-FFF2-40B4-BE49-F238E27FC236}">
                <a16:creationId xmlns:a16="http://schemas.microsoft.com/office/drawing/2014/main" id="{BCC536C8-789F-49B8-A219-10533A9791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>
            <a:extLst>
              <a:ext uri="{FF2B5EF4-FFF2-40B4-BE49-F238E27FC236}">
                <a16:creationId xmlns:a16="http://schemas.microsoft.com/office/drawing/2014/main" id="{D7F8BCDC-3E32-42CA-9793-6528AE2F6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2D377F-511B-4BE4-BB6F-0F7037CF8E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73701-A64B-48FE-9937-6CBE3E4354F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40674" name="Rectangle 2">
            <a:extLst>
              <a:ext uri="{FF2B5EF4-FFF2-40B4-BE49-F238E27FC236}">
                <a16:creationId xmlns:a16="http://schemas.microsoft.com/office/drawing/2014/main" id="{97359E94-6EBA-4510-95A2-F2427EFADC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>
            <a:extLst>
              <a:ext uri="{FF2B5EF4-FFF2-40B4-BE49-F238E27FC236}">
                <a16:creationId xmlns:a16="http://schemas.microsoft.com/office/drawing/2014/main" id="{F50F7BEB-C29B-4B8B-90D6-CFB429168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F5847F-8ED7-4E17-8CDC-EAB641464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3E9A9-8A98-4B8A-B88F-D5E53BFF35F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6790690A-1F13-4F12-9E46-91CED0EFA1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7C646B6C-9161-480A-A26C-C72939D3D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929596-45B6-42FA-A78A-C7011A7FC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67EE2-9CA0-4531-A393-4D06647FEBC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22" name="Rectangle 2">
            <a:extLst>
              <a:ext uri="{FF2B5EF4-FFF2-40B4-BE49-F238E27FC236}">
                <a16:creationId xmlns:a16="http://schemas.microsoft.com/office/drawing/2014/main" id="{2D2DBA67-CCE6-4D12-A945-14D747697B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>
            <a:extLst>
              <a:ext uri="{FF2B5EF4-FFF2-40B4-BE49-F238E27FC236}">
                <a16:creationId xmlns:a16="http://schemas.microsoft.com/office/drawing/2014/main" id="{30D8038D-EF24-4593-845F-E801700EC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366B8F-D031-4E6C-9866-ED5C0B835A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67608-6D13-41EC-9D4A-B3B85BFBE1D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F51F2C07-F5F9-4CD4-A43D-F2E78DD06E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E564FBD1-7C74-45C3-87E5-578F8FEA6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C99DF2-2662-4A2A-B562-40A0DDDB5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CECBD-270D-4C03-AF0A-28BB163421D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4770" name="Rectangle 2">
            <a:extLst>
              <a:ext uri="{FF2B5EF4-FFF2-40B4-BE49-F238E27FC236}">
                <a16:creationId xmlns:a16="http://schemas.microsoft.com/office/drawing/2014/main" id="{D665604A-B7BB-49B8-838C-87E3042836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>
            <a:extLst>
              <a:ext uri="{FF2B5EF4-FFF2-40B4-BE49-F238E27FC236}">
                <a16:creationId xmlns:a16="http://schemas.microsoft.com/office/drawing/2014/main" id="{231B3351-A877-46D1-A83A-9E966CF45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4610D6-5261-4F14-90D4-C7C6E7F4CB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18CC8-9C88-461D-BAC8-817A28DDCA5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5794" name="Rectangle 2">
            <a:extLst>
              <a:ext uri="{FF2B5EF4-FFF2-40B4-BE49-F238E27FC236}">
                <a16:creationId xmlns:a16="http://schemas.microsoft.com/office/drawing/2014/main" id="{B3067CAE-4FBA-442A-AB51-80E8E2D172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>
            <a:extLst>
              <a:ext uri="{FF2B5EF4-FFF2-40B4-BE49-F238E27FC236}">
                <a16:creationId xmlns:a16="http://schemas.microsoft.com/office/drawing/2014/main" id="{7912848B-75C1-480F-8809-3A1DC0489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CBDB63-DAE8-43D4-B7E5-BD2FFD6571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650C4-BCD6-423C-B823-03225DFF9F4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6818" name="Rectangle 2">
            <a:extLst>
              <a:ext uri="{FF2B5EF4-FFF2-40B4-BE49-F238E27FC236}">
                <a16:creationId xmlns:a16="http://schemas.microsoft.com/office/drawing/2014/main" id="{DAA45E92-7F50-41B5-B625-33185C3528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>
            <a:extLst>
              <a:ext uri="{FF2B5EF4-FFF2-40B4-BE49-F238E27FC236}">
                <a16:creationId xmlns:a16="http://schemas.microsoft.com/office/drawing/2014/main" id="{81FEDC61-D6B7-43DE-B066-4D82B18E0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F6EEF7-EB34-4C36-8D90-922084F353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F281D-D034-49E3-99C5-C7AD4385E4F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47842" name="Rectangle 2">
            <a:extLst>
              <a:ext uri="{FF2B5EF4-FFF2-40B4-BE49-F238E27FC236}">
                <a16:creationId xmlns:a16="http://schemas.microsoft.com/office/drawing/2014/main" id="{8BFB77DE-701E-4BA7-A92C-E2D40C9F70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3496F8A1-1937-424B-8A0E-6EDE4FFFD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62" name="Group 2">
            <a:extLst>
              <a:ext uri="{FF2B5EF4-FFF2-40B4-BE49-F238E27FC236}">
                <a16:creationId xmlns:a16="http://schemas.microsoft.com/office/drawing/2014/main" id="{210ABC7A-3B19-437F-96A7-30924AF66A0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52963" name="Group 3">
              <a:extLst>
                <a:ext uri="{FF2B5EF4-FFF2-40B4-BE49-F238E27FC236}">
                  <a16:creationId xmlns:a16="http://schemas.microsoft.com/office/drawing/2014/main" id="{D953BF61-0F69-4F9F-B7AE-2AAE47A8D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52964" name="Rectangle 4">
                <a:extLst>
                  <a:ext uri="{FF2B5EF4-FFF2-40B4-BE49-F238E27FC236}">
                    <a16:creationId xmlns:a16="http://schemas.microsoft.com/office/drawing/2014/main" id="{CCE12E06-4A68-4C07-8DF7-784BEF73BB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965" name="Rectangle 5">
                <a:extLst>
                  <a:ext uri="{FF2B5EF4-FFF2-40B4-BE49-F238E27FC236}">
                    <a16:creationId xmlns:a16="http://schemas.microsoft.com/office/drawing/2014/main" id="{94ED280A-960F-45B4-8ACF-791503836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2966" name="Group 6">
              <a:extLst>
                <a:ext uri="{FF2B5EF4-FFF2-40B4-BE49-F238E27FC236}">
                  <a16:creationId xmlns:a16="http://schemas.microsoft.com/office/drawing/2014/main" id="{9EBE7BC0-9852-4D8D-85A1-1C54196C61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52967" name="Rectangle 7">
                <a:extLst>
                  <a:ext uri="{FF2B5EF4-FFF2-40B4-BE49-F238E27FC236}">
                    <a16:creationId xmlns:a16="http://schemas.microsoft.com/office/drawing/2014/main" id="{EB302E5D-63CB-428C-9E1F-3C3798F98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968" name="Rectangle 8">
                <a:extLst>
                  <a:ext uri="{FF2B5EF4-FFF2-40B4-BE49-F238E27FC236}">
                    <a16:creationId xmlns:a16="http://schemas.microsoft.com/office/drawing/2014/main" id="{8C15360B-6572-4257-8B4B-F32C9845F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2969" name="Rectangle 9">
              <a:extLst>
                <a:ext uri="{FF2B5EF4-FFF2-40B4-BE49-F238E27FC236}">
                  <a16:creationId xmlns:a16="http://schemas.microsoft.com/office/drawing/2014/main" id="{A786FEC6-9609-4587-B23D-DF67C7EAE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0" name="Rectangle 10">
              <a:extLst>
                <a:ext uri="{FF2B5EF4-FFF2-40B4-BE49-F238E27FC236}">
                  <a16:creationId xmlns:a16="http://schemas.microsoft.com/office/drawing/2014/main" id="{065D6D1D-5124-4E38-84E0-FE1CA34D0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1" name="Rectangle 11">
              <a:extLst>
                <a:ext uri="{FF2B5EF4-FFF2-40B4-BE49-F238E27FC236}">
                  <a16:creationId xmlns:a16="http://schemas.microsoft.com/office/drawing/2014/main" id="{EA2EFA9C-9EEA-41D8-B481-4B7B0D8FC5F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2972" name="Rectangle 12">
            <a:extLst>
              <a:ext uri="{FF2B5EF4-FFF2-40B4-BE49-F238E27FC236}">
                <a16:creationId xmlns:a16="http://schemas.microsoft.com/office/drawing/2014/main" id="{48BB99D9-8F91-49EF-900A-D0C5884B06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52973" name="Rectangle 13">
            <a:extLst>
              <a:ext uri="{FF2B5EF4-FFF2-40B4-BE49-F238E27FC236}">
                <a16:creationId xmlns:a16="http://schemas.microsoft.com/office/drawing/2014/main" id="{52450A73-4280-4AA1-B1E2-375D04D989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52974" name="Rectangle 14">
            <a:extLst>
              <a:ext uri="{FF2B5EF4-FFF2-40B4-BE49-F238E27FC236}">
                <a16:creationId xmlns:a16="http://schemas.microsoft.com/office/drawing/2014/main" id="{4C0DFA1C-3F3E-49BE-AE72-87DFED654A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52975" name="Rectangle 15">
            <a:extLst>
              <a:ext uri="{FF2B5EF4-FFF2-40B4-BE49-F238E27FC236}">
                <a16:creationId xmlns:a16="http://schemas.microsoft.com/office/drawing/2014/main" id="{3E6B1155-944F-4DD0-AA6D-9FBA6EEFD7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52976" name="Rectangle 16">
            <a:extLst>
              <a:ext uri="{FF2B5EF4-FFF2-40B4-BE49-F238E27FC236}">
                <a16:creationId xmlns:a16="http://schemas.microsoft.com/office/drawing/2014/main" id="{147104A7-8D15-49D5-9716-4CA0A79FDE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D52777-3B5E-41A5-A0F1-BBE290CFEC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52977" name="Text Box 17">
            <a:extLst>
              <a:ext uri="{FF2B5EF4-FFF2-40B4-BE49-F238E27FC236}">
                <a16:creationId xmlns:a16="http://schemas.microsoft.com/office/drawing/2014/main" id="{2F172A2B-F979-4E45-ABF5-83E21E35E0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6348413"/>
            <a:ext cx="2328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600" b="0"/>
              <a:t>Aditi Majumder, CS 112</a:t>
            </a:r>
          </a:p>
        </p:txBody>
      </p:sp>
      <p:sp>
        <p:nvSpPr>
          <p:cNvPr id="552978" name="Text Box 18">
            <a:extLst>
              <a:ext uri="{FF2B5EF4-FFF2-40B4-BE49-F238E27FC236}">
                <a16:creationId xmlns:a16="http://schemas.microsoft.com/office/drawing/2014/main" id="{63EC3C86-2C6D-4BEF-86FF-4868E4FED3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86700" y="634841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600" b="0"/>
              <a:t>Slide </a:t>
            </a:r>
            <a:fld id="{6E0B18AE-488F-4AC1-B1B5-B5757E6B4CE1}" type="slidenum">
              <a:rPr lang="en-US" altLang="en-US" sz="1600" b="0"/>
              <a:pPr algn="r"/>
              <a:t>‹#›</a:t>
            </a:fld>
            <a:endParaRPr lang="en-US" altLang="en-US" sz="1600" b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62C6E-F837-4512-B7EF-032C57CC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98869-6B65-4F6B-8776-F7D434C19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B0E05-2B7A-4542-89B3-09F41C23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68632-0E94-4625-996D-AA43EE87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B7345-1168-4F81-B5DD-3FA7F8DC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EF11F-09C9-4324-8629-666ECABD4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5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CCE09E-FCF2-437E-B015-3A3204F2E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11963" y="228600"/>
            <a:ext cx="2143125" cy="590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33C57-FF47-47F5-AC09-8332BA62B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78563" cy="590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F2373-004D-45B7-9889-3F3AD01C6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7D5F6-A66B-479D-BB66-095010B5C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A912E-6BBF-4ADB-A240-31E50EEE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BE96-A335-43E3-8E9D-1DF111DD9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87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E6005-8DFC-4DF9-8D31-C12783714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F8101-6806-4C4F-83E4-DAD50FFD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9BCB7-37E7-4302-9D45-14B465EB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DEDDE-82DD-49DA-9C02-1179F283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1B2BB-FAF5-465B-8FAD-AE6B610E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B50B3-9C21-40D4-831E-E37270E50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47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0C4F-2411-4EA5-9F67-3992FA838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6AF27-81E7-4416-93F6-66D33BDB2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E76A8-1CD2-43FF-8972-CAF53097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FCC3D-0542-48F7-9EA1-A4899D77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84099-3B32-4E00-975C-1B093B74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52B67-B129-4868-BCA1-4BE2F8113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14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4570-DC3A-4A4C-8206-88D5976E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13A36-13B5-4976-BB22-A3414C684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210050" cy="4303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C44C0-399C-4B37-81D3-FF76286B9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43450" y="1828800"/>
            <a:ext cx="4211638" cy="4303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9967D-952D-4C58-A17F-3D5A0047C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4141D-1FB2-41B4-88E1-DB4DCB8C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56FA1-74F6-4337-8389-0EF6DB15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2D27-3FA3-45CD-8544-ACAA1324A7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01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0D7C-8FE4-4FEE-9AB0-97A796827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BF767-F784-47B1-AA9A-645CB2186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3C457-FCF9-475D-A42D-CBF117938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8D787-43BA-4634-A5D4-C82B3A5F3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1BBE1F-7774-42F7-A679-1EE1DC4F9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F419C-4B67-428D-9C19-5F9F687FF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7C726-D0B3-47B3-AB8D-20A366D60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00635A-15C5-432D-8410-27E88C59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50B83-5954-4737-A23B-5BB760296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1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9EB76-012E-495B-B643-5D5BFA185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1F690A-2A5E-4F8F-A097-3551F94D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CD581-4DDE-499D-8C90-DE30A1B3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90986-6AC3-4722-98D4-1C8FAC6C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DA4F9-0D2D-4E2C-8EFD-1772A2131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00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129205-46D1-43B9-A289-B2F68BE8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CB718-723F-4E30-90FA-20EBBCFB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C8348-EEF3-4B01-B82B-BDE4687D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3B0F7-6C50-4D55-AE49-43D7C06411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02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57A1-3DA7-4282-ADC5-2D79A917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FF096-9AAA-48B3-A084-20D9B2AC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C1897-6381-4C33-A41E-9881C8881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A3469-4846-4B1F-8745-9E2EEFBE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F9D3F-A8E1-47C9-AD10-FB515D6D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E997E-7412-4A8E-A3E2-64BD6EF1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917B5-35AD-4D24-A36E-9B3C72B7A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63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4F15B-1887-4109-B734-9EDB5EF1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D9D1E-F55E-49C4-953D-B3EB7D27A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839C9-8FD6-42ED-B367-2387FEB84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3AEA6-2131-484F-907A-EAB28E20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B6205-A27F-455B-B480-DF9E5E33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37830-CDFD-488F-918A-27CED0C1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72254-9E52-498C-B3EB-5D2736DCA0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86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>
            <a:extLst>
              <a:ext uri="{FF2B5EF4-FFF2-40B4-BE49-F238E27FC236}">
                <a16:creationId xmlns:a16="http://schemas.microsoft.com/office/drawing/2014/main" id="{55E4739B-1C43-49BA-BD1D-ABFB780565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69913" y="717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551939" name="Rectangle 3">
            <a:extLst>
              <a:ext uri="{FF2B5EF4-FFF2-40B4-BE49-F238E27FC236}">
                <a16:creationId xmlns:a16="http://schemas.microsoft.com/office/drawing/2014/main" id="{740044CA-2E3D-44FE-98DC-72097BADD2D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52500" y="717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551940" name="Rectangle 4">
            <a:extLst>
              <a:ext uri="{FF2B5EF4-FFF2-40B4-BE49-F238E27FC236}">
                <a16:creationId xmlns:a16="http://schemas.microsoft.com/office/drawing/2014/main" id="{6DA3B23F-4F5A-4024-9E7B-B1301F138A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93738" y="1139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551941" name="Rectangle 5">
            <a:extLst>
              <a:ext uri="{FF2B5EF4-FFF2-40B4-BE49-F238E27FC236}">
                <a16:creationId xmlns:a16="http://schemas.microsoft.com/office/drawing/2014/main" id="{7B98F1EE-8E36-4B2B-964A-A3E1838C87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063625" y="1139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551942" name="Rectangle 6">
            <a:extLst>
              <a:ext uri="{FF2B5EF4-FFF2-40B4-BE49-F238E27FC236}">
                <a16:creationId xmlns:a16="http://schemas.microsoft.com/office/drawing/2014/main" id="{D6FF0219-CD63-47CC-85AD-1E6ED300CB1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79400" y="1066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551943" name="Rectangle 7">
            <a:extLst>
              <a:ext uri="{FF2B5EF4-FFF2-40B4-BE49-F238E27FC236}">
                <a16:creationId xmlns:a16="http://schemas.microsoft.com/office/drawing/2014/main" id="{9674E4FB-D4A9-459C-B46B-ED139BD2C1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914400" y="228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551944" name="Rectangle 8">
            <a:extLst>
              <a:ext uri="{FF2B5EF4-FFF2-40B4-BE49-F238E27FC236}">
                <a16:creationId xmlns:a16="http://schemas.microsoft.com/office/drawing/2014/main" id="{724706E9-162C-46ED-8BC8-357A8A5995B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200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551945" name="Rectangle 9">
            <a:extLst>
              <a:ext uri="{FF2B5EF4-FFF2-40B4-BE49-F238E27FC236}">
                <a16:creationId xmlns:a16="http://schemas.microsoft.com/office/drawing/2014/main" id="{080E8581-0928-4D66-AB26-AF61FC621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7648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51946" name="Rectangle 10">
            <a:extLst>
              <a:ext uri="{FF2B5EF4-FFF2-40B4-BE49-F238E27FC236}">
                <a16:creationId xmlns:a16="http://schemas.microsoft.com/office/drawing/2014/main" id="{8A998CD0-8069-4004-93B6-D3375BA9B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574088" cy="430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51947" name="Rectangle 11">
            <a:extLst>
              <a:ext uri="{FF2B5EF4-FFF2-40B4-BE49-F238E27FC236}">
                <a16:creationId xmlns:a16="http://schemas.microsoft.com/office/drawing/2014/main" id="{B68ABA59-AFBF-4B99-904C-96F9571364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51948" name="Rectangle 12">
            <a:extLst>
              <a:ext uri="{FF2B5EF4-FFF2-40B4-BE49-F238E27FC236}">
                <a16:creationId xmlns:a16="http://schemas.microsoft.com/office/drawing/2014/main" id="{C26F4252-D133-471A-BB53-C092FB86F0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51949" name="Rectangle 13">
            <a:extLst>
              <a:ext uri="{FF2B5EF4-FFF2-40B4-BE49-F238E27FC236}">
                <a16:creationId xmlns:a16="http://schemas.microsoft.com/office/drawing/2014/main" id="{A5979F61-4C95-4080-9C82-B1FCF9C32F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A0BB514A-A5F9-4A2C-B9E4-F42B9DC2CC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51950" name="Text Box 14">
            <a:extLst>
              <a:ext uri="{FF2B5EF4-FFF2-40B4-BE49-F238E27FC236}">
                <a16:creationId xmlns:a16="http://schemas.microsoft.com/office/drawing/2014/main" id="{B8DF14D0-D987-43D8-8E5C-BDE05B67AC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6348413"/>
            <a:ext cx="2328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600" b="0"/>
              <a:t>Aditi Majumder, CS 112</a:t>
            </a:r>
          </a:p>
        </p:txBody>
      </p:sp>
      <p:sp>
        <p:nvSpPr>
          <p:cNvPr id="551951" name="Text Box 15">
            <a:extLst>
              <a:ext uri="{FF2B5EF4-FFF2-40B4-BE49-F238E27FC236}">
                <a16:creationId xmlns:a16="http://schemas.microsoft.com/office/drawing/2014/main" id="{CDA136D6-7168-4F31-B2BD-962EC60C1A6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86700" y="634841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600" b="0"/>
              <a:t>Slide </a:t>
            </a:r>
            <a:fld id="{2699814F-903C-4F46-B4CD-1EC9EE7E5825}" type="slidenum">
              <a:rPr lang="en-US" altLang="en-US" sz="1600" b="0"/>
              <a:pPr algn="r"/>
              <a:t>‹#›</a:t>
            </a:fld>
            <a:endParaRPr lang="en-US" altLang="en-US" sz="16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9CCE2FA-D076-43DF-9612-466D041DEA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CS 112 - Collision Detection</a:t>
            </a:r>
          </a:p>
        </p:txBody>
      </p:sp>
      <p:sp>
        <p:nvSpPr>
          <p:cNvPr id="182276" name="Rectangle 4">
            <a:extLst>
              <a:ext uri="{FF2B5EF4-FFF2-40B4-BE49-F238E27FC236}">
                <a16:creationId xmlns:a16="http://schemas.microsoft.com/office/drawing/2014/main" id="{14652AA7-34B8-4380-B31C-2BE3082F34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>
            <a:extLst>
              <a:ext uri="{FF2B5EF4-FFF2-40B4-BE49-F238E27FC236}">
                <a16:creationId xmlns:a16="http://schemas.microsoft.com/office/drawing/2014/main" id="{57DBA299-A5AD-4F1A-8ACF-A0CC6F8CB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the bounding boxes</a:t>
            </a:r>
          </a:p>
        </p:txBody>
      </p:sp>
      <p:sp>
        <p:nvSpPr>
          <p:cNvPr id="536579" name="Rectangle 3">
            <a:extLst>
              <a:ext uri="{FF2B5EF4-FFF2-40B4-BE49-F238E27FC236}">
                <a16:creationId xmlns:a16="http://schemas.microsoft.com/office/drawing/2014/main" id="{C05A4560-5B74-4455-B861-E1C30E8D1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Spherical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+Transformation invariant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+Simple intersection computation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- Lot of empty space in the volume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/>
              <a:t>Oriented Bounding Box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+ Transformation invariant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- Complex intersection computation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+ Compact volume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>
            <a:extLst>
              <a:ext uri="{FF2B5EF4-FFF2-40B4-BE49-F238E27FC236}">
                <a16:creationId xmlns:a16="http://schemas.microsoft.com/office/drawing/2014/main" id="{19BB3E63-C87F-4821-92E4-8C40D624F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Hierarchical Bounding Volumes	</a:t>
            </a:r>
          </a:p>
        </p:txBody>
      </p:sp>
      <p:sp>
        <p:nvSpPr>
          <p:cNvPr id="537603" name="Rectangle 3">
            <a:extLst>
              <a:ext uri="{FF2B5EF4-FFF2-40B4-BE49-F238E27FC236}">
                <a16:creationId xmlns:a16="http://schemas.microsoft.com/office/drawing/2014/main" id="{2C563C06-FC7F-4A5D-8956-955FB99B7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4495800" cy="4419600"/>
          </a:xfrm>
        </p:spPr>
        <p:txBody>
          <a:bodyPr/>
          <a:lstStyle/>
          <a:p>
            <a:r>
              <a:rPr lang="en-US" altLang="en-US"/>
              <a:t>Similar to spatial subdivision</a:t>
            </a:r>
          </a:p>
          <a:p>
            <a:r>
              <a:rPr lang="en-US" altLang="en-US"/>
              <a:t>But for each object</a:t>
            </a:r>
          </a:p>
          <a:p>
            <a:r>
              <a:rPr lang="en-US" altLang="en-US"/>
              <a:t>Slightly different</a:t>
            </a:r>
          </a:p>
          <a:p>
            <a:pPr lvl="1"/>
            <a:r>
              <a:rPr lang="en-US" altLang="en-US"/>
              <a:t>Union of children may not encompass the parent</a:t>
            </a:r>
          </a:p>
        </p:txBody>
      </p:sp>
      <p:sp>
        <p:nvSpPr>
          <p:cNvPr id="537604" name="Rectangle 4">
            <a:extLst>
              <a:ext uri="{FF2B5EF4-FFF2-40B4-BE49-F238E27FC236}">
                <a16:creationId xmlns:a16="http://schemas.microsoft.com/office/drawing/2014/main" id="{A08CA3FC-2077-4F14-8DF9-00114D76A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752600"/>
            <a:ext cx="2286000" cy="1905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05" name="Line 5">
            <a:extLst>
              <a:ext uri="{FF2B5EF4-FFF2-40B4-BE49-F238E27FC236}">
                <a16:creationId xmlns:a16="http://schemas.microsoft.com/office/drawing/2014/main" id="{E4BA2786-5205-4CE0-A28B-21A17A551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1752600"/>
            <a:ext cx="0" cy="1905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06" name="Line 6">
            <a:extLst>
              <a:ext uri="{FF2B5EF4-FFF2-40B4-BE49-F238E27FC236}">
                <a16:creationId xmlns:a16="http://schemas.microsoft.com/office/drawing/2014/main" id="{5249D756-DD82-4CF6-AE54-082E2AFC3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667000"/>
            <a:ext cx="2286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07" name="Line 7">
            <a:extLst>
              <a:ext uri="{FF2B5EF4-FFF2-40B4-BE49-F238E27FC236}">
                <a16:creationId xmlns:a16="http://schemas.microsoft.com/office/drawing/2014/main" id="{EC136C80-8BE1-4A46-B204-CCE015B8FC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7526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08" name="Line 8">
            <a:extLst>
              <a:ext uri="{FF2B5EF4-FFF2-40B4-BE49-F238E27FC236}">
                <a16:creationId xmlns:a16="http://schemas.microsoft.com/office/drawing/2014/main" id="{AB08647D-867F-487F-AF1E-DC2D14E8D4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209800"/>
            <a:ext cx="1066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09" name="Line 9">
            <a:extLst>
              <a:ext uri="{FF2B5EF4-FFF2-40B4-BE49-F238E27FC236}">
                <a16:creationId xmlns:a16="http://schemas.microsoft.com/office/drawing/2014/main" id="{4CE76052-1CD2-4007-8C72-C41A725E0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7526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0" name="Line 10">
            <a:extLst>
              <a:ext uri="{FF2B5EF4-FFF2-40B4-BE49-F238E27FC236}">
                <a16:creationId xmlns:a16="http://schemas.microsoft.com/office/drawing/2014/main" id="{979644DC-C5C6-4A84-8779-67CD64AB9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209800"/>
            <a:ext cx="1219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1" name="Line 11">
            <a:extLst>
              <a:ext uri="{FF2B5EF4-FFF2-40B4-BE49-F238E27FC236}">
                <a16:creationId xmlns:a16="http://schemas.microsoft.com/office/drawing/2014/main" id="{0C33037B-4E0D-4791-8AA5-1FF4962DA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6670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2" name="Line 12">
            <a:extLst>
              <a:ext uri="{FF2B5EF4-FFF2-40B4-BE49-F238E27FC236}">
                <a16:creationId xmlns:a16="http://schemas.microsoft.com/office/drawing/2014/main" id="{56912416-7DF8-492C-9AE0-58C6E97EE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124200"/>
            <a:ext cx="1066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3" name="Line 13">
            <a:extLst>
              <a:ext uri="{FF2B5EF4-FFF2-40B4-BE49-F238E27FC236}">
                <a16:creationId xmlns:a16="http://schemas.microsoft.com/office/drawing/2014/main" id="{3BC388DE-F30A-4EEC-966F-08F1B1E9D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6670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4" name="Line 14">
            <a:extLst>
              <a:ext uri="{FF2B5EF4-FFF2-40B4-BE49-F238E27FC236}">
                <a16:creationId xmlns:a16="http://schemas.microsoft.com/office/drawing/2014/main" id="{353B44C7-D067-4DA0-8238-8459563D2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124200"/>
            <a:ext cx="1219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5" name="Freeform 15">
            <a:extLst>
              <a:ext uri="{FF2B5EF4-FFF2-40B4-BE49-F238E27FC236}">
                <a16:creationId xmlns:a16="http://schemas.microsoft.com/office/drawing/2014/main" id="{A82A4091-5169-450E-AA9F-F7556D159E62}"/>
              </a:ext>
            </a:extLst>
          </p:cNvPr>
          <p:cNvSpPr>
            <a:spLocks/>
          </p:cNvSpPr>
          <p:nvPr/>
        </p:nvSpPr>
        <p:spPr bwMode="auto">
          <a:xfrm>
            <a:off x="5257800" y="4114800"/>
            <a:ext cx="2921000" cy="2273300"/>
          </a:xfrm>
          <a:custGeom>
            <a:avLst/>
            <a:gdLst>
              <a:gd name="T0" fmla="*/ 304 w 1840"/>
              <a:gd name="T1" fmla="*/ 80 h 1432"/>
              <a:gd name="T2" fmla="*/ 16 w 1840"/>
              <a:gd name="T3" fmla="*/ 416 h 1432"/>
              <a:gd name="T4" fmla="*/ 400 w 1840"/>
              <a:gd name="T5" fmla="*/ 656 h 1432"/>
              <a:gd name="T6" fmla="*/ 592 w 1840"/>
              <a:gd name="T7" fmla="*/ 512 h 1432"/>
              <a:gd name="T8" fmla="*/ 784 w 1840"/>
              <a:gd name="T9" fmla="*/ 560 h 1432"/>
              <a:gd name="T10" fmla="*/ 736 w 1840"/>
              <a:gd name="T11" fmla="*/ 1040 h 1432"/>
              <a:gd name="T12" fmla="*/ 400 w 1840"/>
              <a:gd name="T13" fmla="*/ 1184 h 1432"/>
              <a:gd name="T14" fmla="*/ 448 w 1840"/>
              <a:gd name="T15" fmla="*/ 1328 h 1432"/>
              <a:gd name="T16" fmla="*/ 976 w 1840"/>
              <a:gd name="T17" fmla="*/ 1424 h 1432"/>
              <a:gd name="T18" fmla="*/ 1312 w 1840"/>
              <a:gd name="T19" fmla="*/ 1376 h 1432"/>
              <a:gd name="T20" fmla="*/ 1168 w 1840"/>
              <a:gd name="T21" fmla="*/ 1136 h 1432"/>
              <a:gd name="T22" fmla="*/ 1072 w 1840"/>
              <a:gd name="T23" fmla="*/ 896 h 1432"/>
              <a:gd name="T24" fmla="*/ 1456 w 1840"/>
              <a:gd name="T25" fmla="*/ 944 h 1432"/>
              <a:gd name="T26" fmla="*/ 1744 w 1840"/>
              <a:gd name="T27" fmla="*/ 992 h 1432"/>
              <a:gd name="T28" fmla="*/ 1792 w 1840"/>
              <a:gd name="T29" fmla="*/ 608 h 1432"/>
              <a:gd name="T30" fmla="*/ 1456 w 1840"/>
              <a:gd name="T31" fmla="*/ 416 h 1432"/>
              <a:gd name="T32" fmla="*/ 1312 w 1840"/>
              <a:gd name="T33" fmla="*/ 224 h 1432"/>
              <a:gd name="T34" fmla="*/ 1360 w 1840"/>
              <a:gd name="T35" fmla="*/ 80 h 1432"/>
              <a:gd name="T36" fmla="*/ 928 w 1840"/>
              <a:gd name="T37" fmla="*/ 32 h 1432"/>
              <a:gd name="T38" fmla="*/ 784 w 1840"/>
              <a:gd name="T39" fmla="*/ 272 h 1432"/>
              <a:gd name="T40" fmla="*/ 544 w 1840"/>
              <a:gd name="T41" fmla="*/ 224 h 1432"/>
              <a:gd name="T42" fmla="*/ 304 w 1840"/>
              <a:gd name="T43" fmla="*/ 80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840" h="1432">
                <a:moveTo>
                  <a:pt x="304" y="80"/>
                </a:moveTo>
                <a:cubicBezTo>
                  <a:pt x="216" y="112"/>
                  <a:pt x="0" y="320"/>
                  <a:pt x="16" y="416"/>
                </a:cubicBezTo>
                <a:cubicBezTo>
                  <a:pt x="32" y="512"/>
                  <a:pt x="304" y="640"/>
                  <a:pt x="400" y="656"/>
                </a:cubicBezTo>
                <a:cubicBezTo>
                  <a:pt x="496" y="672"/>
                  <a:pt x="528" y="528"/>
                  <a:pt x="592" y="512"/>
                </a:cubicBezTo>
                <a:cubicBezTo>
                  <a:pt x="656" y="496"/>
                  <a:pt x="760" y="472"/>
                  <a:pt x="784" y="560"/>
                </a:cubicBezTo>
                <a:cubicBezTo>
                  <a:pt x="808" y="648"/>
                  <a:pt x="800" y="936"/>
                  <a:pt x="736" y="1040"/>
                </a:cubicBezTo>
                <a:cubicBezTo>
                  <a:pt x="672" y="1144"/>
                  <a:pt x="448" y="1136"/>
                  <a:pt x="400" y="1184"/>
                </a:cubicBezTo>
                <a:cubicBezTo>
                  <a:pt x="352" y="1232"/>
                  <a:pt x="352" y="1288"/>
                  <a:pt x="448" y="1328"/>
                </a:cubicBezTo>
                <a:cubicBezTo>
                  <a:pt x="544" y="1368"/>
                  <a:pt x="832" y="1416"/>
                  <a:pt x="976" y="1424"/>
                </a:cubicBezTo>
                <a:cubicBezTo>
                  <a:pt x="1120" y="1432"/>
                  <a:pt x="1280" y="1424"/>
                  <a:pt x="1312" y="1376"/>
                </a:cubicBezTo>
                <a:cubicBezTo>
                  <a:pt x="1344" y="1328"/>
                  <a:pt x="1208" y="1216"/>
                  <a:pt x="1168" y="1136"/>
                </a:cubicBezTo>
                <a:cubicBezTo>
                  <a:pt x="1128" y="1056"/>
                  <a:pt x="1024" y="928"/>
                  <a:pt x="1072" y="896"/>
                </a:cubicBezTo>
                <a:cubicBezTo>
                  <a:pt x="1120" y="864"/>
                  <a:pt x="1344" y="928"/>
                  <a:pt x="1456" y="944"/>
                </a:cubicBezTo>
                <a:cubicBezTo>
                  <a:pt x="1568" y="960"/>
                  <a:pt x="1688" y="1048"/>
                  <a:pt x="1744" y="992"/>
                </a:cubicBezTo>
                <a:cubicBezTo>
                  <a:pt x="1800" y="936"/>
                  <a:pt x="1840" y="704"/>
                  <a:pt x="1792" y="608"/>
                </a:cubicBezTo>
                <a:cubicBezTo>
                  <a:pt x="1744" y="512"/>
                  <a:pt x="1536" y="480"/>
                  <a:pt x="1456" y="416"/>
                </a:cubicBezTo>
                <a:cubicBezTo>
                  <a:pt x="1376" y="352"/>
                  <a:pt x="1328" y="280"/>
                  <a:pt x="1312" y="224"/>
                </a:cubicBezTo>
                <a:cubicBezTo>
                  <a:pt x="1296" y="168"/>
                  <a:pt x="1424" y="112"/>
                  <a:pt x="1360" y="80"/>
                </a:cubicBezTo>
                <a:cubicBezTo>
                  <a:pt x="1296" y="48"/>
                  <a:pt x="1024" y="0"/>
                  <a:pt x="928" y="32"/>
                </a:cubicBezTo>
                <a:cubicBezTo>
                  <a:pt x="832" y="64"/>
                  <a:pt x="848" y="240"/>
                  <a:pt x="784" y="272"/>
                </a:cubicBezTo>
                <a:cubicBezTo>
                  <a:pt x="720" y="304"/>
                  <a:pt x="624" y="248"/>
                  <a:pt x="544" y="224"/>
                </a:cubicBezTo>
                <a:cubicBezTo>
                  <a:pt x="464" y="200"/>
                  <a:pt x="392" y="48"/>
                  <a:pt x="304" y="8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6" name="Rectangle 16">
            <a:extLst>
              <a:ext uri="{FF2B5EF4-FFF2-40B4-BE49-F238E27FC236}">
                <a16:creationId xmlns:a16="http://schemas.microsoft.com/office/drawing/2014/main" id="{B8631386-6A06-4842-B5B8-0370D1CD9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14800"/>
            <a:ext cx="2895600" cy="2286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7" name="Rectangle 17">
            <a:extLst>
              <a:ext uri="{FF2B5EF4-FFF2-40B4-BE49-F238E27FC236}">
                <a16:creationId xmlns:a16="http://schemas.microsoft.com/office/drawing/2014/main" id="{F12193F5-589C-495B-950A-F65E3094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14800"/>
            <a:ext cx="1524000" cy="114300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8" name="Rectangle 18">
            <a:extLst>
              <a:ext uri="{FF2B5EF4-FFF2-40B4-BE49-F238E27FC236}">
                <a16:creationId xmlns:a16="http://schemas.microsoft.com/office/drawing/2014/main" id="{03C5A71C-5508-4C49-B218-BBF87ED9B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257800"/>
            <a:ext cx="990600" cy="114300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19" name="Rectangle 19">
            <a:extLst>
              <a:ext uri="{FF2B5EF4-FFF2-40B4-BE49-F238E27FC236}">
                <a16:creationId xmlns:a16="http://schemas.microsoft.com/office/drawing/2014/main" id="{DB34DB32-02E5-4EBB-853E-8557701EA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14800"/>
            <a:ext cx="1371600" cy="114300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20" name="Rectangle 20">
            <a:extLst>
              <a:ext uri="{FF2B5EF4-FFF2-40B4-BE49-F238E27FC236}">
                <a16:creationId xmlns:a16="http://schemas.microsoft.com/office/drawing/2014/main" id="{25DBB2C2-4573-4199-9D6C-77F7644F3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257800"/>
            <a:ext cx="1371600" cy="114300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21" name="Rectangle 21">
            <a:extLst>
              <a:ext uri="{FF2B5EF4-FFF2-40B4-BE49-F238E27FC236}">
                <a16:creationId xmlns:a16="http://schemas.microsoft.com/office/drawing/2014/main" id="{03483F65-13E5-498E-AA39-C25D6AF1A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267200"/>
            <a:ext cx="762000" cy="4572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22" name="Rectangle 22">
            <a:extLst>
              <a:ext uri="{FF2B5EF4-FFF2-40B4-BE49-F238E27FC236}">
                <a16:creationId xmlns:a16="http://schemas.microsoft.com/office/drawing/2014/main" id="{E90B61DC-447E-4793-A096-DE63A5318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724400"/>
            <a:ext cx="762000" cy="4572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23" name="Rectangle 23">
            <a:extLst>
              <a:ext uri="{FF2B5EF4-FFF2-40B4-BE49-F238E27FC236}">
                <a16:creationId xmlns:a16="http://schemas.microsoft.com/office/drawing/2014/main" id="{A89C5DB9-3DF1-4D30-BFEE-6F40A9655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114800"/>
            <a:ext cx="762000" cy="6096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24" name="Rectangle 24">
            <a:extLst>
              <a:ext uri="{FF2B5EF4-FFF2-40B4-BE49-F238E27FC236}">
                <a16:creationId xmlns:a16="http://schemas.microsoft.com/office/drawing/2014/main" id="{78867C4E-F18E-4383-BA13-C60830563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724400"/>
            <a:ext cx="762000" cy="5334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25" name="Rectangle 25">
            <a:extLst>
              <a:ext uri="{FF2B5EF4-FFF2-40B4-BE49-F238E27FC236}">
                <a16:creationId xmlns:a16="http://schemas.microsoft.com/office/drawing/2014/main" id="{A115741D-633D-49BE-A9AC-F6C1C72FB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14800"/>
            <a:ext cx="685800" cy="6096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26" name="Rectangle 26">
            <a:extLst>
              <a:ext uri="{FF2B5EF4-FFF2-40B4-BE49-F238E27FC236}">
                <a16:creationId xmlns:a16="http://schemas.microsoft.com/office/drawing/2014/main" id="{F6282D4D-5DE6-4AA5-AAD7-D08424D34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724400"/>
            <a:ext cx="685800" cy="5334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27" name="Rectangle 27">
            <a:extLst>
              <a:ext uri="{FF2B5EF4-FFF2-40B4-BE49-F238E27FC236}">
                <a16:creationId xmlns:a16="http://schemas.microsoft.com/office/drawing/2014/main" id="{47D500CB-994A-4DD3-9A22-E0E40E3D0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724400"/>
            <a:ext cx="685800" cy="5334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29" name="Rectangle 29">
            <a:extLst>
              <a:ext uri="{FF2B5EF4-FFF2-40B4-BE49-F238E27FC236}">
                <a16:creationId xmlns:a16="http://schemas.microsoft.com/office/drawing/2014/main" id="{672A9486-3323-42AE-8F59-DC4BD947F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257800"/>
            <a:ext cx="685800" cy="5334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30" name="Rectangle 30">
            <a:extLst>
              <a:ext uri="{FF2B5EF4-FFF2-40B4-BE49-F238E27FC236}">
                <a16:creationId xmlns:a16="http://schemas.microsoft.com/office/drawing/2014/main" id="{94E1CB82-7FF4-46B5-82FB-0D8C68043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257800"/>
            <a:ext cx="685800" cy="5334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7631" name="Rectangle 31">
            <a:extLst>
              <a:ext uri="{FF2B5EF4-FFF2-40B4-BE49-F238E27FC236}">
                <a16:creationId xmlns:a16="http://schemas.microsoft.com/office/drawing/2014/main" id="{EE2D3F5F-BA84-477E-9110-91B1CB3A4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791200"/>
            <a:ext cx="533400" cy="6096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>
            <a:extLst>
              <a:ext uri="{FF2B5EF4-FFF2-40B4-BE49-F238E27FC236}">
                <a16:creationId xmlns:a16="http://schemas.microsoft.com/office/drawing/2014/main" id="{80E5BC12-AD23-4FDD-8F28-52B7F4238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Hierarchical Bounding Volumes</a:t>
            </a:r>
          </a:p>
        </p:txBody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id="{532874D9-EF74-4F24-810F-FD80BD722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does not intersect, do not explore the children</a:t>
            </a:r>
          </a:p>
          <a:p>
            <a:r>
              <a:rPr lang="en-US" altLang="en-US"/>
              <a:t>If intersects, do bounding volume intersection on children</a:t>
            </a:r>
          </a:p>
          <a:p>
            <a:r>
              <a:rPr lang="en-US" altLang="en-US"/>
              <a:t>Continue till you get to the triangle-triangle intersection</a:t>
            </a:r>
          </a:p>
          <a:p>
            <a:pPr lvl="1"/>
            <a:r>
              <a:rPr lang="en-US" altLang="en-US"/>
              <a:t>Very few of them needs to be computed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>
            <a:extLst>
              <a:ext uri="{FF2B5EF4-FFF2-40B4-BE49-F238E27FC236}">
                <a16:creationId xmlns:a16="http://schemas.microsoft.com/office/drawing/2014/main" id="{78342987-7E10-40F7-B387-DB2B0C116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Computationally Expensive</a:t>
            </a:r>
          </a:p>
        </p:txBody>
      </p:sp>
      <p:sp>
        <p:nvSpPr>
          <p:cNvPr id="528387" name="Rectangle 3">
            <a:extLst>
              <a:ext uri="{FF2B5EF4-FFF2-40B4-BE49-F238E27FC236}">
                <a16:creationId xmlns:a16="http://schemas.microsoft.com/office/drawing/2014/main" id="{2BD435DD-A3EE-4E56-A2D0-5D65C26E5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Objects have millions of triangles</a:t>
            </a:r>
          </a:p>
          <a:p>
            <a:r>
              <a:rPr lang="en-US" altLang="en-US"/>
              <a:t>For two objects with m and n triangles</a:t>
            </a:r>
          </a:p>
          <a:p>
            <a:pPr lvl="1"/>
            <a:r>
              <a:rPr lang="en-US" altLang="en-US"/>
              <a:t>You need mn triangle-triangle intersections</a:t>
            </a:r>
          </a:p>
          <a:p>
            <a:pPr lvl="1"/>
            <a:r>
              <a:rPr lang="en-US" altLang="en-US"/>
              <a:t>10</a:t>
            </a:r>
            <a:r>
              <a:rPr lang="en-US" altLang="en-US" baseline="30000"/>
              <a:t>12 </a:t>
            </a:r>
            <a:r>
              <a:rPr lang="en-US" altLang="en-US"/>
              <a:t>intersection computations for just </a:t>
            </a:r>
            <a:r>
              <a:rPr lang="en-US" altLang="en-US" b="1" i="1"/>
              <a:t>two</a:t>
            </a:r>
            <a:r>
              <a:rPr lang="en-US" altLang="en-US" i="1"/>
              <a:t> </a:t>
            </a:r>
            <a:r>
              <a:rPr lang="en-US" altLang="en-US"/>
              <a:t>objects</a:t>
            </a:r>
          </a:p>
          <a:p>
            <a:r>
              <a:rPr lang="en-US" altLang="en-US"/>
              <a:t>Dynamic scenes – 30 frames per second</a:t>
            </a:r>
          </a:p>
          <a:p>
            <a:pPr lvl="1"/>
            <a:r>
              <a:rPr lang="en-US" altLang="en-US"/>
              <a:t>Humungous computation needs</a:t>
            </a:r>
          </a:p>
          <a:p>
            <a:r>
              <a:rPr lang="en-US" altLang="en-US"/>
              <a:t>Need to make it efficient</a:t>
            </a:r>
          </a:p>
          <a:p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>
            <a:extLst>
              <a:ext uri="{FF2B5EF4-FFF2-40B4-BE49-F238E27FC236}">
                <a16:creationId xmlns:a16="http://schemas.microsoft.com/office/drawing/2014/main" id="{AEE289B5-247A-442A-BC9D-5C907728C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Efficiency Measures</a:t>
            </a:r>
          </a:p>
        </p:txBody>
      </p:sp>
      <p:sp>
        <p:nvSpPr>
          <p:cNvPr id="529411" name="Rectangle 3">
            <a:extLst>
              <a:ext uri="{FF2B5EF4-FFF2-40B4-BE49-F238E27FC236}">
                <a16:creationId xmlns:a16="http://schemas.microsoft.com/office/drawing/2014/main" id="{5B545E48-2B15-417A-8674-5AABD8BBE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Most of the time objects do not intersect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Fast rejections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Spend time on intersection computations only when objects intersect</a:t>
            </a:r>
          </a:p>
          <a:p>
            <a:pPr>
              <a:lnSpc>
                <a:spcPct val="90000"/>
              </a:lnSpc>
            </a:pPr>
            <a:r>
              <a:rPr lang="en-US" altLang="en-US"/>
              <a:t>Two important issues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Bounding Volume – How closely it approximates the object?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Intersection Computation – How simple are the intersection computations?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AA0A54C1-2ECB-4A8C-8B3F-2AF8B9056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Bounding Volumes</a:t>
            </a:r>
          </a:p>
        </p:txBody>
      </p:sp>
      <p:sp>
        <p:nvSpPr>
          <p:cNvPr id="530435" name="Rectangle 3">
            <a:extLst>
              <a:ext uri="{FF2B5EF4-FFF2-40B4-BE49-F238E27FC236}">
                <a16:creationId xmlns:a16="http://schemas.microsoft.com/office/drawing/2014/main" id="{6E701FD2-7E67-4E5D-9FD7-9BCD00785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495800"/>
          </a:xfrm>
        </p:spPr>
        <p:txBody>
          <a:bodyPr/>
          <a:lstStyle/>
          <a:p>
            <a:r>
              <a:rPr lang="en-US" altLang="en-US"/>
              <a:t>Enclose the object</a:t>
            </a:r>
          </a:p>
          <a:p>
            <a:r>
              <a:rPr lang="en-US" altLang="en-US"/>
              <a:t>The ratio of the object volume to the bounding volume should be as close to 1 as possible</a:t>
            </a:r>
          </a:p>
          <a:p>
            <a:r>
              <a:rPr lang="en-US" altLang="en-US"/>
              <a:t>Depends on the shape of the object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>
            <a:extLst>
              <a:ext uri="{FF2B5EF4-FFF2-40B4-BE49-F238E27FC236}">
                <a16:creationId xmlns:a16="http://schemas.microsoft.com/office/drawing/2014/main" id="{9705219E-E24A-4136-B1BF-F4C68D1F2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Bounding Volumes</a:t>
            </a:r>
          </a:p>
        </p:txBody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69826A07-B76A-4C96-B215-FF7733E4D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648200" cy="4419600"/>
          </a:xfrm>
        </p:spPr>
        <p:txBody>
          <a:bodyPr/>
          <a:lstStyle/>
          <a:p>
            <a:r>
              <a:rPr lang="en-US" altLang="en-US"/>
              <a:t>Axis-aligned </a:t>
            </a:r>
          </a:p>
          <a:p>
            <a:pPr lvl="1"/>
            <a:r>
              <a:rPr lang="en-US" altLang="en-US"/>
              <a:t>The planes of the box is aligned with the </a:t>
            </a:r>
            <a:r>
              <a:rPr lang="en-US" altLang="en-US" i="1"/>
              <a:t>world coordinates</a:t>
            </a:r>
            <a:endParaRPr lang="en-US" altLang="en-US"/>
          </a:p>
          <a:p>
            <a:r>
              <a:rPr lang="en-US" altLang="en-US"/>
              <a:t>Object oriented</a:t>
            </a:r>
          </a:p>
          <a:p>
            <a:pPr lvl="1"/>
            <a:r>
              <a:rPr lang="en-US" altLang="en-US"/>
              <a:t>The planes are aligned to hug the object more closely</a:t>
            </a:r>
          </a:p>
          <a:p>
            <a:pPr lvl="1"/>
            <a:r>
              <a:rPr lang="en-US" altLang="en-US"/>
              <a:t>More rejections</a:t>
            </a:r>
          </a:p>
        </p:txBody>
      </p:sp>
      <p:sp>
        <p:nvSpPr>
          <p:cNvPr id="531461" name="Freeform 5">
            <a:extLst>
              <a:ext uri="{FF2B5EF4-FFF2-40B4-BE49-F238E27FC236}">
                <a16:creationId xmlns:a16="http://schemas.microsoft.com/office/drawing/2014/main" id="{597E1FFA-93EA-466C-BC11-BB65390F6989}"/>
              </a:ext>
            </a:extLst>
          </p:cNvPr>
          <p:cNvSpPr>
            <a:spLocks/>
          </p:cNvSpPr>
          <p:nvPr/>
        </p:nvSpPr>
        <p:spPr bwMode="auto">
          <a:xfrm>
            <a:off x="5486400" y="1752600"/>
            <a:ext cx="1143000" cy="939800"/>
          </a:xfrm>
          <a:custGeom>
            <a:avLst/>
            <a:gdLst>
              <a:gd name="T0" fmla="*/ 216 w 720"/>
              <a:gd name="T1" fmla="*/ 16 h 592"/>
              <a:gd name="T2" fmla="*/ 24 w 720"/>
              <a:gd name="T3" fmla="*/ 208 h 592"/>
              <a:gd name="T4" fmla="*/ 72 w 720"/>
              <a:gd name="T5" fmla="*/ 448 h 592"/>
              <a:gd name="T6" fmla="*/ 456 w 720"/>
              <a:gd name="T7" fmla="*/ 592 h 592"/>
              <a:gd name="T8" fmla="*/ 696 w 720"/>
              <a:gd name="T9" fmla="*/ 448 h 592"/>
              <a:gd name="T10" fmla="*/ 600 w 720"/>
              <a:gd name="T11" fmla="*/ 208 h 592"/>
              <a:gd name="T12" fmla="*/ 360 w 720"/>
              <a:gd name="T13" fmla="*/ 304 h 592"/>
              <a:gd name="T14" fmla="*/ 264 w 720"/>
              <a:gd name="T15" fmla="*/ 208 h 592"/>
              <a:gd name="T16" fmla="*/ 264 w 720"/>
              <a:gd name="T17" fmla="*/ 112 h 592"/>
              <a:gd name="T18" fmla="*/ 216 w 720"/>
              <a:gd name="T19" fmla="*/ 1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0" h="592">
                <a:moveTo>
                  <a:pt x="216" y="16"/>
                </a:moveTo>
                <a:cubicBezTo>
                  <a:pt x="176" y="32"/>
                  <a:pt x="48" y="136"/>
                  <a:pt x="24" y="208"/>
                </a:cubicBezTo>
                <a:cubicBezTo>
                  <a:pt x="0" y="280"/>
                  <a:pt x="0" y="384"/>
                  <a:pt x="72" y="448"/>
                </a:cubicBezTo>
                <a:cubicBezTo>
                  <a:pt x="144" y="512"/>
                  <a:pt x="352" y="592"/>
                  <a:pt x="456" y="592"/>
                </a:cubicBezTo>
                <a:cubicBezTo>
                  <a:pt x="560" y="592"/>
                  <a:pt x="672" y="512"/>
                  <a:pt x="696" y="448"/>
                </a:cubicBezTo>
                <a:cubicBezTo>
                  <a:pt x="720" y="384"/>
                  <a:pt x="656" y="232"/>
                  <a:pt x="600" y="208"/>
                </a:cubicBezTo>
                <a:cubicBezTo>
                  <a:pt x="544" y="184"/>
                  <a:pt x="416" y="304"/>
                  <a:pt x="360" y="304"/>
                </a:cubicBezTo>
                <a:cubicBezTo>
                  <a:pt x="304" y="304"/>
                  <a:pt x="280" y="240"/>
                  <a:pt x="264" y="208"/>
                </a:cubicBezTo>
                <a:cubicBezTo>
                  <a:pt x="248" y="176"/>
                  <a:pt x="272" y="136"/>
                  <a:pt x="264" y="112"/>
                </a:cubicBezTo>
                <a:cubicBezTo>
                  <a:pt x="256" y="88"/>
                  <a:pt x="256" y="0"/>
                  <a:pt x="216" y="16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62" name="Rectangle 6">
            <a:extLst>
              <a:ext uri="{FF2B5EF4-FFF2-40B4-BE49-F238E27FC236}">
                <a16:creationId xmlns:a16="http://schemas.microsoft.com/office/drawing/2014/main" id="{437DAB67-E516-4FAC-931C-1F21057DF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752600"/>
            <a:ext cx="1143000" cy="990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63" name="Freeform 7">
            <a:extLst>
              <a:ext uri="{FF2B5EF4-FFF2-40B4-BE49-F238E27FC236}">
                <a16:creationId xmlns:a16="http://schemas.microsoft.com/office/drawing/2014/main" id="{7C4B8C98-B810-4CAD-BB61-6D18E5B1D9AD}"/>
              </a:ext>
            </a:extLst>
          </p:cNvPr>
          <p:cNvSpPr>
            <a:spLocks/>
          </p:cNvSpPr>
          <p:nvPr/>
        </p:nvSpPr>
        <p:spPr bwMode="auto">
          <a:xfrm>
            <a:off x="7239000" y="1752600"/>
            <a:ext cx="1143000" cy="939800"/>
          </a:xfrm>
          <a:custGeom>
            <a:avLst/>
            <a:gdLst>
              <a:gd name="T0" fmla="*/ 216 w 720"/>
              <a:gd name="T1" fmla="*/ 16 h 592"/>
              <a:gd name="T2" fmla="*/ 24 w 720"/>
              <a:gd name="T3" fmla="*/ 208 h 592"/>
              <a:gd name="T4" fmla="*/ 72 w 720"/>
              <a:gd name="T5" fmla="*/ 448 h 592"/>
              <a:gd name="T6" fmla="*/ 456 w 720"/>
              <a:gd name="T7" fmla="*/ 592 h 592"/>
              <a:gd name="T8" fmla="*/ 696 w 720"/>
              <a:gd name="T9" fmla="*/ 448 h 592"/>
              <a:gd name="T10" fmla="*/ 600 w 720"/>
              <a:gd name="T11" fmla="*/ 208 h 592"/>
              <a:gd name="T12" fmla="*/ 360 w 720"/>
              <a:gd name="T13" fmla="*/ 304 h 592"/>
              <a:gd name="T14" fmla="*/ 264 w 720"/>
              <a:gd name="T15" fmla="*/ 208 h 592"/>
              <a:gd name="T16" fmla="*/ 264 w 720"/>
              <a:gd name="T17" fmla="*/ 112 h 592"/>
              <a:gd name="T18" fmla="*/ 216 w 720"/>
              <a:gd name="T19" fmla="*/ 1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0" h="592">
                <a:moveTo>
                  <a:pt x="216" y="16"/>
                </a:moveTo>
                <a:cubicBezTo>
                  <a:pt x="176" y="32"/>
                  <a:pt x="48" y="136"/>
                  <a:pt x="24" y="208"/>
                </a:cubicBezTo>
                <a:cubicBezTo>
                  <a:pt x="0" y="280"/>
                  <a:pt x="0" y="384"/>
                  <a:pt x="72" y="448"/>
                </a:cubicBezTo>
                <a:cubicBezTo>
                  <a:pt x="144" y="512"/>
                  <a:pt x="352" y="592"/>
                  <a:pt x="456" y="592"/>
                </a:cubicBezTo>
                <a:cubicBezTo>
                  <a:pt x="560" y="592"/>
                  <a:pt x="672" y="512"/>
                  <a:pt x="696" y="448"/>
                </a:cubicBezTo>
                <a:cubicBezTo>
                  <a:pt x="720" y="384"/>
                  <a:pt x="656" y="232"/>
                  <a:pt x="600" y="208"/>
                </a:cubicBezTo>
                <a:cubicBezTo>
                  <a:pt x="544" y="184"/>
                  <a:pt x="416" y="304"/>
                  <a:pt x="360" y="304"/>
                </a:cubicBezTo>
                <a:cubicBezTo>
                  <a:pt x="304" y="304"/>
                  <a:pt x="280" y="240"/>
                  <a:pt x="264" y="208"/>
                </a:cubicBezTo>
                <a:cubicBezTo>
                  <a:pt x="248" y="176"/>
                  <a:pt x="272" y="136"/>
                  <a:pt x="264" y="112"/>
                </a:cubicBezTo>
                <a:cubicBezTo>
                  <a:pt x="256" y="88"/>
                  <a:pt x="256" y="0"/>
                  <a:pt x="216" y="16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64" name="Freeform 8">
            <a:extLst>
              <a:ext uri="{FF2B5EF4-FFF2-40B4-BE49-F238E27FC236}">
                <a16:creationId xmlns:a16="http://schemas.microsoft.com/office/drawing/2014/main" id="{C49FD775-D34D-4882-8828-49CA3A0CD00C}"/>
              </a:ext>
            </a:extLst>
          </p:cNvPr>
          <p:cNvSpPr>
            <a:spLocks/>
          </p:cNvSpPr>
          <p:nvPr/>
        </p:nvSpPr>
        <p:spPr bwMode="auto">
          <a:xfrm>
            <a:off x="7086600" y="1676400"/>
            <a:ext cx="1447800" cy="1219200"/>
          </a:xfrm>
          <a:custGeom>
            <a:avLst/>
            <a:gdLst>
              <a:gd name="T0" fmla="*/ 0 w 864"/>
              <a:gd name="T1" fmla="*/ 480 h 816"/>
              <a:gd name="T2" fmla="*/ 240 w 864"/>
              <a:gd name="T3" fmla="*/ 0 h 816"/>
              <a:gd name="T4" fmla="*/ 864 w 864"/>
              <a:gd name="T5" fmla="*/ 336 h 816"/>
              <a:gd name="T6" fmla="*/ 624 w 864"/>
              <a:gd name="T7" fmla="*/ 816 h 816"/>
              <a:gd name="T8" fmla="*/ 0 w 864"/>
              <a:gd name="T9" fmla="*/ 48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4" h="816">
                <a:moveTo>
                  <a:pt x="0" y="480"/>
                </a:moveTo>
                <a:lnTo>
                  <a:pt x="240" y="0"/>
                </a:lnTo>
                <a:lnTo>
                  <a:pt x="864" y="336"/>
                </a:lnTo>
                <a:lnTo>
                  <a:pt x="624" y="816"/>
                </a:lnTo>
                <a:lnTo>
                  <a:pt x="0" y="48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>
            <a:extLst>
              <a:ext uri="{FF2B5EF4-FFF2-40B4-BE49-F238E27FC236}">
                <a16:creationId xmlns:a16="http://schemas.microsoft.com/office/drawing/2014/main" id="{F69BA08E-FF7A-45E2-AA4C-29F925730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Bounding Volumes</a:t>
            </a:r>
          </a:p>
        </p:txBody>
      </p:sp>
      <p:sp>
        <p:nvSpPr>
          <p:cNvPr id="532483" name="Rectangle 3">
            <a:extLst>
              <a:ext uri="{FF2B5EF4-FFF2-40B4-BE49-F238E27FC236}">
                <a16:creationId xmlns:a16="http://schemas.microsoft.com/office/drawing/2014/main" id="{E027ADCC-175C-4796-AAED-91CCB006D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648200" cy="4419600"/>
          </a:xfrm>
        </p:spPr>
        <p:txBody>
          <a:bodyPr/>
          <a:lstStyle/>
          <a:p>
            <a:r>
              <a:rPr lang="en-US" altLang="en-US"/>
              <a:t>Spherical</a:t>
            </a:r>
          </a:p>
          <a:p>
            <a:pPr lvl="1"/>
            <a:r>
              <a:rPr lang="en-US" altLang="en-US"/>
              <a:t>Enclosing </a:t>
            </a:r>
            <a:r>
              <a:rPr lang="en-US" altLang="en-US" i="1"/>
              <a:t>sphere</a:t>
            </a:r>
            <a:endParaRPr lang="en-US" altLang="en-US"/>
          </a:p>
          <a:p>
            <a:r>
              <a:rPr lang="en-US" altLang="en-US"/>
              <a:t>Spherical Shells</a:t>
            </a:r>
          </a:p>
          <a:p>
            <a:pPr lvl="1"/>
            <a:r>
              <a:rPr lang="en-US" altLang="en-US"/>
              <a:t>Between </a:t>
            </a:r>
            <a:r>
              <a:rPr lang="en-US" altLang="en-US" i="1"/>
              <a:t>concentric spherical</a:t>
            </a:r>
            <a:r>
              <a:rPr lang="en-US" altLang="en-US"/>
              <a:t> shells</a:t>
            </a:r>
          </a:p>
          <a:p>
            <a:r>
              <a:rPr lang="en-US" altLang="en-US"/>
              <a:t>Convex Hull</a:t>
            </a:r>
          </a:p>
          <a:p>
            <a:pPr lvl="1"/>
            <a:r>
              <a:rPr lang="en-US" altLang="en-US"/>
              <a:t>Closest Fit (Optimal)</a:t>
            </a:r>
          </a:p>
          <a:p>
            <a:pPr lvl="1"/>
            <a:r>
              <a:rPr lang="en-US" altLang="en-US"/>
              <a:t>Smallest Ratio</a:t>
            </a:r>
          </a:p>
        </p:txBody>
      </p:sp>
      <p:sp>
        <p:nvSpPr>
          <p:cNvPr id="532484" name="Freeform 4">
            <a:extLst>
              <a:ext uri="{FF2B5EF4-FFF2-40B4-BE49-F238E27FC236}">
                <a16:creationId xmlns:a16="http://schemas.microsoft.com/office/drawing/2014/main" id="{A2F436FD-8E0B-4168-8770-BC7A9CA6D683}"/>
              </a:ext>
            </a:extLst>
          </p:cNvPr>
          <p:cNvSpPr>
            <a:spLocks/>
          </p:cNvSpPr>
          <p:nvPr/>
        </p:nvSpPr>
        <p:spPr bwMode="auto">
          <a:xfrm>
            <a:off x="5486400" y="1752600"/>
            <a:ext cx="1143000" cy="939800"/>
          </a:xfrm>
          <a:custGeom>
            <a:avLst/>
            <a:gdLst>
              <a:gd name="T0" fmla="*/ 216 w 720"/>
              <a:gd name="T1" fmla="*/ 16 h 592"/>
              <a:gd name="T2" fmla="*/ 24 w 720"/>
              <a:gd name="T3" fmla="*/ 208 h 592"/>
              <a:gd name="T4" fmla="*/ 72 w 720"/>
              <a:gd name="T5" fmla="*/ 448 h 592"/>
              <a:gd name="T6" fmla="*/ 456 w 720"/>
              <a:gd name="T7" fmla="*/ 592 h 592"/>
              <a:gd name="T8" fmla="*/ 696 w 720"/>
              <a:gd name="T9" fmla="*/ 448 h 592"/>
              <a:gd name="T10" fmla="*/ 600 w 720"/>
              <a:gd name="T11" fmla="*/ 208 h 592"/>
              <a:gd name="T12" fmla="*/ 360 w 720"/>
              <a:gd name="T13" fmla="*/ 304 h 592"/>
              <a:gd name="T14" fmla="*/ 264 w 720"/>
              <a:gd name="T15" fmla="*/ 208 h 592"/>
              <a:gd name="T16" fmla="*/ 264 w 720"/>
              <a:gd name="T17" fmla="*/ 112 h 592"/>
              <a:gd name="T18" fmla="*/ 216 w 720"/>
              <a:gd name="T19" fmla="*/ 1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0" h="592">
                <a:moveTo>
                  <a:pt x="216" y="16"/>
                </a:moveTo>
                <a:cubicBezTo>
                  <a:pt x="176" y="32"/>
                  <a:pt x="48" y="136"/>
                  <a:pt x="24" y="208"/>
                </a:cubicBezTo>
                <a:cubicBezTo>
                  <a:pt x="0" y="280"/>
                  <a:pt x="0" y="384"/>
                  <a:pt x="72" y="448"/>
                </a:cubicBezTo>
                <a:cubicBezTo>
                  <a:pt x="144" y="512"/>
                  <a:pt x="352" y="592"/>
                  <a:pt x="456" y="592"/>
                </a:cubicBezTo>
                <a:cubicBezTo>
                  <a:pt x="560" y="592"/>
                  <a:pt x="672" y="512"/>
                  <a:pt x="696" y="448"/>
                </a:cubicBezTo>
                <a:cubicBezTo>
                  <a:pt x="720" y="384"/>
                  <a:pt x="656" y="232"/>
                  <a:pt x="600" y="208"/>
                </a:cubicBezTo>
                <a:cubicBezTo>
                  <a:pt x="544" y="184"/>
                  <a:pt x="416" y="304"/>
                  <a:pt x="360" y="304"/>
                </a:cubicBezTo>
                <a:cubicBezTo>
                  <a:pt x="304" y="304"/>
                  <a:pt x="280" y="240"/>
                  <a:pt x="264" y="208"/>
                </a:cubicBezTo>
                <a:cubicBezTo>
                  <a:pt x="248" y="176"/>
                  <a:pt x="272" y="136"/>
                  <a:pt x="264" y="112"/>
                </a:cubicBezTo>
                <a:cubicBezTo>
                  <a:pt x="256" y="88"/>
                  <a:pt x="256" y="0"/>
                  <a:pt x="216" y="16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85" name="Rectangle 5">
            <a:extLst>
              <a:ext uri="{FF2B5EF4-FFF2-40B4-BE49-F238E27FC236}">
                <a16:creationId xmlns:a16="http://schemas.microsoft.com/office/drawing/2014/main" id="{4C3A74F4-7E51-4964-B641-A6F97AAC9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752600"/>
            <a:ext cx="1143000" cy="990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86" name="Freeform 6">
            <a:extLst>
              <a:ext uri="{FF2B5EF4-FFF2-40B4-BE49-F238E27FC236}">
                <a16:creationId xmlns:a16="http://schemas.microsoft.com/office/drawing/2014/main" id="{8B641FCC-E8E5-45AD-A426-04280D9EABAD}"/>
              </a:ext>
            </a:extLst>
          </p:cNvPr>
          <p:cNvSpPr>
            <a:spLocks/>
          </p:cNvSpPr>
          <p:nvPr/>
        </p:nvSpPr>
        <p:spPr bwMode="auto">
          <a:xfrm>
            <a:off x="7239000" y="1752600"/>
            <a:ext cx="1143000" cy="939800"/>
          </a:xfrm>
          <a:custGeom>
            <a:avLst/>
            <a:gdLst>
              <a:gd name="T0" fmla="*/ 216 w 720"/>
              <a:gd name="T1" fmla="*/ 16 h 592"/>
              <a:gd name="T2" fmla="*/ 24 w 720"/>
              <a:gd name="T3" fmla="*/ 208 h 592"/>
              <a:gd name="T4" fmla="*/ 72 w 720"/>
              <a:gd name="T5" fmla="*/ 448 h 592"/>
              <a:gd name="T6" fmla="*/ 456 w 720"/>
              <a:gd name="T7" fmla="*/ 592 h 592"/>
              <a:gd name="T8" fmla="*/ 696 w 720"/>
              <a:gd name="T9" fmla="*/ 448 h 592"/>
              <a:gd name="T10" fmla="*/ 600 w 720"/>
              <a:gd name="T11" fmla="*/ 208 h 592"/>
              <a:gd name="T12" fmla="*/ 360 w 720"/>
              <a:gd name="T13" fmla="*/ 304 h 592"/>
              <a:gd name="T14" fmla="*/ 264 w 720"/>
              <a:gd name="T15" fmla="*/ 208 h 592"/>
              <a:gd name="T16" fmla="*/ 264 w 720"/>
              <a:gd name="T17" fmla="*/ 112 h 592"/>
              <a:gd name="T18" fmla="*/ 216 w 720"/>
              <a:gd name="T19" fmla="*/ 1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0" h="592">
                <a:moveTo>
                  <a:pt x="216" y="16"/>
                </a:moveTo>
                <a:cubicBezTo>
                  <a:pt x="176" y="32"/>
                  <a:pt x="48" y="136"/>
                  <a:pt x="24" y="208"/>
                </a:cubicBezTo>
                <a:cubicBezTo>
                  <a:pt x="0" y="280"/>
                  <a:pt x="0" y="384"/>
                  <a:pt x="72" y="448"/>
                </a:cubicBezTo>
                <a:cubicBezTo>
                  <a:pt x="144" y="512"/>
                  <a:pt x="352" y="592"/>
                  <a:pt x="456" y="592"/>
                </a:cubicBezTo>
                <a:cubicBezTo>
                  <a:pt x="560" y="592"/>
                  <a:pt x="672" y="512"/>
                  <a:pt x="696" y="448"/>
                </a:cubicBezTo>
                <a:cubicBezTo>
                  <a:pt x="720" y="384"/>
                  <a:pt x="656" y="232"/>
                  <a:pt x="600" y="208"/>
                </a:cubicBezTo>
                <a:cubicBezTo>
                  <a:pt x="544" y="184"/>
                  <a:pt x="416" y="304"/>
                  <a:pt x="360" y="304"/>
                </a:cubicBezTo>
                <a:cubicBezTo>
                  <a:pt x="304" y="304"/>
                  <a:pt x="280" y="240"/>
                  <a:pt x="264" y="208"/>
                </a:cubicBezTo>
                <a:cubicBezTo>
                  <a:pt x="248" y="176"/>
                  <a:pt x="272" y="136"/>
                  <a:pt x="264" y="112"/>
                </a:cubicBezTo>
                <a:cubicBezTo>
                  <a:pt x="256" y="88"/>
                  <a:pt x="256" y="0"/>
                  <a:pt x="216" y="16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87" name="Freeform 7">
            <a:extLst>
              <a:ext uri="{FF2B5EF4-FFF2-40B4-BE49-F238E27FC236}">
                <a16:creationId xmlns:a16="http://schemas.microsoft.com/office/drawing/2014/main" id="{2198525F-2BED-4B71-940F-078D3EC8B655}"/>
              </a:ext>
            </a:extLst>
          </p:cNvPr>
          <p:cNvSpPr>
            <a:spLocks/>
          </p:cNvSpPr>
          <p:nvPr/>
        </p:nvSpPr>
        <p:spPr bwMode="auto">
          <a:xfrm>
            <a:off x="7086600" y="1676400"/>
            <a:ext cx="1447800" cy="1219200"/>
          </a:xfrm>
          <a:custGeom>
            <a:avLst/>
            <a:gdLst>
              <a:gd name="T0" fmla="*/ 0 w 864"/>
              <a:gd name="T1" fmla="*/ 480 h 816"/>
              <a:gd name="T2" fmla="*/ 240 w 864"/>
              <a:gd name="T3" fmla="*/ 0 h 816"/>
              <a:gd name="T4" fmla="*/ 864 w 864"/>
              <a:gd name="T5" fmla="*/ 336 h 816"/>
              <a:gd name="T6" fmla="*/ 624 w 864"/>
              <a:gd name="T7" fmla="*/ 816 h 816"/>
              <a:gd name="T8" fmla="*/ 0 w 864"/>
              <a:gd name="T9" fmla="*/ 48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4" h="816">
                <a:moveTo>
                  <a:pt x="0" y="480"/>
                </a:moveTo>
                <a:lnTo>
                  <a:pt x="240" y="0"/>
                </a:lnTo>
                <a:lnTo>
                  <a:pt x="864" y="336"/>
                </a:lnTo>
                <a:lnTo>
                  <a:pt x="624" y="816"/>
                </a:lnTo>
                <a:lnTo>
                  <a:pt x="0" y="48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88" name="Freeform 8">
            <a:extLst>
              <a:ext uri="{FF2B5EF4-FFF2-40B4-BE49-F238E27FC236}">
                <a16:creationId xmlns:a16="http://schemas.microsoft.com/office/drawing/2014/main" id="{F4F09B4D-7C69-4704-ACF0-E983A45160EF}"/>
              </a:ext>
            </a:extLst>
          </p:cNvPr>
          <p:cNvSpPr>
            <a:spLocks/>
          </p:cNvSpPr>
          <p:nvPr/>
        </p:nvSpPr>
        <p:spPr bwMode="auto">
          <a:xfrm>
            <a:off x="5486400" y="3276600"/>
            <a:ext cx="1143000" cy="939800"/>
          </a:xfrm>
          <a:custGeom>
            <a:avLst/>
            <a:gdLst>
              <a:gd name="T0" fmla="*/ 216 w 720"/>
              <a:gd name="T1" fmla="*/ 16 h 592"/>
              <a:gd name="T2" fmla="*/ 24 w 720"/>
              <a:gd name="T3" fmla="*/ 208 h 592"/>
              <a:gd name="T4" fmla="*/ 72 w 720"/>
              <a:gd name="T5" fmla="*/ 448 h 592"/>
              <a:gd name="T6" fmla="*/ 456 w 720"/>
              <a:gd name="T7" fmla="*/ 592 h 592"/>
              <a:gd name="T8" fmla="*/ 696 w 720"/>
              <a:gd name="T9" fmla="*/ 448 h 592"/>
              <a:gd name="T10" fmla="*/ 600 w 720"/>
              <a:gd name="T11" fmla="*/ 208 h 592"/>
              <a:gd name="T12" fmla="*/ 360 w 720"/>
              <a:gd name="T13" fmla="*/ 304 h 592"/>
              <a:gd name="T14" fmla="*/ 264 w 720"/>
              <a:gd name="T15" fmla="*/ 208 h 592"/>
              <a:gd name="T16" fmla="*/ 264 w 720"/>
              <a:gd name="T17" fmla="*/ 112 h 592"/>
              <a:gd name="T18" fmla="*/ 216 w 720"/>
              <a:gd name="T19" fmla="*/ 1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0" h="592">
                <a:moveTo>
                  <a:pt x="216" y="16"/>
                </a:moveTo>
                <a:cubicBezTo>
                  <a:pt x="176" y="32"/>
                  <a:pt x="48" y="136"/>
                  <a:pt x="24" y="208"/>
                </a:cubicBezTo>
                <a:cubicBezTo>
                  <a:pt x="0" y="280"/>
                  <a:pt x="0" y="384"/>
                  <a:pt x="72" y="448"/>
                </a:cubicBezTo>
                <a:cubicBezTo>
                  <a:pt x="144" y="512"/>
                  <a:pt x="352" y="592"/>
                  <a:pt x="456" y="592"/>
                </a:cubicBezTo>
                <a:cubicBezTo>
                  <a:pt x="560" y="592"/>
                  <a:pt x="672" y="512"/>
                  <a:pt x="696" y="448"/>
                </a:cubicBezTo>
                <a:cubicBezTo>
                  <a:pt x="720" y="384"/>
                  <a:pt x="656" y="232"/>
                  <a:pt x="600" y="208"/>
                </a:cubicBezTo>
                <a:cubicBezTo>
                  <a:pt x="544" y="184"/>
                  <a:pt x="416" y="304"/>
                  <a:pt x="360" y="304"/>
                </a:cubicBezTo>
                <a:cubicBezTo>
                  <a:pt x="304" y="304"/>
                  <a:pt x="280" y="240"/>
                  <a:pt x="264" y="208"/>
                </a:cubicBezTo>
                <a:cubicBezTo>
                  <a:pt x="248" y="176"/>
                  <a:pt x="272" y="136"/>
                  <a:pt x="264" y="112"/>
                </a:cubicBezTo>
                <a:cubicBezTo>
                  <a:pt x="256" y="88"/>
                  <a:pt x="256" y="0"/>
                  <a:pt x="216" y="16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89" name="Oval 9">
            <a:extLst>
              <a:ext uri="{FF2B5EF4-FFF2-40B4-BE49-F238E27FC236}">
                <a16:creationId xmlns:a16="http://schemas.microsoft.com/office/drawing/2014/main" id="{DF768417-0E5D-43DA-BF1C-138A9D20E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0400"/>
            <a:ext cx="1143000" cy="1143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96" name="Freeform 16">
            <a:extLst>
              <a:ext uri="{FF2B5EF4-FFF2-40B4-BE49-F238E27FC236}">
                <a16:creationId xmlns:a16="http://schemas.microsoft.com/office/drawing/2014/main" id="{66D2462F-77E2-48CB-A160-A1168197BA8B}"/>
              </a:ext>
            </a:extLst>
          </p:cNvPr>
          <p:cNvSpPr>
            <a:spLocks/>
          </p:cNvSpPr>
          <p:nvPr/>
        </p:nvSpPr>
        <p:spPr bwMode="auto">
          <a:xfrm>
            <a:off x="7239000" y="3263900"/>
            <a:ext cx="1219200" cy="850900"/>
          </a:xfrm>
          <a:custGeom>
            <a:avLst/>
            <a:gdLst>
              <a:gd name="T0" fmla="*/ 0 w 768"/>
              <a:gd name="T1" fmla="*/ 56 h 536"/>
              <a:gd name="T2" fmla="*/ 240 w 768"/>
              <a:gd name="T3" fmla="*/ 8 h 536"/>
              <a:gd name="T4" fmla="*/ 528 w 768"/>
              <a:gd name="T5" fmla="*/ 104 h 536"/>
              <a:gd name="T6" fmla="*/ 720 w 768"/>
              <a:gd name="T7" fmla="*/ 344 h 536"/>
              <a:gd name="T8" fmla="*/ 768 w 768"/>
              <a:gd name="T9" fmla="*/ 536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8" h="536">
                <a:moveTo>
                  <a:pt x="0" y="56"/>
                </a:moveTo>
                <a:cubicBezTo>
                  <a:pt x="76" y="28"/>
                  <a:pt x="152" y="0"/>
                  <a:pt x="240" y="8"/>
                </a:cubicBezTo>
                <a:cubicBezTo>
                  <a:pt x="328" y="16"/>
                  <a:pt x="448" y="48"/>
                  <a:pt x="528" y="104"/>
                </a:cubicBezTo>
                <a:cubicBezTo>
                  <a:pt x="608" y="160"/>
                  <a:pt x="680" y="272"/>
                  <a:pt x="720" y="344"/>
                </a:cubicBezTo>
                <a:cubicBezTo>
                  <a:pt x="760" y="416"/>
                  <a:pt x="764" y="476"/>
                  <a:pt x="768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97" name="Freeform 17">
            <a:extLst>
              <a:ext uri="{FF2B5EF4-FFF2-40B4-BE49-F238E27FC236}">
                <a16:creationId xmlns:a16="http://schemas.microsoft.com/office/drawing/2014/main" id="{6266DEFA-65C8-4C31-91B7-AC1E48E39A41}"/>
              </a:ext>
            </a:extLst>
          </p:cNvPr>
          <p:cNvSpPr>
            <a:spLocks/>
          </p:cNvSpPr>
          <p:nvPr/>
        </p:nvSpPr>
        <p:spPr bwMode="auto">
          <a:xfrm>
            <a:off x="7239000" y="4114800"/>
            <a:ext cx="685800" cy="381000"/>
          </a:xfrm>
          <a:custGeom>
            <a:avLst/>
            <a:gdLst>
              <a:gd name="T0" fmla="*/ 0 w 768"/>
              <a:gd name="T1" fmla="*/ 56 h 536"/>
              <a:gd name="T2" fmla="*/ 240 w 768"/>
              <a:gd name="T3" fmla="*/ 8 h 536"/>
              <a:gd name="T4" fmla="*/ 528 w 768"/>
              <a:gd name="T5" fmla="*/ 104 h 536"/>
              <a:gd name="T6" fmla="*/ 720 w 768"/>
              <a:gd name="T7" fmla="*/ 344 h 536"/>
              <a:gd name="T8" fmla="*/ 768 w 768"/>
              <a:gd name="T9" fmla="*/ 536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8" h="536">
                <a:moveTo>
                  <a:pt x="0" y="56"/>
                </a:moveTo>
                <a:cubicBezTo>
                  <a:pt x="76" y="28"/>
                  <a:pt x="152" y="0"/>
                  <a:pt x="240" y="8"/>
                </a:cubicBezTo>
                <a:cubicBezTo>
                  <a:pt x="328" y="16"/>
                  <a:pt x="448" y="48"/>
                  <a:pt x="528" y="104"/>
                </a:cubicBezTo>
                <a:cubicBezTo>
                  <a:pt x="608" y="160"/>
                  <a:pt x="680" y="272"/>
                  <a:pt x="720" y="344"/>
                </a:cubicBezTo>
                <a:cubicBezTo>
                  <a:pt x="760" y="416"/>
                  <a:pt x="764" y="476"/>
                  <a:pt x="768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98" name="Line 18">
            <a:extLst>
              <a:ext uri="{FF2B5EF4-FFF2-40B4-BE49-F238E27FC236}">
                <a16:creationId xmlns:a16="http://schemas.microsoft.com/office/drawing/2014/main" id="{EF871BC3-A563-405D-92D3-758D86E4DE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41148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99" name="Line 19">
            <a:extLst>
              <a:ext uri="{FF2B5EF4-FFF2-40B4-BE49-F238E27FC236}">
                <a16:creationId xmlns:a16="http://schemas.microsoft.com/office/drawing/2014/main" id="{79DA9D06-A9E5-409B-9333-E5AB7E009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352800"/>
            <a:ext cx="76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01" name="Freeform 21">
            <a:extLst>
              <a:ext uri="{FF2B5EF4-FFF2-40B4-BE49-F238E27FC236}">
                <a16:creationId xmlns:a16="http://schemas.microsoft.com/office/drawing/2014/main" id="{E78E9EC6-FCB8-451F-805D-B354B8438FED}"/>
              </a:ext>
            </a:extLst>
          </p:cNvPr>
          <p:cNvSpPr>
            <a:spLocks/>
          </p:cNvSpPr>
          <p:nvPr/>
        </p:nvSpPr>
        <p:spPr bwMode="auto">
          <a:xfrm>
            <a:off x="7239000" y="3276600"/>
            <a:ext cx="1143000" cy="939800"/>
          </a:xfrm>
          <a:custGeom>
            <a:avLst/>
            <a:gdLst>
              <a:gd name="T0" fmla="*/ 216 w 720"/>
              <a:gd name="T1" fmla="*/ 16 h 592"/>
              <a:gd name="T2" fmla="*/ 24 w 720"/>
              <a:gd name="T3" fmla="*/ 208 h 592"/>
              <a:gd name="T4" fmla="*/ 72 w 720"/>
              <a:gd name="T5" fmla="*/ 448 h 592"/>
              <a:gd name="T6" fmla="*/ 456 w 720"/>
              <a:gd name="T7" fmla="*/ 592 h 592"/>
              <a:gd name="T8" fmla="*/ 696 w 720"/>
              <a:gd name="T9" fmla="*/ 448 h 592"/>
              <a:gd name="T10" fmla="*/ 600 w 720"/>
              <a:gd name="T11" fmla="*/ 208 h 592"/>
              <a:gd name="T12" fmla="*/ 360 w 720"/>
              <a:gd name="T13" fmla="*/ 304 h 592"/>
              <a:gd name="T14" fmla="*/ 264 w 720"/>
              <a:gd name="T15" fmla="*/ 208 h 592"/>
              <a:gd name="T16" fmla="*/ 264 w 720"/>
              <a:gd name="T17" fmla="*/ 112 h 592"/>
              <a:gd name="T18" fmla="*/ 216 w 720"/>
              <a:gd name="T19" fmla="*/ 1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0" h="592">
                <a:moveTo>
                  <a:pt x="216" y="16"/>
                </a:moveTo>
                <a:cubicBezTo>
                  <a:pt x="176" y="32"/>
                  <a:pt x="48" y="136"/>
                  <a:pt x="24" y="208"/>
                </a:cubicBezTo>
                <a:cubicBezTo>
                  <a:pt x="0" y="280"/>
                  <a:pt x="0" y="384"/>
                  <a:pt x="72" y="448"/>
                </a:cubicBezTo>
                <a:cubicBezTo>
                  <a:pt x="144" y="512"/>
                  <a:pt x="352" y="592"/>
                  <a:pt x="456" y="592"/>
                </a:cubicBezTo>
                <a:cubicBezTo>
                  <a:pt x="560" y="592"/>
                  <a:pt x="672" y="512"/>
                  <a:pt x="696" y="448"/>
                </a:cubicBezTo>
                <a:cubicBezTo>
                  <a:pt x="720" y="384"/>
                  <a:pt x="656" y="232"/>
                  <a:pt x="600" y="208"/>
                </a:cubicBezTo>
                <a:cubicBezTo>
                  <a:pt x="544" y="184"/>
                  <a:pt x="416" y="304"/>
                  <a:pt x="360" y="304"/>
                </a:cubicBezTo>
                <a:cubicBezTo>
                  <a:pt x="304" y="304"/>
                  <a:pt x="280" y="240"/>
                  <a:pt x="264" y="208"/>
                </a:cubicBezTo>
                <a:cubicBezTo>
                  <a:pt x="248" y="176"/>
                  <a:pt x="272" y="136"/>
                  <a:pt x="264" y="112"/>
                </a:cubicBezTo>
                <a:cubicBezTo>
                  <a:pt x="256" y="88"/>
                  <a:pt x="256" y="0"/>
                  <a:pt x="216" y="16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>
            <a:extLst>
              <a:ext uri="{FF2B5EF4-FFF2-40B4-BE49-F238E27FC236}">
                <a16:creationId xmlns:a16="http://schemas.microsoft.com/office/drawing/2014/main" id="{0F8CF722-4B8E-43F3-81F0-54E735A0A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Intersection Calculations</a:t>
            </a:r>
          </a:p>
        </p:txBody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71EA654A-064C-4E17-A940-2DF0B4089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Axis aligned Bounding Box</a:t>
            </a:r>
          </a:p>
          <a:p>
            <a:pPr lvl="1"/>
            <a:r>
              <a:rPr lang="en-US" altLang="en-US"/>
              <a:t>Compare min and max in X, Y and Z directions</a:t>
            </a:r>
          </a:p>
          <a:p>
            <a:pPr lvl="1"/>
            <a:r>
              <a:rPr lang="en-US" altLang="en-US"/>
              <a:t>If all of them intersect, then the object intersects</a:t>
            </a:r>
          </a:p>
          <a:p>
            <a:r>
              <a:rPr lang="en-US" altLang="en-US"/>
              <a:t>Spherical </a:t>
            </a:r>
          </a:p>
          <a:p>
            <a:pPr lvl="1"/>
            <a:r>
              <a:rPr lang="en-US" altLang="en-US"/>
              <a:t>Find the distance between the spheres</a:t>
            </a:r>
          </a:p>
          <a:p>
            <a:pPr lvl="1"/>
            <a:r>
              <a:rPr lang="en-US" altLang="en-US"/>
              <a:t>If less than the summation of the radius, then intersects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>
            <a:extLst>
              <a:ext uri="{FF2B5EF4-FFF2-40B4-BE49-F238E27FC236}">
                <a16:creationId xmlns:a16="http://schemas.microsoft.com/office/drawing/2014/main" id="{C626405A-C60E-474A-90FB-5E86C1171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Intersection Computations	</a:t>
            </a:r>
          </a:p>
        </p:txBody>
      </p:sp>
      <p:sp>
        <p:nvSpPr>
          <p:cNvPr id="534531" name="Rectangle 3">
            <a:extLst>
              <a:ext uri="{FF2B5EF4-FFF2-40B4-BE49-F238E27FC236}">
                <a16:creationId xmlns:a16="http://schemas.microsoft.com/office/drawing/2014/main" id="{427CA0B0-0471-4819-979B-A8C2A22F9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Object Oriented and Spherical Shells</a:t>
            </a:r>
          </a:p>
          <a:p>
            <a:pPr lvl="1"/>
            <a:r>
              <a:rPr lang="en-US" altLang="en-US"/>
              <a:t>Complex computations</a:t>
            </a:r>
          </a:p>
          <a:p>
            <a:pPr lvl="1"/>
            <a:r>
              <a:rPr lang="en-US" altLang="en-US"/>
              <a:t>References in course website</a:t>
            </a:r>
          </a:p>
          <a:p>
            <a:r>
              <a:rPr lang="en-US" altLang="en-US"/>
              <a:t>Convex Hull</a:t>
            </a:r>
          </a:p>
          <a:p>
            <a:pPr lvl="1"/>
            <a:r>
              <a:rPr lang="en-US" altLang="en-US"/>
              <a:t>Convex hull of the object is the object itself</a:t>
            </a:r>
          </a:p>
          <a:p>
            <a:pPr lvl="1"/>
            <a:r>
              <a:rPr lang="en-US" altLang="en-US"/>
              <a:t>Therefore, need exhaustive triangle-triangle computation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>
            <a:extLst>
              <a:ext uri="{FF2B5EF4-FFF2-40B4-BE49-F238E27FC236}">
                <a16:creationId xmlns:a16="http://schemas.microsoft.com/office/drawing/2014/main" id="{3A23F8E4-07CA-4FB1-B1C7-86E978C07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the bounding boxes</a:t>
            </a:r>
          </a:p>
        </p:txBody>
      </p:sp>
      <p:sp>
        <p:nvSpPr>
          <p:cNvPr id="535555" name="Rectangle 3">
            <a:extLst>
              <a:ext uri="{FF2B5EF4-FFF2-40B4-BE49-F238E27FC236}">
                <a16:creationId xmlns:a16="http://schemas.microsoft.com/office/drawing/2014/main" id="{2878F82F-6E01-49CD-BC1C-600C9A3BD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Axis aligned Bounding box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+Translation invariant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-Any other kind of movements, box no longer remains axis-aligned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-Needs to be recomputed frame by frame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+ Very simple computation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9320</TotalTime>
  <Words>385</Words>
  <Application>Microsoft Office PowerPoint</Application>
  <PresentationFormat>On-screen Show (4:3)</PresentationFormat>
  <Paragraphs>85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Wingdings</vt:lpstr>
      <vt:lpstr>Times New Roman</vt:lpstr>
      <vt:lpstr>1_Blends</vt:lpstr>
      <vt:lpstr>CS 112 - Collision Detection</vt:lpstr>
      <vt:lpstr>Computationally Expensive</vt:lpstr>
      <vt:lpstr>Efficiency Measures</vt:lpstr>
      <vt:lpstr>Bounding Volumes</vt:lpstr>
      <vt:lpstr>Bounding Volumes</vt:lpstr>
      <vt:lpstr>Bounding Volumes</vt:lpstr>
      <vt:lpstr>Intersection Calculations</vt:lpstr>
      <vt:lpstr>Intersection Computations </vt:lpstr>
      <vt:lpstr>Updating the bounding boxes</vt:lpstr>
      <vt:lpstr>Updating the bounding boxes</vt:lpstr>
      <vt:lpstr>Hierarchical Bounding Volumes </vt:lpstr>
      <vt:lpstr>Hierarchical Bounding Volumes</vt:lpstr>
    </vt:vector>
  </TitlesOfParts>
  <Company> University of California,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Gopi Meenakshisundaram</dc:creator>
  <cp:lastModifiedBy>Muhammad Twaha Ibrahim</cp:lastModifiedBy>
  <cp:revision>2301</cp:revision>
  <dcterms:created xsi:type="dcterms:W3CDTF">2004-08-30T20:11:57Z</dcterms:created>
  <dcterms:modified xsi:type="dcterms:W3CDTF">2020-03-17T05:58:29Z</dcterms:modified>
</cp:coreProperties>
</file>