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67" r:id="rId3"/>
    <p:sldId id="259" r:id="rId4"/>
    <p:sldId id="297" r:id="rId5"/>
    <p:sldId id="312" r:id="rId6"/>
    <p:sldId id="260" r:id="rId7"/>
    <p:sldId id="294" r:id="rId8"/>
    <p:sldId id="300" r:id="rId9"/>
    <p:sldId id="301" r:id="rId10"/>
    <p:sldId id="302" r:id="rId11"/>
    <p:sldId id="303" r:id="rId12"/>
    <p:sldId id="320" r:id="rId13"/>
    <p:sldId id="304" r:id="rId14"/>
    <p:sldId id="310" r:id="rId15"/>
    <p:sldId id="263" r:id="rId16"/>
    <p:sldId id="265" r:id="rId17"/>
    <p:sldId id="266" r:id="rId18"/>
    <p:sldId id="305" r:id="rId19"/>
    <p:sldId id="306" r:id="rId20"/>
    <p:sldId id="318" r:id="rId21"/>
    <p:sldId id="313" r:id="rId22"/>
    <p:sldId id="269" r:id="rId23"/>
    <p:sldId id="319" r:id="rId24"/>
    <p:sldId id="308" r:id="rId25"/>
    <p:sldId id="279" r:id="rId26"/>
    <p:sldId id="314" r:id="rId27"/>
    <p:sldId id="273" r:id="rId28"/>
    <p:sldId id="274" r:id="rId29"/>
    <p:sldId id="295" r:id="rId30"/>
    <p:sldId id="315" r:id="rId31"/>
    <p:sldId id="316" r:id="rId32"/>
    <p:sldId id="277" r:id="rId33"/>
    <p:sldId id="309" r:id="rId34"/>
    <p:sldId id="31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D0CECE"/>
    <a:srgbClr val="F2F2F2"/>
    <a:srgbClr val="FFFFFF"/>
    <a:srgbClr val="5B9BD5"/>
    <a:srgbClr val="507E32"/>
    <a:srgbClr val="41719C"/>
    <a:srgbClr val="086AC0"/>
    <a:srgbClr val="ED6B14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4" autoAdjust="0"/>
    <p:restoredTop sz="70791" autoAdjust="0"/>
  </p:normalViewPr>
  <p:slideViewPr>
    <p:cSldViewPr snapToGrid="0">
      <p:cViewPr varScale="1">
        <p:scale>
          <a:sx n="47" d="100"/>
          <a:sy n="47" d="100"/>
        </p:scale>
        <p:origin x="2028" y="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A976F-C7B5-4448-99A7-BAC1A4BD8D77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4E52F-45F4-46B4-B8EE-E338CBBA4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9EABEE3-D108-4114-88C4-833316DBEC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A740D3-A68B-45B7-9AB4-A950249520C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7D98176-757B-4490-B8B5-82ACA4359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425CD9F-0D6E-46D1-8A1F-FBC98BCE2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C169F-F060-4BDE-B24F-46F20A801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8AEDE-C72D-4C59-BFB0-0143B9A9E9C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721F78D9-93AB-4CE0-B8CB-E8BDD20B9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FBA791C-D472-4D58-B9D1-BF72F6754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5EBEF2-AF4A-4451-BF92-51FE7EA69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F9E692-C768-4058-85EC-547B4CE77A37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E9FDAFD5-93C7-463B-8264-8EF594B4F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D5A90EC-AD09-420D-9C4C-ED4F43944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5B5BA7-0938-4D8E-8803-8B85A5206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1A80F-F722-4D61-9A18-F6EEC1F1C39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8CB4299E-9F31-4F9E-8692-0426F90E6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83081B76-3B2D-4529-A4A0-903AD0895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A88DAF-A66B-48F6-9D08-4654CB8A4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3E622-20AB-49BE-A781-DB65099E89E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DDEF4C11-45E8-4893-841D-57498F246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46357B7D-4620-4CC4-B5E1-D12A9700D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F5F67B-128A-4D47-AF84-0FBF61DCC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89F5F-1BD3-4886-98CF-B0A88B9098A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E876499-604B-4F7C-BCC6-22975B120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A9E8079-6C69-4D88-9962-3ABAE040B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0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57BA53-AD42-4816-8C2F-6C833B9D8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8AEFF-0DFB-4050-9EE3-9324EF69FD8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01F8500-2614-46CC-BBE8-0407117DE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8FA1C58-FB9E-4794-9B1C-69CCA53BF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FB578E-F19A-46EC-84EB-64745C3A5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AA9E70-F02C-4E2F-A135-694F69803B79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60DEADDD-4E8D-460F-A874-E96D02F5A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3C52E5D-DFA2-4021-8BA2-D848D59B4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A23889-BE27-4EFF-8569-D52700266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B0942-F43C-42C3-A931-08DA20E0A73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3DED696-57E7-4C36-81FF-96E44CCBD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5B1B69E-EEA4-40C7-8D23-E67BF302E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F5F67B-128A-4D47-AF84-0FBF61DCC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89F5F-1BD3-4886-98CF-B0A88B9098A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E876499-604B-4F7C-BCC6-22975B120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A9E8079-6C69-4D88-9962-3ABAE040B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097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B2AB2C-64B7-4F26-B25E-2BC61842AB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09D50-0884-402F-B562-15021EA5A49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B6094BD-9E7A-4AF8-AEC5-A8B4ACE42A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C9FDA25-5020-49E5-BADE-132F84243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BEB8AD6-6A0F-4957-B742-07930CC362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6230F8-538E-48B2-B078-9047A559EAD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FD67D13-6757-4D63-B9E6-32585474C4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9D3D4A6-8986-46D1-A97F-3F8A512C5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B8953F-0242-46B6-94DC-AFCD10954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0E57D-20A4-422C-B71D-834841F04DB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70E25D0-554B-43CD-8D64-37156FDCA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FA7B731-FE40-4FD1-B158-AF199409A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42C36B-359F-430C-962D-5F2B9F07C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2DCC-5EE8-40BB-90DB-8ABAED74893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3D2450A-763F-4C3E-AF38-AB5B4897E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EFDF618-999F-47C8-8F2A-57B5F8848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F5F67B-128A-4D47-AF84-0FBF61DCC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89F5F-1BD3-4886-98CF-B0A88B9098A8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E876499-604B-4F7C-BCC6-22975B120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A9E8079-6C69-4D88-9962-3ABAE040B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245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D16DE1-BEB3-49B8-8426-08E435E9E1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7DEB6-B6CE-46D1-87C8-552DF27B5AE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87B9525-899E-487E-ADCB-CDB47C62FC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4E0A3BA-9DA8-4815-8421-F97AA4632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32A930-63EB-4316-A2E7-DACA2CE06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5FEB5-A4E8-4DC9-A0EF-75575639E49B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4BA800E2-2F5C-4E4D-A632-72B905B5E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9148EB4-37FA-4EA4-88D6-3522739CF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9EABEE3-D108-4114-88C4-833316DBEC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A740D3-A68B-45B7-9AB4-A950249520C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7D98176-757B-4490-B8B5-82ACA4359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425CD9F-0D6E-46D1-8A1F-FBC98BCE2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0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7A4FB44B-4C1A-4BDB-91FE-944CEF73C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47691D-0021-4CEC-9273-35851B454D3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EDDE15F-FDBF-4942-8FFC-438871FC4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981999E-7025-4202-A52C-ACA01AC93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A7B1759-02AC-4706-95C8-CA962D7E5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3F716F-5366-4614-A336-264E1DAE508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953CE8C-EB92-42BE-9BBC-C7F69DC52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7528E1E-E831-4DF2-92C6-16F0474F9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BA12AD1B-027A-4017-9EFA-CE3F40785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8B4AAF-B3B2-44F1-9504-3961B3A746A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639DFE5-B179-4191-BD40-36E67AF6D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2028EBD-6329-410A-BB2E-B73E85A5F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36697CF-B753-40E7-9A1D-9D6A820A6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583DB-3E40-46F7-B305-B8F2B81BF78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03F6DC4A-4D02-4CCD-8EB5-6FC79708D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EE3CA90-3DE1-4885-92D4-5CE495AE5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FC1DB46-F259-4A16-A30F-C8B5B95C00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53CDC1-6431-4B86-A214-FD75A36FBE2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3244C27-E33A-43C8-A08F-FCE19BD44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C85062D2-CB5A-4E40-AF7C-ACBFE5577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F5F67B-128A-4D47-AF84-0FBF61DCC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89F5F-1BD3-4886-98CF-B0A88B9098A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E876499-604B-4F7C-BCC6-22975B120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A9E8079-6C69-4D88-9962-3ABAE040B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n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351451" y="2040466"/>
            <a:ext cx="6955431" cy="2777067"/>
            <a:chOff x="1473047" y="629073"/>
            <a:chExt cx="6955431" cy="2777067"/>
          </a:xfrm>
        </p:grpSpPr>
        <p:sp>
          <p:nvSpPr>
            <p:cNvPr id="3" name="Rectangle 2"/>
            <p:cNvSpPr/>
            <p:nvPr userDrawn="1"/>
          </p:nvSpPr>
          <p:spPr>
            <a:xfrm>
              <a:off x="1473047" y="629073"/>
              <a:ext cx="2854532" cy="2777067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280268" y="879045"/>
              <a:ext cx="3148210" cy="2277122"/>
            </a:xfrm>
            <a:prstGeom prst="rect">
              <a:avLst/>
            </a:prstGeom>
            <a:blipFill dpi="0" rotWithShape="1">
              <a:blip r:embed="rId3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0"/>
            <a:ext cx="523220" cy="6858002"/>
            <a:chOff x="-1" y="0"/>
            <a:chExt cx="523220" cy="6858002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-3173399" y="3173401"/>
              <a:ext cx="6858002" cy="511199"/>
            </a:xfrm>
            <a:prstGeom prst="rect">
              <a:avLst/>
            </a:prstGeom>
            <a:solidFill>
              <a:srgbClr val="D6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-1" y="2587555"/>
              <a:ext cx="523220" cy="418467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en-US" sz="2200" dirty="0">
                  <a:solidFill>
                    <a:schemeClr val="accent2">
                      <a:lumMod val="75000"/>
                    </a:schemeClr>
                  </a:solidFill>
                </a:rPr>
                <a:t>Shuang Zhao, CS 112, Fall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31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CD7D549-A562-49C6-806C-8E79574D6049}"/>
              </a:ext>
            </a:extLst>
          </p:cNvPr>
          <p:cNvGrpSpPr/>
          <p:nvPr userDrawn="1"/>
        </p:nvGrpSpPr>
        <p:grpSpPr>
          <a:xfrm>
            <a:off x="1351451" y="2040466"/>
            <a:ext cx="6955431" cy="2777067"/>
            <a:chOff x="1473047" y="629073"/>
            <a:chExt cx="6955431" cy="27770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7E0C31E-9492-4970-8594-50035A2CBCD9}"/>
                </a:ext>
              </a:extLst>
            </p:cNvPr>
            <p:cNvSpPr/>
            <p:nvPr userDrawn="1"/>
          </p:nvSpPr>
          <p:spPr>
            <a:xfrm>
              <a:off x="1473047" y="629073"/>
              <a:ext cx="2854532" cy="2777067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E7A196-449C-4233-8AD7-E33C05C73802}"/>
                </a:ext>
              </a:extLst>
            </p:cNvPr>
            <p:cNvSpPr/>
            <p:nvPr userDrawn="1"/>
          </p:nvSpPr>
          <p:spPr>
            <a:xfrm>
              <a:off x="5280268" y="879045"/>
              <a:ext cx="3148210" cy="2277122"/>
            </a:xfrm>
            <a:prstGeom prst="rect">
              <a:avLst/>
            </a:prstGeom>
            <a:blipFill dpi="0" rotWithShape="1">
              <a:blip r:embed="rId3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48" y="1336915"/>
            <a:ext cx="7886700" cy="1325563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0B92E9-E6A6-447B-AC8B-E36D5120C7A0}"/>
              </a:ext>
            </a:extLst>
          </p:cNvPr>
          <p:cNvGrpSpPr/>
          <p:nvPr userDrawn="1"/>
        </p:nvGrpSpPr>
        <p:grpSpPr>
          <a:xfrm>
            <a:off x="0" y="0"/>
            <a:ext cx="523220" cy="6858002"/>
            <a:chOff x="-1" y="0"/>
            <a:chExt cx="523220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21A1EE-DDC1-4F46-8F69-B22621E531E0}"/>
                </a:ext>
              </a:extLst>
            </p:cNvPr>
            <p:cNvSpPr/>
            <p:nvPr/>
          </p:nvSpPr>
          <p:spPr>
            <a:xfrm rot="16200000">
              <a:off x="-3173399" y="3173401"/>
              <a:ext cx="6858002" cy="511199"/>
            </a:xfrm>
            <a:prstGeom prst="rect">
              <a:avLst/>
            </a:prstGeom>
            <a:solidFill>
              <a:srgbClr val="D6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DCC4EC-EDF0-4E09-BC5B-060DD1186F78}"/>
                </a:ext>
              </a:extLst>
            </p:cNvPr>
            <p:cNvSpPr txBox="1"/>
            <p:nvPr/>
          </p:nvSpPr>
          <p:spPr>
            <a:xfrm rot="10800000">
              <a:off x="-1" y="2587555"/>
              <a:ext cx="523220" cy="418467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en-US" sz="2200" dirty="0">
                  <a:solidFill>
                    <a:schemeClr val="accent2">
                      <a:lumMod val="75000"/>
                    </a:schemeClr>
                  </a:solidFill>
                </a:rPr>
                <a:t>Shuang Zhao, CS 112, Fall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13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96" y="1008406"/>
            <a:ext cx="8914360" cy="5470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1202" y="2"/>
            <a:ext cx="86327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2"/>
            <a:ext cx="5112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4A60E-46AA-482C-ACFB-B86D5ED8AEDF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19F16-4DC9-4FF9-9DDE-775091052406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Shuang Zhao, CS112</a:t>
            </a:r>
          </a:p>
        </p:txBody>
      </p:sp>
    </p:spTree>
    <p:extLst>
      <p:ext uri="{BB962C8B-B14F-4D97-AF65-F5344CB8AC3E}">
        <p14:creationId xmlns:p14="http://schemas.microsoft.com/office/powerpoint/2010/main" val="405238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1202" y="2"/>
            <a:ext cx="86327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2"/>
            <a:ext cx="5112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45855-BA5E-4E44-AA5D-AE7E871F0F7B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F7FF8-5264-4BB0-9315-2305967CD7A4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Shuang Zhao, CS112</a:t>
            </a:r>
          </a:p>
        </p:txBody>
      </p:sp>
    </p:spTree>
    <p:extLst>
      <p:ext uri="{BB962C8B-B14F-4D97-AF65-F5344CB8AC3E}">
        <p14:creationId xmlns:p14="http://schemas.microsoft.com/office/powerpoint/2010/main" val="24019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1202" y="2"/>
            <a:ext cx="86327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2"/>
            <a:ext cx="5112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83708-8768-44B2-93C1-1E7F62B1B8CC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46B16-D0BF-48B2-A2B7-D0F7C4F4A2EF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Shuang Zhao, CS112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E2AB7E-0D36-454E-8460-8ADA6A584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96" y="1008406"/>
            <a:ext cx="8914360" cy="54704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1202" y="2"/>
            <a:ext cx="86327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2"/>
            <a:ext cx="5112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83708-8768-44B2-93C1-1E7F62B1B8CC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46B16-D0BF-48B2-A2B7-D0F7C4F4A2EF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Shuang Zhao, CS112</a:t>
            </a:r>
          </a:p>
        </p:txBody>
      </p:sp>
    </p:spTree>
    <p:extLst>
      <p:ext uri="{BB962C8B-B14F-4D97-AF65-F5344CB8AC3E}">
        <p14:creationId xmlns:p14="http://schemas.microsoft.com/office/powerpoint/2010/main" val="247325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611B4-88D2-4E41-9BB8-1AD780A3A2DE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9D623-5486-4943-B7C3-E2E38725EC9E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Shuang Zhao, CS112</a:t>
            </a:r>
          </a:p>
        </p:txBody>
      </p:sp>
    </p:spTree>
    <p:extLst>
      <p:ext uri="{BB962C8B-B14F-4D97-AF65-F5344CB8AC3E}">
        <p14:creationId xmlns:p14="http://schemas.microsoft.com/office/powerpoint/2010/main" val="378215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0AFB3F-807F-4EE8-9501-F092DBEC5F98}"/>
              </a:ext>
            </a:extLst>
          </p:cNvPr>
          <p:cNvSpPr txBox="1"/>
          <p:nvPr userDrawn="1"/>
        </p:nvSpPr>
        <p:spPr>
          <a:xfrm>
            <a:off x="8677206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783F336-18E2-4048-87BC-8301774C8C8B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4BC71-A73E-43B6-91D7-5361634D09BE}"/>
              </a:ext>
            </a:extLst>
          </p:cNvPr>
          <p:cNvSpPr txBox="1"/>
          <p:nvPr userDrawn="1"/>
        </p:nvSpPr>
        <p:spPr>
          <a:xfrm>
            <a:off x="0" y="6488666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Shuang Zhao, CS112</a:t>
            </a:r>
          </a:p>
        </p:txBody>
      </p:sp>
    </p:spTree>
    <p:extLst>
      <p:ext uri="{BB962C8B-B14F-4D97-AF65-F5344CB8AC3E}">
        <p14:creationId xmlns:p14="http://schemas.microsoft.com/office/powerpoint/2010/main" val="207744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3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9" r:id="rId2"/>
    <p:sldLayoutId id="2147483662" r:id="rId3"/>
    <p:sldLayoutId id="2147483666" r:id="rId4"/>
    <p:sldLayoutId id="2147483677" r:id="rId5"/>
    <p:sldLayoutId id="214748367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D753A2-CA1C-464F-99BE-74CE543E6B0A}"/>
              </a:ext>
            </a:extLst>
          </p:cNvPr>
          <p:cNvSpPr txBox="1"/>
          <p:nvPr/>
        </p:nvSpPr>
        <p:spPr>
          <a:xfrm>
            <a:off x="1149368" y="1326294"/>
            <a:ext cx="7571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CS112:</a:t>
            </a:r>
            <a:br>
              <a:rPr lang="en-US" sz="5400" b="1" dirty="0">
                <a:solidFill>
                  <a:schemeClr val="bg1"/>
                </a:solidFill>
                <a:latin typeface="+mj-lt"/>
              </a:rPr>
            </a:br>
            <a:r>
              <a:rPr lang="en-US" sz="5400" b="1" dirty="0">
                <a:solidFill>
                  <a:schemeClr val="bg1"/>
                </a:solidFill>
                <a:latin typeface="+mj-lt"/>
              </a:rPr>
              <a:t>Object Representation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9EA55-E878-4305-8A7B-9E28E346ADE9}"/>
              </a:ext>
            </a:extLst>
          </p:cNvPr>
          <p:cNvSpPr txBox="1"/>
          <p:nvPr/>
        </p:nvSpPr>
        <p:spPr>
          <a:xfrm>
            <a:off x="2229120" y="4332063"/>
            <a:ext cx="5181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Aditi Majumder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rofessor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of Computer Science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156984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D9A4F12-BE45-4CC8-B57B-B8044DF99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Other Surface Representations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F2673D0-D4C1-42F3-AE02-99495A4B1C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Splines</a:t>
            </a:r>
          </a:p>
          <a:p>
            <a:pPr lvl="1" eaLnBrk="1" hangingPunct="1"/>
            <a:r>
              <a:rPr lang="en-US" altLang="en-US" dirty="0"/>
              <a:t>Have to be converted to polygons for rasterization</a:t>
            </a:r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Volumetric models</a:t>
            </a:r>
          </a:p>
          <a:p>
            <a:endParaRPr lang="en-US" altLang="en-US" dirty="0"/>
          </a:p>
          <a:p>
            <a:r>
              <a:rPr lang="en-US" altLang="en-US" dirty="0"/>
              <a:t>Point (particle) clouds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274D-09AF-024D-8DDC-CEA6AF8F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30" y="1924270"/>
            <a:ext cx="3647340" cy="25531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0CD943F7-350D-4FF9-BA49-2E4EE90D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Volumetric Representations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00CDC770-9ECC-4433-838C-698C352BE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3D volumes comprised of voxels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8D8F3-4E18-E84C-82B7-FA7FE6AD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30" y="1744718"/>
            <a:ext cx="1620666" cy="1855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BED49-E0D5-D145-B2A0-DAC0D30F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04" y="1744718"/>
            <a:ext cx="4391780" cy="4391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0CD943F7-350D-4FF9-BA49-2E4EE90D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Volumetric Representations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00CDC770-9ECC-4433-838C-698C352BE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3D volumes comprised of voxels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1C7B6-F305-3742-AAA0-00D8044A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577428"/>
            <a:ext cx="79502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93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10D2E805-2395-4E99-ADB0-18EA64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Particle (Point) Representation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86E5CC-26E3-46AD-9DFF-ED8AB2DC9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collections of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177FB-6C8A-BD47-86F9-308046CF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41" y="1737871"/>
            <a:ext cx="6978869" cy="43549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D753A2-CA1C-464F-99BE-74CE543E6B0A}"/>
              </a:ext>
            </a:extLst>
          </p:cNvPr>
          <p:cNvSpPr txBox="1"/>
          <p:nvPr/>
        </p:nvSpPr>
        <p:spPr>
          <a:xfrm>
            <a:off x="1248013" y="1369542"/>
            <a:ext cx="6647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CS112: Interactive</a:t>
            </a:r>
            <a:br>
              <a:rPr lang="en-US" sz="5400" b="1" dirty="0">
                <a:solidFill>
                  <a:schemeClr val="bg1"/>
                </a:solidFill>
                <a:latin typeface="+mj-lt"/>
              </a:rPr>
            </a:br>
            <a:r>
              <a:rPr lang="en-US" sz="5400" b="1" dirty="0">
                <a:solidFill>
                  <a:schemeClr val="bg1"/>
                </a:solidFill>
                <a:latin typeface="+mj-lt"/>
              </a:rPr>
              <a:t>Rendering Pipeline</a:t>
            </a:r>
          </a:p>
        </p:txBody>
      </p:sp>
    </p:spTree>
    <p:extLst>
      <p:ext uri="{BB962C8B-B14F-4D97-AF65-F5344CB8AC3E}">
        <p14:creationId xmlns:p14="http://schemas.microsoft.com/office/powerpoint/2010/main" val="54083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FAAADC2-1274-43AE-94DB-74AF8FEB5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Interactive Rendering Pipeline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9059647-43B6-41FE-AB91-AF45A6BAE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Input: fully described 3D scenes</a:t>
            </a:r>
          </a:p>
          <a:p>
            <a:pPr lvl="1"/>
            <a:r>
              <a:rPr lang="en-US" altLang="en-US" dirty="0"/>
              <a:t>Object geometry, shading, illumination, etc.</a:t>
            </a:r>
          </a:p>
          <a:p>
            <a:r>
              <a:rPr lang="en-US" altLang="en-US" dirty="0"/>
              <a:t>Output: rendered images</a:t>
            </a:r>
          </a:p>
          <a:p>
            <a:pPr lvl="1"/>
            <a:r>
              <a:rPr lang="en-US" altLang="en-US" dirty="0"/>
              <a:t>representing what a virtual camera sees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Standard interactive rendering pipeline:</a:t>
            </a:r>
          </a:p>
          <a:p>
            <a:pPr lvl="1"/>
            <a:r>
              <a:rPr lang="en-US" altLang="en-US" dirty="0"/>
              <a:t>Model-view transformation</a:t>
            </a:r>
          </a:p>
          <a:p>
            <a:pPr lvl="1"/>
            <a:r>
              <a:rPr lang="en-US" altLang="en-US" dirty="0"/>
              <a:t>Projection transformation</a:t>
            </a:r>
          </a:p>
          <a:p>
            <a:pPr lvl="1"/>
            <a:r>
              <a:rPr lang="en-US" altLang="en-US" dirty="0"/>
              <a:t>Clipping and Vertex Interpolation of Attributes</a:t>
            </a:r>
          </a:p>
          <a:p>
            <a:pPr lvl="1"/>
            <a:r>
              <a:rPr lang="en-US" altLang="en-US" dirty="0"/>
              <a:t>Rasterization and Pixel Interpolation of Attributes</a:t>
            </a:r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320B088-CA32-450A-979B-AA71C5E5E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Model-View Transformation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7CACB04-1D84-4184-A73A-4898F019F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Model transformation</a:t>
            </a:r>
          </a:p>
          <a:p>
            <a:r>
              <a:rPr lang="en-US" altLang="en-US" dirty="0"/>
              <a:t>View transformation</a:t>
            </a:r>
          </a:p>
          <a:p>
            <a:endParaRPr lang="en-US" altLang="en-US" dirty="0"/>
          </a:p>
          <a:p>
            <a:r>
              <a:rPr lang="en-US" altLang="en-US" dirty="0"/>
              <a:t>Coordinate systems:</a:t>
            </a:r>
          </a:p>
          <a:p>
            <a:pPr lvl="1"/>
            <a:r>
              <a:rPr lang="en-US" altLang="en-US" dirty="0"/>
              <a:t>World</a:t>
            </a:r>
          </a:p>
          <a:p>
            <a:pPr lvl="1"/>
            <a:r>
              <a:rPr lang="en-US" altLang="en-US" dirty="0"/>
              <a:t>Object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CF4B614-F89F-4DB8-9CAE-C8FA18ADC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World and Object Coordinates</a:t>
            </a: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3678FB94-93B5-4FE2-BD50-FD8776043615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4648200"/>
            <a:ext cx="990600" cy="685800"/>
            <a:chOff x="4080" y="2880"/>
            <a:chExt cx="624" cy="432"/>
          </a:xfrm>
        </p:grpSpPr>
        <p:sp>
          <p:nvSpPr>
            <p:cNvPr id="16389" name="Rectangle 5">
              <a:extLst>
                <a:ext uri="{FF2B5EF4-FFF2-40B4-BE49-F238E27FC236}">
                  <a16:creationId xmlns:a16="http://schemas.microsoft.com/office/drawing/2014/main" id="{3823E392-30DF-46FF-A1C7-D482376A6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384" cy="38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Rectangle 6">
              <a:extLst>
                <a:ext uri="{FF2B5EF4-FFF2-40B4-BE49-F238E27FC236}">
                  <a16:creationId xmlns:a16="http://schemas.microsoft.com/office/drawing/2014/main" id="{BF135E44-B9BA-47C4-8C6C-E4FB74DD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880"/>
              <a:ext cx="384" cy="38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Line 7">
              <a:extLst>
                <a:ext uri="{FF2B5EF4-FFF2-40B4-BE49-F238E27FC236}">
                  <a16:creationId xmlns:a16="http://schemas.microsoft.com/office/drawing/2014/main" id="{0F4FD568-5FBC-43FA-B8FA-8F4EABE7A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880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Line 8">
              <a:extLst>
                <a:ext uri="{FF2B5EF4-FFF2-40B4-BE49-F238E27FC236}">
                  <a16:creationId xmlns:a16="http://schemas.microsoft.com/office/drawing/2014/main" id="{22D95247-07CE-4401-9F19-C8FEDD41F6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2880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Line 9">
              <a:extLst>
                <a:ext uri="{FF2B5EF4-FFF2-40B4-BE49-F238E27FC236}">
                  <a16:creationId xmlns:a16="http://schemas.microsoft.com/office/drawing/2014/main" id="{BB91A237-4DC3-46D4-8B77-7E2981748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3264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Line 10">
              <a:extLst>
                <a:ext uri="{FF2B5EF4-FFF2-40B4-BE49-F238E27FC236}">
                  <a16:creationId xmlns:a16="http://schemas.microsoft.com/office/drawing/2014/main" id="{F537C20C-2960-40D4-87D2-8FE51E733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3264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5" name="Group 11">
            <a:extLst>
              <a:ext uri="{FF2B5EF4-FFF2-40B4-BE49-F238E27FC236}">
                <a16:creationId xmlns:a16="http://schemas.microsoft.com/office/drawing/2014/main" id="{D50CC3B3-67AF-4003-8AEE-70F752571684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733800"/>
            <a:ext cx="2344738" cy="2271713"/>
            <a:chOff x="3696" y="2352"/>
            <a:chExt cx="1477" cy="1431"/>
          </a:xfrm>
        </p:grpSpPr>
        <p:sp>
          <p:nvSpPr>
            <p:cNvPr id="16396" name="Line 12">
              <a:extLst>
                <a:ext uri="{FF2B5EF4-FFF2-40B4-BE49-F238E27FC236}">
                  <a16:creationId xmlns:a16="http://schemas.microsoft.com/office/drawing/2014/main" id="{36C54256-391F-45B3-9180-49F10FB11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54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13">
              <a:extLst>
                <a:ext uri="{FF2B5EF4-FFF2-40B4-BE49-F238E27FC236}">
                  <a16:creationId xmlns:a16="http://schemas.microsoft.com/office/drawing/2014/main" id="{0398A3F5-34AB-4C8F-8DFF-B86E4DE91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4">
              <a:extLst>
                <a:ext uri="{FF2B5EF4-FFF2-40B4-BE49-F238E27FC236}">
                  <a16:creationId xmlns:a16="http://schemas.microsoft.com/office/drawing/2014/main" id="{4099B6C9-D8FE-4B83-B2A5-75FEA443A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3216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Text Box 15">
              <a:extLst>
                <a:ext uri="{FF2B5EF4-FFF2-40B4-BE49-F238E27FC236}">
                  <a16:creationId xmlns:a16="http://schemas.microsoft.com/office/drawing/2014/main" id="{441B7A31-074F-4B70-BD7B-3766B1336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6" y="3143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X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00" name="Text Box 16">
              <a:extLst>
                <a:ext uri="{FF2B5EF4-FFF2-40B4-BE49-F238E27FC236}">
                  <a16:creationId xmlns:a16="http://schemas.microsoft.com/office/drawing/2014/main" id="{39F038F0-629A-4960-B8A7-DDF714BBE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352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Y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01" name="Text Box 17">
              <a:extLst>
                <a:ext uri="{FF2B5EF4-FFF2-40B4-BE49-F238E27FC236}">
                  <a16:creationId xmlns:a16="http://schemas.microsoft.com/office/drawing/2014/main" id="{387C4EE9-41F7-462A-9314-7757569E9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552"/>
              <a:ext cx="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Z</a:t>
              </a:r>
              <a:r>
                <a:rPr lang="en-US" altLang="en-US" baseline="-25000"/>
                <a:t>O</a:t>
              </a:r>
            </a:p>
          </p:txBody>
        </p:sp>
      </p:grpSp>
      <p:grpSp>
        <p:nvGrpSpPr>
          <p:cNvPr id="16402" name="Group 18">
            <a:extLst>
              <a:ext uri="{FF2B5EF4-FFF2-40B4-BE49-F238E27FC236}">
                <a16:creationId xmlns:a16="http://schemas.microsoft.com/office/drawing/2014/main" id="{8117CA33-E8FC-4D7D-9AC5-0CC29D236634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828800"/>
            <a:ext cx="3986213" cy="2500313"/>
            <a:chOff x="432" y="2448"/>
            <a:chExt cx="2511" cy="1575"/>
          </a:xfrm>
        </p:grpSpPr>
        <p:sp>
          <p:nvSpPr>
            <p:cNvPr id="16403" name="Line 19">
              <a:extLst>
                <a:ext uri="{FF2B5EF4-FFF2-40B4-BE49-F238E27FC236}">
                  <a16:creationId xmlns:a16="http://schemas.microsoft.com/office/drawing/2014/main" id="{4F50610A-3F63-45E1-A77F-E36F45DFC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20">
              <a:extLst>
                <a:ext uri="{FF2B5EF4-FFF2-40B4-BE49-F238E27FC236}">
                  <a16:creationId xmlns:a16="http://schemas.microsoft.com/office/drawing/2014/main" id="{F33D1D9E-F20B-4E95-B8A8-A42F2E94A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3552"/>
              <a:ext cx="6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1">
              <a:extLst>
                <a:ext uri="{FF2B5EF4-FFF2-40B4-BE49-F238E27FC236}">
                  <a16:creationId xmlns:a16="http://schemas.microsoft.com/office/drawing/2014/main" id="{5C5A00F6-C445-4100-85D4-7EAE7F0C1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552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Text Box 22">
              <a:extLst>
                <a:ext uri="{FF2B5EF4-FFF2-40B4-BE49-F238E27FC236}">
                  <a16:creationId xmlns:a16="http://schemas.microsoft.com/office/drawing/2014/main" id="{951B2040-25D4-497E-8181-A57B719B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456"/>
              <a:ext cx="3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X</a:t>
              </a:r>
              <a:r>
                <a:rPr lang="en-US" altLang="en-US" baseline="-25000"/>
                <a:t>W</a:t>
              </a:r>
            </a:p>
          </p:txBody>
        </p:sp>
        <p:sp>
          <p:nvSpPr>
            <p:cNvPr id="16407" name="Text Box 23">
              <a:extLst>
                <a:ext uri="{FF2B5EF4-FFF2-40B4-BE49-F238E27FC236}">
                  <a16:creationId xmlns:a16="http://schemas.microsoft.com/office/drawing/2014/main" id="{9E2C2753-8E76-4CB8-92E0-A18B582A7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48"/>
              <a:ext cx="3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Y</a:t>
              </a:r>
              <a:r>
                <a:rPr lang="en-US" altLang="en-US" baseline="-25000"/>
                <a:t>W</a:t>
              </a:r>
            </a:p>
          </p:txBody>
        </p:sp>
        <p:sp>
          <p:nvSpPr>
            <p:cNvPr id="16408" name="Text Box 24">
              <a:extLst>
                <a:ext uri="{FF2B5EF4-FFF2-40B4-BE49-F238E27FC236}">
                  <a16:creationId xmlns:a16="http://schemas.microsoft.com/office/drawing/2014/main" id="{58315392-F18E-45CE-B41A-CB6440450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792"/>
              <a:ext cx="2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Z</a:t>
              </a:r>
              <a:r>
                <a:rPr lang="en-US" altLang="en-US" baseline="-25000"/>
                <a:t>W</a:t>
              </a:r>
            </a:p>
          </p:txBody>
        </p:sp>
      </p:grpSp>
      <p:grpSp>
        <p:nvGrpSpPr>
          <p:cNvPr id="16409" name="Group 25">
            <a:extLst>
              <a:ext uri="{FF2B5EF4-FFF2-40B4-BE49-F238E27FC236}">
                <a16:creationId xmlns:a16="http://schemas.microsoft.com/office/drawing/2014/main" id="{3A7202A7-C3D4-46DA-A439-C13030A698A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514600"/>
            <a:ext cx="990600" cy="685800"/>
            <a:chOff x="4080" y="2880"/>
            <a:chExt cx="624" cy="432"/>
          </a:xfrm>
        </p:grpSpPr>
        <p:sp>
          <p:nvSpPr>
            <p:cNvPr id="16410" name="Rectangle 26">
              <a:extLst>
                <a:ext uri="{FF2B5EF4-FFF2-40B4-BE49-F238E27FC236}">
                  <a16:creationId xmlns:a16="http://schemas.microsoft.com/office/drawing/2014/main" id="{87B98E0F-A00C-4422-8A58-C36E28A42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384" cy="38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1" name="Rectangle 27">
              <a:extLst>
                <a:ext uri="{FF2B5EF4-FFF2-40B4-BE49-F238E27FC236}">
                  <a16:creationId xmlns:a16="http://schemas.microsoft.com/office/drawing/2014/main" id="{03D15B06-2A25-45AE-8685-B181D6FC6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880"/>
              <a:ext cx="384" cy="38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2" name="Line 28">
              <a:extLst>
                <a:ext uri="{FF2B5EF4-FFF2-40B4-BE49-F238E27FC236}">
                  <a16:creationId xmlns:a16="http://schemas.microsoft.com/office/drawing/2014/main" id="{861168E0-7471-441A-B99E-D2906F57AF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880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29">
              <a:extLst>
                <a:ext uri="{FF2B5EF4-FFF2-40B4-BE49-F238E27FC236}">
                  <a16:creationId xmlns:a16="http://schemas.microsoft.com/office/drawing/2014/main" id="{2E024DA1-6DE7-410F-919F-43ECD63DB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2880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30">
              <a:extLst>
                <a:ext uri="{FF2B5EF4-FFF2-40B4-BE49-F238E27FC236}">
                  <a16:creationId xmlns:a16="http://schemas.microsoft.com/office/drawing/2014/main" id="{F0B48C8F-1C53-49AE-A86E-317D8BAB52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3264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Line 31">
              <a:extLst>
                <a:ext uri="{FF2B5EF4-FFF2-40B4-BE49-F238E27FC236}">
                  <a16:creationId xmlns:a16="http://schemas.microsoft.com/office/drawing/2014/main" id="{FB1F59C7-3CC1-4ADA-9277-0A4E3B49B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3264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16" name="Group 32">
            <a:extLst>
              <a:ext uri="{FF2B5EF4-FFF2-40B4-BE49-F238E27FC236}">
                <a16:creationId xmlns:a16="http://schemas.microsoft.com/office/drawing/2014/main" id="{1262ECCB-E7C5-41B9-AA9D-69F8A26F2FE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600200"/>
            <a:ext cx="2344738" cy="2271713"/>
            <a:chOff x="3696" y="2352"/>
            <a:chExt cx="1477" cy="1431"/>
          </a:xfrm>
        </p:grpSpPr>
        <p:sp>
          <p:nvSpPr>
            <p:cNvPr id="16417" name="Line 33">
              <a:extLst>
                <a:ext uri="{FF2B5EF4-FFF2-40B4-BE49-F238E27FC236}">
                  <a16:creationId xmlns:a16="http://schemas.microsoft.com/office/drawing/2014/main" id="{549971EE-AE8E-4119-9F7D-199B865D2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54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34">
              <a:extLst>
                <a:ext uri="{FF2B5EF4-FFF2-40B4-BE49-F238E27FC236}">
                  <a16:creationId xmlns:a16="http://schemas.microsoft.com/office/drawing/2014/main" id="{FD435B49-DBCE-4982-AA7C-B14831513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35">
              <a:extLst>
                <a:ext uri="{FF2B5EF4-FFF2-40B4-BE49-F238E27FC236}">
                  <a16:creationId xmlns:a16="http://schemas.microsoft.com/office/drawing/2014/main" id="{5F7268A8-14AB-4C79-896E-50C604A247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3216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Text Box 36">
              <a:extLst>
                <a:ext uri="{FF2B5EF4-FFF2-40B4-BE49-F238E27FC236}">
                  <a16:creationId xmlns:a16="http://schemas.microsoft.com/office/drawing/2014/main" id="{05ABD92A-FB93-48BD-B626-FBB181DBF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6" y="3143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X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21" name="Text Box 37">
              <a:extLst>
                <a:ext uri="{FF2B5EF4-FFF2-40B4-BE49-F238E27FC236}">
                  <a16:creationId xmlns:a16="http://schemas.microsoft.com/office/drawing/2014/main" id="{D7E8AFED-0DD0-449A-9EF1-4EF7C1D66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352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Y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22" name="Text Box 38">
              <a:extLst>
                <a:ext uri="{FF2B5EF4-FFF2-40B4-BE49-F238E27FC236}">
                  <a16:creationId xmlns:a16="http://schemas.microsoft.com/office/drawing/2014/main" id="{F358F559-1D99-4827-8617-710C489C8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552"/>
              <a:ext cx="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Z</a:t>
              </a:r>
              <a:r>
                <a:rPr lang="en-US" altLang="en-US" baseline="-25000"/>
                <a:t>O</a:t>
              </a:r>
            </a:p>
          </p:txBody>
        </p:sp>
      </p:grpSp>
      <p:grpSp>
        <p:nvGrpSpPr>
          <p:cNvPr id="16424" name="Group 40">
            <a:extLst>
              <a:ext uri="{FF2B5EF4-FFF2-40B4-BE49-F238E27FC236}">
                <a16:creationId xmlns:a16="http://schemas.microsoft.com/office/drawing/2014/main" id="{59460EF0-E681-400B-933C-9A069B15D116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4343400"/>
            <a:ext cx="2344738" cy="2271713"/>
            <a:chOff x="3696" y="2352"/>
            <a:chExt cx="1477" cy="1431"/>
          </a:xfrm>
        </p:grpSpPr>
        <p:sp>
          <p:nvSpPr>
            <p:cNvPr id="16425" name="Line 41">
              <a:extLst>
                <a:ext uri="{FF2B5EF4-FFF2-40B4-BE49-F238E27FC236}">
                  <a16:creationId xmlns:a16="http://schemas.microsoft.com/office/drawing/2014/main" id="{36FA51D2-91BC-41D4-9BEE-0B8A77321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54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Line 42">
              <a:extLst>
                <a:ext uri="{FF2B5EF4-FFF2-40B4-BE49-F238E27FC236}">
                  <a16:creationId xmlns:a16="http://schemas.microsoft.com/office/drawing/2014/main" id="{7A92F313-D490-48A8-88AA-135F7CA82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43">
              <a:extLst>
                <a:ext uri="{FF2B5EF4-FFF2-40B4-BE49-F238E27FC236}">
                  <a16:creationId xmlns:a16="http://schemas.microsoft.com/office/drawing/2014/main" id="{812FA539-2F28-4E8E-A6FC-FB0A97DDCC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3216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Text Box 44">
              <a:extLst>
                <a:ext uri="{FF2B5EF4-FFF2-40B4-BE49-F238E27FC236}">
                  <a16:creationId xmlns:a16="http://schemas.microsoft.com/office/drawing/2014/main" id="{ECF4D642-1ADA-4292-B03A-9A433B778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6" y="3143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X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29" name="Text Box 45">
              <a:extLst>
                <a:ext uri="{FF2B5EF4-FFF2-40B4-BE49-F238E27FC236}">
                  <a16:creationId xmlns:a16="http://schemas.microsoft.com/office/drawing/2014/main" id="{14BE6196-4A1E-4B90-98CD-AF2868F2A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352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Y</a:t>
              </a:r>
              <a:r>
                <a:rPr lang="en-US" altLang="en-US" baseline="-25000"/>
                <a:t>O</a:t>
              </a:r>
            </a:p>
          </p:txBody>
        </p:sp>
        <p:sp>
          <p:nvSpPr>
            <p:cNvPr id="16430" name="Text Box 46">
              <a:extLst>
                <a:ext uri="{FF2B5EF4-FFF2-40B4-BE49-F238E27FC236}">
                  <a16:creationId xmlns:a16="http://schemas.microsoft.com/office/drawing/2014/main" id="{A5B67935-3978-4E09-988F-5978F0425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552"/>
              <a:ext cx="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Z</a:t>
              </a:r>
              <a:r>
                <a:rPr lang="en-US" altLang="en-US" baseline="-25000"/>
                <a:t>O</a:t>
              </a:r>
            </a:p>
          </p:txBody>
        </p:sp>
      </p:grpSp>
      <p:grpSp>
        <p:nvGrpSpPr>
          <p:cNvPr id="16435" name="Group 51">
            <a:extLst>
              <a:ext uri="{FF2B5EF4-FFF2-40B4-BE49-F238E27FC236}">
                <a16:creationId xmlns:a16="http://schemas.microsoft.com/office/drawing/2014/main" id="{9209AA1B-2CA2-4A28-8721-1427FA5C79B9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5029200"/>
            <a:ext cx="457200" cy="838200"/>
            <a:chOff x="2496" y="3168"/>
            <a:chExt cx="288" cy="528"/>
          </a:xfrm>
        </p:grpSpPr>
        <p:sp>
          <p:nvSpPr>
            <p:cNvPr id="16431" name="Oval 47">
              <a:extLst>
                <a:ext uri="{FF2B5EF4-FFF2-40B4-BE49-F238E27FC236}">
                  <a16:creationId xmlns:a16="http://schemas.microsoft.com/office/drawing/2014/main" id="{568B3141-CD2F-44C1-B341-43DC1C40A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68"/>
              <a:ext cx="288" cy="96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Oval 48">
              <a:extLst>
                <a:ext uri="{FF2B5EF4-FFF2-40B4-BE49-F238E27FC236}">
                  <a16:creationId xmlns:a16="http://schemas.microsoft.com/office/drawing/2014/main" id="{6FF33055-4845-41A0-B4A8-DCEEC8AAD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600"/>
              <a:ext cx="288" cy="96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Line 49">
              <a:extLst>
                <a:ext uri="{FF2B5EF4-FFF2-40B4-BE49-F238E27FC236}">
                  <a16:creationId xmlns:a16="http://schemas.microsoft.com/office/drawing/2014/main" id="{3CFA7F37-5FC6-44DB-9998-272AB6A41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216"/>
              <a:ext cx="0" cy="43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Line 50">
              <a:extLst>
                <a:ext uri="{FF2B5EF4-FFF2-40B4-BE49-F238E27FC236}">
                  <a16:creationId xmlns:a16="http://schemas.microsoft.com/office/drawing/2014/main" id="{20B65FC2-D720-4632-A5D2-D8B8CDAF8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216"/>
              <a:ext cx="0" cy="43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37" name="AutoShape 53">
            <a:extLst>
              <a:ext uri="{FF2B5EF4-FFF2-40B4-BE49-F238E27FC236}">
                <a16:creationId xmlns:a16="http://schemas.microsoft.com/office/drawing/2014/main" id="{5186A098-88DD-40E0-8A18-3A14F6BE115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19600" y="2209800"/>
            <a:ext cx="1219200" cy="457200"/>
          </a:xfrm>
          <a:prstGeom prst="curvedDownArrow">
            <a:avLst>
              <a:gd name="adj1" fmla="val 53333"/>
              <a:gd name="adj2" fmla="val 10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38" name="AutoShape 54">
            <a:extLst>
              <a:ext uri="{FF2B5EF4-FFF2-40B4-BE49-F238E27FC236}">
                <a16:creationId xmlns:a16="http://schemas.microsoft.com/office/drawing/2014/main" id="{CFC0030E-0F83-4354-B416-441BD7E9C6F5}"/>
              </a:ext>
            </a:extLst>
          </p:cNvPr>
          <p:cNvSpPr>
            <a:spLocks noChangeArrowheads="1"/>
          </p:cNvSpPr>
          <p:nvPr/>
        </p:nvSpPr>
        <p:spPr bwMode="auto">
          <a:xfrm rot="3398505" flipH="1">
            <a:off x="4908550" y="4260850"/>
            <a:ext cx="1752600" cy="457200"/>
          </a:xfrm>
          <a:prstGeom prst="curvedDownArrow">
            <a:avLst>
              <a:gd name="adj1" fmla="val 76667"/>
              <a:gd name="adj2" fmla="val 15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39" name="AutoShape 55">
            <a:extLst>
              <a:ext uri="{FF2B5EF4-FFF2-40B4-BE49-F238E27FC236}">
                <a16:creationId xmlns:a16="http://schemas.microsoft.com/office/drawing/2014/main" id="{FB335A4D-1516-4E62-9CD9-2D6DFE57DC3B}"/>
              </a:ext>
            </a:extLst>
          </p:cNvPr>
          <p:cNvSpPr>
            <a:spLocks noChangeArrowheads="1"/>
          </p:cNvSpPr>
          <p:nvPr/>
        </p:nvSpPr>
        <p:spPr bwMode="auto">
          <a:xfrm rot="-15479312" flipH="1" flipV="1">
            <a:off x="2514600" y="4267200"/>
            <a:ext cx="1219200" cy="457200"/>
          </a:xfrm>
          <a:prstGeom prst="curvedDownArrow">
            <a:avLst>
              <a:gd name="adj1" fmla="val 53333"/>
              <a:gd name="adj2" fmla="val 10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0" name="Text Box 56">
            <a:extLst>
              <a:ext uri="{FF2B5EF4-FFF2-40B4-BE49-F238E27FC236}">
                <a16:creationId xmlns:a16="http://schemas.microsoft.com/office/drawing/2014/main" id="{EA30E0B5-764B-4C28-84DD-256BE632C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10200"/>
            <a:ext cx="3587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MODEL TRANSFORMATION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593BE4F-F68D-4CF3-96A0-12A81F8F2F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 Transformation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B56435E-DBC9-4E89-A207-C375FEEF7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Transforming from the object to world coordinates</a:t>
            </a:r>
          </a:p>
          <a:p>
            <a:pPr lvl="1"/>
            <a:r>
              <a:rPr lang="en-US" altLang="en-US" dirty="0"/>
              <a:t>Placing the object in the desired </a:t>
            </a:r>
            <a:r>
              <a:rPr lang="en-US" altLang="en-US" dirty="0">
                <a:solidFill>
                  <a:schemeClr val="accent2"/>
                </a:solidFill>
              </a:rPr>
              <a:t>position, scale and orientation</a:t>
            </a:r>
          </a:p>
          <a:p>
            <a:pPr lvl="1"/>
            <a:endParaRPr lang="en-US" altLang="en-US" dirty="0">
              <a:solidFill>
                <a:schemeClr val="accent2"/>
              </a:solidFill>
            </a:endParaRPr>
          </a:p>
          <a:p>
            <a:r>
              <a:rPr lang="en-US" altLang="en-US" dirty="0"/>
              <a:t>In theory, can involve any kind of transformations</a:t>
            </a:r>
          </a:p>
          <a:p>
            <a:r>
              <a:rPr lang="en-US" altLang="en-US" dirty="0"/>
              <a:t>In practice, involves affine transformations like translation, rotation, scaling, and shearing</a:t>
            </a:r>
          </a:p>
          <a:p>
            <a:pPr lvl="1"/>
            <a:r>
              <a:rPr lang="en-US" altLang="en-US" dirty="0"/>
              <a:t>More on these in the following lectures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880B85D3-0684-4E80-B7FA-7BEBCF012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View Transformation</a:t>
            </a:r>
          </a:p>
        </p:txBody>
      </p:sp>
      <p:grpSp>
        <p:nvGrpSpPr>
          <p:cNvPr id="106499" name="Group 3">
            <a:extLst>
              <a:ext uri="{FF2B5EF4-FFF2-40B4-BE49-F238E27FC236}">
                <a16:creationId xmlns:a16="http://schemas.microsoft.com/office/drawing/2014/main" id="{5DA1D667-3F3A-44BE-B6DE-775B0AC4F506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4648200"/>
            <a:ext cx="990600" cy="685800"/>
            <a:chOff x="4080" y="2880"/>
            <a:chExt cx="624" cy="432"/>
          </a:xfrm>
        </p:grpSpPr>
        <p:sp>
          <p:nvSpPr>
            <p:cNvPr id="106500" name="Rectangle 4">
              <a:extLst>
                <a:ext uri="{FF2B5EF4-FFF2-40B4-BE49-F238E27FC236}">
                  <a16:creationId xmlns:a16="http://schemas.microsoft.com/office/drawing/2014/main" id="{2FEC031C-E908-47A1-B4EF-AF84480B8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384" cy="38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1" name="Rectangle 5">
              <a:extLst>
                <a:ext uri="{FF2B5EF4-FFF2-40B4-BE49-F238E27FC236}">
                  <a16:creationId xmlns:a16="http://schemas.microsoft.com/office/drawing/2014/main" id="{C7F548C0-015C-4738-AC04-0D1D75DE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880"/>
              <a:ext cx="384" cy="38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2" name="Line 6">
              <a:extLst>
                <a:ext uri="{FF2B5EF4-FFF2-40B4-BE49-F238E27FC236}">
                  <a16:creationId xmlns:a16="http://schemas.microsoft.com/office/drawing/2014/main" id="{E211B559-C641-4D33-B145-FB6EB5973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880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3" name="Line 7">
              <a:extLst>
                <a:ext uri="{FF2B5EF4-FFF2-40B4-BE49-F238E27FC236}">
                  <a16:creationId xmlns:a16="http://schemas.microsoft.com/office/drawing/2014/main" id="{E4BBA116-8813-4357-B6D0-A3A03B112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2880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4" name="Line 8">
              <a:extLst>
                <a:ext uri="{FF2B5EF4-FFF2-40B4-BE49-F238E27FC236}">
                  <a16:creationId xmlns:a16="http://schemas.microsoft.com/office/drawing/2014/main" id="{93FFD63A-8D02-4B75-9884-8896AEE96D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3264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5" name="Line 9">
              <a:extLst>
                <a:ext uri="{FF2B5EF4-FFF2-40B4-BE49-F238E27FC236}">
                  <a16:creationId xmlns:a16="http://schemas.microsoft.com/office/drawing/2014/main" id="{F8C5F956-9F4A-4443-94DD-B8F9634DF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3264"/>
              <a:ext cx="240" cy="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513" name="Group 17">
            <a:extLst>
              <a:ext uri="{FF2B5EF4-FFF2-40B4-BE49-F238E27FC236}">
                <a16:creationId xmlns:a16="http://schemas.microsoft.com/office/drawing/2014/main" id="{CF263261-EAC0-46DB-A0BA-B8BD70686EF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828800"/>
            <a:ext cx="3986213" cy="2500313"/>
            <a:chOff x="432" y="2448"/>
            <a:chExt cx="2511" cy="1575"/>
          </a:xfrm>
        </p:grpSpPr>
        <p:sp>
          <p:nvSpPr>
            <p:cNvPr id="106514" name="Line 18">
              <a:extLst>
                <a:ext uri="{FF2B5EF4-FFF2-40B4-BE49-F238E27FC236}">
                  <a16:creationId xmlns:a16="http://schemas.microsoft.com/office/drawing/2014/main" id="{6D8C09D3-BF41-4D11-880B-CE51EEAB0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5" name="Line 19">
              <a:extLst>
                <a:ext uri="{FF2B5EF4-FFF2-40B4-BE49-F238E27FC236}">
                  <a16:creationId xmlns:a16="http://schemas.microsoft.com/office/drawing/2014/main" id="{00C201C3-E0C8-4D86-BAEF-8F3E68070D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3552"/>
              <a:ext cx="6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6" name="Line 20">
              <a:extLst>
                <a:ext uri="{FF2B5EF4-FFF2-40B4-BE49-F238E27FC236}">
                  <a16:creationId xmlns:a16="http://schemas.microsoft.com/office/drawing/2014/main" id="{4848E473-F994-484B-A935-FF43BDB38B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552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7" name="Text Box 21">
              <a:extLst>
                <a:ext uri="{FF2B5EF4-FFF2-40B4-BE49-F238E27FC236}">
                  <a16:creationId xmlns:a16="http://schemas.microsoft.com/office/drawing/2014/main" id="{83B08662-6625-40A0-8F27-32963A43B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456"/>
              <a:ext cx="3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X</a:t>
              </a:r>
              <a:r>
                <a:rPr lang="en-US" altLang="en-US" baseline="-25000"/>
                <a:t>W</a:t>
              </a:r>
            </a:p>
          </p:txBody>
        </p:sp>
        <p:sp>
          <p:nvSpPr>
            <p:cNvPr id="106518" name="Text Box 22">
              <a:extLst>
                <a:ext uri="{FF2B5EF4-FFF2-40B4-BE49-F238E27FC236}">
                  <a16:creationId xmlns:a16="http://schemas.microsoft.com/office/drawing/2014/main" id="{B0F1AA1C-4701-4EA2-BDAD-C3BEB0306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48"/>
              <a:ext cx="3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Y</a:t>
              </a:r>
              <a:r>
                <a:rPr lang="en-US" altLang="en-US" baseline="-25000"/>
                <a:t>W</a:t>
              </a:r>
            </a:p>
          </p:txBody>
        </p:sp>
        <p:sp>
          <p:nvSpPr>
            <p:cNvPr id="106519" name="Text Box 23">
              <a:extLst>
                <a:ext uri="{FF2B5EF4-FFF2-40B4-BE49-F238E27FC236}">
                  <a16:creationId xmlns:a16="http://schemas.microsoft.com/office/drawing/2014/main" id="{7F1E16AB-C95B-4B32-B7A4-1FDBADAC5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792"/>
              <a:ext cx="2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Z</a:t>
              </a:r>
              <a:r>
                <a:rPr lang="en-US" altLang="en-US" baseline="-25000"/>
                <a:t>W</a:t>
              </a:r>
            </a:p>
          </p:txBody>
        </p:sp>
      </p:grpSp>
      <p:grpSp>
        <p:nvGrpSpPr>
          <p:cNvPr id="106520" name="Group 24">
            <a:extLst>
              <a:ext uri="{FF2B5EF4-FFF2-40B4-BE49-F238E27FC236}">
                <a16:creationId xmlns:a16="http://schemas.microsoft.com/office/drawing/2014/main" id="{1D22566C-9079-45A3-AA6E-97651459D16A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514600"/>
            <a:ext cx="990600" cy="685800"/>
            <a:chOff x="4080" y="2880"/>
            <a:chExt cx="624" cy="432"/>
          </a:xfrm>
        </p:grpSpPr>
        <p:sp>
          <p:nvSpPr>
            <p:cNvPr id="106521" name="Rectangle 25">
              <a:extLst>
                <a:ext uri="{FF2B5EF4-FFF2-40B4-BE49-F238E27FC236}">
                  <a16:creationId xmlns:a16="http://schemas.microsoft.com/office/drawing/2014/main" id="{E6B17CDE-3545-4896-A36E-D27723607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384" cy="38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2" name="Rectangle 26">
              <a:extLst>
                <a:ext uri="{FF2B5EF4-FFF2-40B4-BE49-F238E27FC236}">
                  <a16:creationId xmlns:a16="http://schemas.microsoft.com/office/drawing/2014/main" id="{648B99A5-349A-4890-97D8-83EAADE13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880"/>
              <a:ext cx="384" cy="38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3" name="Line 27">
              <a:extLst>
                <a:ext uri="{FF2B5EF4-FFF2-40B4-BE49-F238E27FC236}">
                  <a16:creationId xmlns:a16="http://schemas.microsoft.com/office/drawing/2014/main" id="{04476A32-18FF-4EAE-A731-8B3130B80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880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4" name="Line 28">
              <a:extLst>
                <a:ext uri="{FF2B5EF4-FFF2-40B4-BE49-F238E27FC236}">
                  <a16:creationId xmlns:a16="http://schemas.microsoft.com/office/drawing/2014/main" id="{78F09D3E-1676-4932-BA9B-5A8B5099EE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2880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5" name="Line 29">
              <a:extLst>
                <a:ext uri="{FF2B5EF4-FFF2-40B4-BE49-F238E27FC236}">
                  <a16:creationId xmlns:a16="http://schemas.microsoft.com/office/drawing/2014/main" id="{3D4E8B4A-33E8-4BF4-947E-F4A8AF90E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3264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6" name="Line 30">
              <a:extLst>
                <a:ext uri="{FF2B5EF4-FFF2-40B4-BE49-F238E27FC236}">
                  <a16:creationId xmlns:a16="http://schemas.microsoft.com/office/drawing/2014/main" id="{7364F89D-C7CC-4AD1-A3F7-C39C163B6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3264"/>
              <a:ext cx="240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541" name="Group 45">
            <a:extLst>
              <a:ext uri="{FF2B5EF4-FFF2-40B4-BE49-F238E27FC236}">
                <a16:creationId xmlns:a16="http://schemas.microsoft.com/office/drawing/2014/main" id="{5093F234-1A9D-4345-9814-308356334B6F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5029200"/>
            <a:ext cx="457200" cy="838200"/>
            <a:chOff x="2496" y="3168"/>
            <a:chExt cx="288" cy="528"/>
          </a:xfrm>
        </p:grpSpPr>
        <p:sp>
          <p:nvSpPr>
            <p:cNvPr id="106542" name="Oval 46">
              <a:extLst>
                <a:ext uri="{FF2B5EF4-FFF2-40B4-BE49-F238E27FC236}">
                  <a16:creationId xmlns:a16="http://schemas.microsoft.com/office/drawing/2014/main" id="{7B68CF35-7A6D-4B56-A40F-2F07AA4AD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68"/>
              <a:ext cx="288" cy="96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3" name="Oval 47">
              <a:extLst>
                <a:ext uri="{FF2B5EF4-FFF2-40B4-BE49-F238E27FC236}">
                  <a16:creationId xmlns:a16="http://schemas.microsoft.com/office/drawing/2014/main" id="{B9004E0F-6E70-4300-8872-5FECD1A44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600"/>
              <a:ext cx="288" cy="96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4" name="Line 48">
              <a:extLst>
                <a:ext uri="{FF2B5EF4-FFF2-40B4-BE49-F238E27FC236}">
                  <a16:creationId xmlns:a16="http://schemas.microsoft.com/office/drawing/2014/main" id="{CBDA7238-8DE9-4773-BE24-9641B71E7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216"/>
              <a:ext cx="0" cy="43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45" name="Line 49">
              <a:extLst>
                <a:ext uri="{FF2B5EF4-FFF2-40B4-BE49-F238E27FC236}">
                  <a16:creationId xmlns:a16="http://schemas.microsoft.com/office/drawing/2014/main" id="{0B4B90B4-E0CE-45DC-BFF3-611170F12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216"/>
              <a:ext cx="0" cy="43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50" name="Oval 54">
            <a:extLst>
              <a:ext uri="{FF2B5EF4-FFF2-40B4-BE49-F238E27FC236}">
                <a16:creationId xmlns:a16="http://schemas.microsoft.com/office/drawing/2014/main" id="{C420EF2A-45A3-4CCC-A11D-E81EAAFD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816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51" name="Freeform 55">
            <a:extLst>
              <a:ext uri="{FF2B5EF4-FFF2-40B4-BE49-F238E27FC236}">
                <a16:creationId xmlns:a16="http://schemas.microsoft.com/office/drawing/2014/main" id="{C3484A54-BA43-4D3E-8754-C2E5310E643D}"/>
              </a:ext>
            </a:extLst>
          </p:cNvPr>
          <p:cNvSpPr>
            <a:spLocks/>
          </p:cNvSpPr>
          <p:nvPr/>
        </p:nvSpPr>
        <p:spPr bwMode="auto">
          <a:xfrm>
            <a:off x="1371600" y="5257800"/>
            <a:ext cx="381000" cy="381000"/>
          </a:xfrm>
          <a:custGeom>
            <a:avLst/>
            <a:gdLst>
              <a:gd name="T0" fmla="*/ 0 w 240"/>
              <a:gd name="T1" fmla="*/ 0 h 240"/>
              <a:gd name="T2" fmla="*/ 240 w 240"/>
              <a:gd name="T3" fmla="*/ 144 h 240"/>
              <a:gd name="T4" fmla="*/ 96 w 24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240">
                <a:moveTo>
                  <a:pt x="0" y="0"/>
                </a:moveTo>
                <a:lnTo>
                  <a:pt x="240" y="144"/>
                </a:lnTo>
                <a:lnTo>
                  <a:pt x="96" y="2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52" name="Oval 56">
            <a:extLst>
              <a:ext uri="{FF2B5EF4-FFF2-40B4-BE49-F238E27FC236}">
                <a16:creationId xmlns:a16="http://schemas.microsoft.com/office/drawing/2014/main" id="{8772838D-C947-4369-AB85-AFB7EE8F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410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53" name="Line 57">
            <a:extLst>
              <a:ext uri="{FF2B5EF4-FFF2-40B4-BE49-F238E27FC236}">
                <a16:creationId xmlns:a16="http://schemas.microsoft.com/office/drawing/2014/main" id="{44D4AE2F-78F3-41ED-A08F-2FA4D81035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3276600"/>
            <a:ext cx="20574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54" name="Line 58">
            <a:extLst>
              <a:ext uri="{FF2B5EF4-FFF2-40B4-BE49-F238E27FC236}">
                <a16:creationId xmlns:a16="http://schemas.microsoft.com/office/drawing/2014/main" id="{B7C04FB5-922A-450A-B224-0DFCF8DA1B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5791200"/>
            <a:ext cx="2438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56" name="Line 60">
            <a:extLst>
              <a:ext uri="{FF2B5EF4-FFF2-40B4-BE49-F238E27FC236}">
                <a16:creationId xmlns:a16="http://schemas.microsoft.com/office/drawing/2014/main" id="{E808DAE7-8892-4363-A4D6-90F806B5D6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1524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57" name="Line 61">
            <a:extLst>
              <a:ext uri="{FF2B5EF4-FFF2-40B4-BE49-F238E27FC236}">
                <a16:creationId xmlns:a16="http://schemas.microsoft.com/office/drawing/2014/main" id="{E984BA1C-43B6-4C36-A8D0-18976AFF7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6248400"/>
            <a:ext cx="19050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96470-8ECC-48B3-8B77-E227E1E9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Goal: </a:t>
            </a:r>
            <a:r>
              <a:rPr lang="en-US" altLang="en-US" dirty="0"/>
              <a:t>expressing the shape of an object mathematically</a:t>
            </a:r>
          </a:p>
          <a:p>
            <a:endParaRPr lang="en-US" altLang="en-US" dirty="0"/>
          </a:p>
          <a:p>
            <a:r>
              <a:rPr lang="en-US" altLang="en-US" dirty="0"/>
              <a:t>Some Representations</a:t>
            </a:r>
          </a:p>
          <a:p>
            <a:pPr lvl="1"/>
            <a:r>
              <a:rPr lang="en-US" altLang="en-US" dirty="0"/>
              <a:t>Explicit: </a:t>
            </a:r>
          </a:p>
          <a:p>
            <a:pPr lvl="2"/>
            <a:r>
              <a:rPr lang="en-US" altLang="en-US" dirty="0"/>
              <a:t>Can draw the line, but cannot represent the y axis</a:t>
            </a:r>
          </a:p>
          <a:p>
            <a:pPr lvl="2"/>
            <a:endParaRPr lang="en-US" altLang="en-US" dirty="0"/>
          </a:p>
          <a:p>
            <a:pPr lvl="1"/>
            <a:r>
              <a:rPr lang="en-US" altLang="en-US" dirty="0"/>
              <a:t>Implicit:</a:t>
            </a:r>
          </a:p>
          <a:p>
            <a:pPr lvl="2"/>
            <a:r>
              <a:rPr lang="en-US" altLang="en-US" dirty="0"/>
              <a:t>Cannot draw the line, but evaluate if points lie on the line</a:t>
            </a:r>
          </a:p>
          <a:p>
            <a:pPr lvl="2"/>
            <a:endParaRPr lang="en-US" altLang="en-US" dirty="0"/>
          </a:p>
          <a:p>
            <a:pPr lvl="1"/>
            <a:r>
              <a:rPr lang="en-US" altLang="en-US" dirty="0"/>
              <a:t>Parametric:</a:t>
            </a:r>
          </a:p>
          <a:p>
            <a:pPr lvl="2"/>
            <a:r>
              <a:rPr lang="en-US" altLang="en-US" dirty="0"/>
              <a:t>Essentially interpolating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 and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0F5B7-FE01-4ED6-BBD7-D2FA7DDE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Object Shapes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A26C6-EF91-EB4F-97F7-FFBFEAF0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36" y="2917297"/>
            <a:ext cx="18796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3CB05-E0E7-9842-B644-94CEC095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4" y="3955997"/>
            <a:ext cx="25527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EBEBF-DCEE-B240-9F8A-A735D7DE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386" y="5019077"/>
            <a:ext cx="2730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C3FB09-FAA8-5446-8D85-CBDB7D87E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Position and orientation of eye (9 parameters)</a:t>
            </a:r>
          </a:p>
          <a:p>
            <a:pPr lvl="1"/>
            <a:r>
              <a:rPr lang="en-US" altLang="en-US" dirty="0"/>
              <a:t>View point</a:t>
            </a:r>
          </a:p>
          <a:p>
            <a:pPr lvl="2"/>
            <a:r>
              <a:rPr lang="en-US" altLang="en-US" dirty="0"/>
              <a:t>POINT: (x, y, z) [3]</a:t>
            </a:r>
          </a:p>
          <a:p>
            <a:pPr lvl="1"/>
            <a:r>
              <a:rPr lang="en-US" altLang="en-US" dirty="0"/>
              <a:t>Normal to the image plane</a:t>
            </a:r>
          </a:p>
          <a:p>
            <a:pPr lvl="2"/>
            <a:r>
              <a:rPr lang="en-US" altLang="en-US" dirty="0"/>
              <a:t>VECTOR: (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x</a:t>
            </a:r>
            <a:r>
              <a:rPr lang="en-US" altLang="en-US" dirty="0"/>
              <a:t>,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y</a:t>
            </a:r>
            <a:r>
              <a:rPr lang="en-US" altLang="en-US" dirty="0"/>
              <a:t>,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z</a:t>
            </a:r>
            <a:r>
              <a:rPr lang="en-US" altLang="en-US" dirty="0"/>
              <a:t>) [3] </a:t>
            </a:r>
          </a:p>
          <a:p>
            <a:pPr lvl="1"/>
            <a:r>
              <a:rPr lang="en-US" altLang="en-US" dirty="0"/>
              <a:t>View Up</a:t>
            </a:r>
          </a:p>
          <a:p>
            <a:pPr lvl="2"/>
            <a:r>
              <a:rPr lang="en-US" altLang="en-US" dirty="0"/>
              <a:t>VECTOR: (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x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y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z</a:t>
            </a:r>
            <a:r>
              <a:rPr lang="en-US" altLang="en-US" dirty="0"/>
              <a:t>) [3]</a:t>
            </a:r>
          </a:p>
          <a:p>
            <a:pPr lvl="1"/>
            <a:r>
              <a:rPr lang="en-US" altLang="en-US" dirty="0"/>
              <a:t>Default: (0,0,0), (0,0,-1), (0,1,0)</a:t>
            </a:r>
          </a:p>
          <a:p>
            <a:r>
              <a:rPr lang="en-US" altLang="en-US" dirty="0"/>
              <a:t>View transformation to align</a:t>
            </a:r>
          </a:p>
          <a:p>
            <a:pPr lvl="1"/>
            <a:r>
              <a:rPr lang="en-US" altLang="en-US" dirty="0"/>
              <a:t>Eye with the origin</a:t>
            </a:r>
          </a:p>
          <a:p>
            <a:pPr lvl="1"/>
            <a:r>
              <a:rPr lang="en-US" altLang="en-US" dirty="0"/>
              <a:t>Normal to the image plane with negative Z axis</a:t>
            </a:r>
          </a:p>
          <a:p>
            <a:pPr lvl="1"/>
            <a:r>
              <a:rPr lang="en-US" altLang="en-US" dirty="0"/>
              <a:t>View Up vector with positive Y axis</a:t>
            </a:r>
          </a:p>
          <a:p>
            <a:pPr lvl="1"/>
            <a:r>
              <a:rPr lang="en-US" altLang="en-US" dirty="0"/>
              <a:t>Can be achieved by rotation and translation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FC083-ED30-7B4E-83F8-8E942C0A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View Transformation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5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FAAADC2-1274-43AE-94DB-74AF8FEB5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Interactive Rendering Pipeline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9059647-43B6-41FE-AB91-AF45A6BAE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Input: fully described 3D scenes</a:t>
            </a:r>
          </a:p>
          <a:p>
            <a:pPr lvl="1"/>
            <a:r>
              <a:rPr lang="en-US" altLang="en-US" dirty="0"/>
              <a:t>Object geometry, shading, illumination, etc.</a:t>
            </a:r>
          </a:p>
          <a:p>
            <a:r>
              <a:rPr lang="en-US" altLang="en-US" dirty="0"/>
              <a:t>Output: rendered images</a:t>
            </a:r>
          </a:p>
          <a:p>
            <a:pPr lvl="1"/>
            <a:r>
              <a:rPr lang="en-US" altLang="en-US" dirty="0"/>
              <a:t>representing what a virtual camera sees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Standard interactive rendering pipeline:</a:t>
            </a:r>
          </a:p>
          <a:p>
            <a:pPr lvl="1"/>
            <a:r>
              <a:rPr lang="en-US" altLang="en-US" dirty="0"/>
              <a:t>Model-view transformation</a:t>
            </a:r>
          </a:p>
          <a:p>
            <a:pPr lvl="1"/>
            <a:r>
              <a:rPr lang="en-US" altLang="en-US" dirty="0">
                <a:solidFill>
                  <a:schemeClr val="accent2"/>
                </a:solidFill>
              </a:rPr>
              <a:t>Projection transformation</a:t>
            </a:r>
          </a:p>
          <a:p>
            <a:pPr lvl="1"/>
            <a:r>
              <a:rPr lang="en-US" altLang="en-US" dirty="0"/>
              <a:t>Clipping and Vertex Interpolation of Attributes</a:t>
            </a:r>
          </a:p>
          <a:p>
            <a:pPr lvl="1"/>
            <a:r>
              <a:rPr lang="en-US" altLang="en-US" dirty="0"/>
              <a:t>Rasterization and Pixel Interpolation of Attributes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0270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3C6DE1-88FD-4FE2-BEE8-E350CECFC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Transformation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2D80554-C2E6-4E7F-9425-7CE48141E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 dirty="0"/>
              <a:t>Define the “view frustum” (6 parameters)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 dirty="0"/>
              <a:t>Assume origin is the view point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 dirty="0"/>
              <a:t>Near and far planes (planes parallel to XY plane in the negative Z axis) [2]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 dirty="0"/>
              <a:t>Left, right, top, bottom rectangle defined on the near plane [4]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CB2D6FEB-D368-4B03-9E54-3A1C89AD0D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3654" y="4322806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0694DB13-68C3-4A55-8082-D063444D1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3654" y="5313406"/>
            <a:ext cx="99060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090A03C0-1869-44DC-A4B1-C42FF4DF74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3654" y="4475206"/>
            <a:ext cx="0" cy="838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3C2AD829-A45B-4E43-9251-6CA367B39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3654" y="4399006"/>
            <a:ext cx="1143000" cy="914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C0B822AB-480A-4DF4-9F0B-43E24B6BD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3654" y="5084806"/>
            <a:ext cx="2590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DDD31302-F87E-42D4-B8C7-02BA23B9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3654" y="4627606"/>
            <a:ext cx="3352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FF84714B-9E4C-47C0-8AFA-5F9EF6A97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3654" y="5313406"/>
            <a:ext cx="3352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Freeform 11">
            <a:extLst>
              <a:ext uri="{FF2B5EF4-FFF2-40B4-BE49-F238E27FC236}">
                <a16:creationId xmlns:a16="http://schemas.microsoft.com/office/drawing/2014/main" id="{F7A6C527-E773-4F5E-A133-A07D7AD9B482}"/>
              </a:ext>
            </a:extLst>
          </p:cNvPr>
          <p:cNvSpPr>
            <a:spLocks/>
          </p:cNvSpPr>
          <p:nvPr/>
        </p:nvSpPr>
        <p:spPr bwMode="auto">
          <a:xfrm>
            <a:off x="6499654" y="4170406"/>
            <a:ext cx="1981200" cy="16764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Freeform 12">
            <a:extLst>
              <a:ext uri="{FF2B5EF4-FFF2-40B4-BE49-F238E27FC236}">
                <a16:creationId xmlns:a16="http://schemas.microsoft.com/office/drawing/2014/main" id="{D0B982F3-DA41-4EE0-8883-17ACAD9AA032}"/>
              </a:ext>
            </a:extLst>
          </p:cNvPr>
          <p:cNvSpPr>
            <a:spLocks/>
          </p:cNvSpPr>
          <p:nvPr/>
        </p:nvSpPr>
        <p:spPr bwMode="auto">
          <a:xfrm>
            <a:off x="4670854" y="4551406"/>
            <a:ext cx="1371600" cy="12192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Freeform 13">
            <a:extLst>
              <a:ext uri="{FF2B5EF4-FFF2-40B4-BE49-F238E27FC236}">
                <a16:creationId xmlns:a16="http://schemas.microsoft.com/office/drawing/2014/main" id="{C3E9F863-8718-4933-9CDB-2C9F4681008C}"/>
              </a:ext>
            </a:extLst>
          </p:cNvPr>
          <p:cNvSpPr>
            <a:spLocks/>
          </p:cNvSpPr>
          <p:nvPr/>
        </p:nvSpPr>
        <p:spPr bwMode="auto">
          <a:xfrm>
            <a:off x="5128054" y="4932406"/>
            <a:ext cx="381000" cy="4572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Freeform 14">
            <a:extLst>
              <a:ext uri="{FF2B5EF4-FFF2-40B4-BE49-F238E27FC236}">
                <a16:creationId xmlns:a16="http://schemas.microsoft.com/office/drawing/2014/main" id="{78B2C88D-219E-48A5-B4D4-87719A7EDB69}"/>
              </a:ext>
            </a:extLst>
          </p:cNvPr>
          <p:cNvSpPr>
            <a:spLocks/>
          </p:cNvSpPr>
          <p:nvPr/>
        </p:nvSpPr>
        <p:spPr bwMode="auto">
          <a:xfrm>
            <a:off x="6804454" y="4322806"/>
            <a:ext cx="838200" cy="11430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3C2ACC06-48F5-43B7-A9F1-6CF868D48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235" y="566248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>
                <a:latin typeface="Times" panose="02020603050405020304" pitchFamily="18" charset="0"/>
              </a:rPr>
              <a:t>X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06D58499-61AE-4BF8-8481-AFEF0783B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508" y="4197804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>
                <a:latin typeface="Times" panose="02020603050405020304" pitchFamily="18" charset="0"/>
              </a:rPr>
              <a:t>Y</a:t>
            </a: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E9412FBB-058C-42E2-96B0-1C1F63AE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310" y="3969204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>
                <a:latin typeface="Times" panose="02020603050405020304" pitchFamily="18" charset="0"/>
              </a:rPr>
              <a:t>-Z</a:t>
            </a:r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7A67CD5F-7461-4C5D-B9CC-862A24B8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544" y="5670613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near</a:t>
            </a:r>
          </a:p>
        </p:txBody>
      </p:sp>
      <p:sp>
        <p:nvSpPr>
          <p:cNvPr id="20499" name="Text Box 19">
            <a:extLst>
              <a:ext uri="{FF2B5EF4-FFF2-40B4-BE49-F238E27FC236}">
                <a16:creationId xmlns:a16="http://schemas.microsoft.com/office/drawing/2014/main" id="{2B87F791-2DF3-4312-8DBA-6A0364F40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566" y="5758710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far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43A38B-7873-AE49-B223-38D6E5BB2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 dirty="0"/>
              <a:t>Transforming the view frustum (along with the objects inside it) into a 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cuboid with unit square faces on the near and far planes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the negative Z axis passes through the center of these two faces.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Projecting the objects on the near plane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en-US" dirty="0"/>
              <a:t>Consists of a “shear” and a “perspective projection” operations.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A27510-8B49-C241-9AA1-AC703DA9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Projection Transformation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71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7007D18-0858-4D45-84D0-4153876EA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Transformation</a:t>
            </a:r>
          </a:p>
        </p:txBody>
      </p:sp>
      <p:sp>
        <p:nvSpPr>
          <p:cNvPr id="108548" name="Line 4">
            <a:extLst>
              <a:ext uri="{FF2B5EF4-FFF2-40B4-BE49-F238E27FC236}">
                <a16:creationId xmlns:a16="http://schemas.microsoft.com/office/drawing/2014/main" id="{A25E524B-CA84-4473-B836-8DD2168F8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2438400"/>
            <a:ext cx="1676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Line 5">
            <a:extLst>
              <a:ext uri="{FF2B5EF4-FFF2-40B4-BE49-F238E27FC236}">
                <a16:creationId xmlns:a16="http://schemas.microsoft.com/office/drawing/2014/main" id="{7A2810EC-69AE-441D-A8CC-5E6825A92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32004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Line 6">
            <a:extLst>
              <a:ext uri="{FF2B5EF4-FFF2-40B4-BE49-F238E27FC236}">
                <a16:creationId xmlns:a16="http://schemas.microsoft.com/office/drawing/2014/main" id="{88016F62-321F-4739-B0F5-6FA48EEA42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27432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" name="Line 7">
            <a:extLst>
              <a:ext uri="{FF2B5EF4-FFF2-40B4-BE49-F238E27FC236}">
                <a16:creationId xmlns:a16="http://schemas.microsoft.com/office/drawing/2014/main" id="{7B05C35F-37A4-471F-BD09-0C79B3884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5052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" name="Freeform 8">
            <a:extLst>
              <a:ext uri="{FF2B5EF4-FFF2-40B4-BE49-F238E27FC236}">
                <a16:creationId xmlns:a16="http://schemas.microsoft.com/office/drawing/2014/main" id="{29838716-CCAE-473C-A805-635AA74745F3}"/>
              </a:ext>
            </a:extLst>
          </p:cNvPr>
          <p:cNvSpPr>
            <a:spLocks/>
          </p:cNvSpPr>
          <p:nvPr/>
        </p:nvSpPr>
        <p:spPr bwMode="auto">
          <a:xfrm>
            <a:off x="457200" y="3048000"/>
            <a:ext cx="381000" cy="4572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" name="Freeform 9">
            <a:extLst>
              <a:ext uri="{FF2B5EF4-FFF2-40B4-BE49-F238E27FC236}">
                <a16:creationId xmlns:a16="http://schemas.microsoft.com/office/drawing/2014/main" id="{34F23AC9-B0FC-465B-9472-4D37AE0DABD1}"/>
              </a:ext>
            </a:extLst>
          </p:cNvPr>
          <p:cNvSpPr>
            <a:spLocks/>
          </p:cNvSpPr>
          <p:nvPr/>
        </p:nvSpPr>
        <p:spPr bwMode="auto">
          <a:xfrm>
            <a:off x="2133600" y="2438400"/>
            <a:ext cx="838200" cy="11430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" name="Freeform 10">
            <a:extLst>
              <a:ext uri="{FF2B5EF4-FFF2-40B4-BE49-F238E27FC236}">
                <a16:creationId xmlns:a16="http://schemas.microsoft.com/office/drawing/2014/main" id="{63C40466-428B-446D-A315-B5D4B924E95E}"/>
              </a:ext>
            </a:extLst>
          </p:cNvPr>
          <p:cNvSpPr>
            <a:spLocks/>
          </p:cNvSpPr>
          <p:nvPr/>
        </p:nvSpPr>
        <p:spPr bwMode="auto">
          <a:xfrm>
            <a:off x="6705600" y="2209800"/>
            <a:ext cx="838200" cy="11430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" name="Freeform 11">
            <a:extLst>
              <a:ext uri="{FF2B5EF4-FFF2-40B4-BE49-F238E27FC236}">
                <a16:creationId xmlns:a16="http://schemas.microsoft.com/office/drawing/2014/main" id="{49C0D116-5949-4FB4-B574-8DAD14B9B54A}"/>
              </a:ext>
            </a:extLst>
          </p:cNvPr>
          <p:cNvSpPr>
            <a:spLocks/>
          </p:cNvSpPr>
          <p:nvPr/>
        </p:nvSpPr>
        <p:spPr bwMode="auto">
          <a:xfrm>
            <a:off x="6172200" y="2590800"/>
            <a:ext cx="838200" cy="1143000"/>
          </a:xfrm>
          <a:custGeom>
            <a:avLst/>
            <a:gdLst>
              <a:gd name="T0" fmla="*/ 0 w 1248"/>
              <a:gd name="T1" fmla="*/ 0 h 1056"/>
              <a:gd name="T2" fmla="*/ 0 w 1248"/>
              <a:gd name="T3" fmla="*/ 720 h 1056"/>
              <a:gd name="T4" fmla="*/ 1200 w 1248"/>
              <a:gd name="T5" fmla="*/ 1056 h 1056"/>
              <a:gd name="T6" fmla="*/ 1248 w 1248"/>
              <a:gd name="T7" fmla="*/ 288 h 1056"/>
              <a:gd name="T8" fmla="*/ 0 w 1248"/>
              <a:gd name="T9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8" h="1056">
                <a:moveTo>
                  <a:pt x="0" y="0"/>
                </a:moveTo>
                <a:lnTo>
                  <a:pt x="0" y="720"/>
                </a:lnTo>
                <a:lnTo>
                  <a:pt x="1200" y="1056"/>
                </a:lnTo>
                <a:lnTo>
                  <a:pt x="1248" y="28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" name="Line 12">
            <a:extLst>
              <a:ext uri="{FF2B5EF4-FFF2-40B4-BE49-F238E27FC236}">
                <a16:creationId xmlns:a16="http://schemas.microsoft.com/office/drawing/2014/main" id="{62D2B34A-05BE-4D0D-BFB3-0E6E8BC5EF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209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7" name="Line 13">
            <a:extLst>
              <a:ext uri="{FF2B5EF4-FFF2-40B4-BE49-F238E27FC236}">
                <a16:creationId xmlns:a16="http://schemas.microsoft.com/office/drawing/2014/main" id="{C28E1051-9D9B-4820-BFC6-4B47157336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2514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8" name="Line 14">
            <a:extLst>
              <a:ext uri="{FF2B5EF4-FFF2-40B4-BE49-F238E27FC236}">
                <a16:creationId xmlns:a16="http://schemas.microsoft.com/office/drawing/2014/main" id="{44983690-C33E-4FE7-9881-982F7ABB84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352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9" name="Line 15">
            <a:extLst>
              <a:ext uri="{FF2B5EF4-FFF2-40B4-BE49-F238E27FC236}">
                <a16:creationId xmlns:a16="http://schemas.microsoft.com/office/drawing/2014/main" id="{02AEECE8-98D4-4BA9-89F9-B3361F3E88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971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0" name="AutoShape 16">
            <a:extLst>
              <a:ext uri="{FF2B5EF4-FFF2-40B4-BE49-F238E27FC236}">
                <a16:creationId xmlns:a16="http://schemas.microsoft.com/office/drawing/2014/main" id="{0DC0F517-CD1A-4E03-B0F2-888D64A0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667000"/>
            <a:ext cx="1219200" cy="609600"/>
          </a:xfrm>
          <a:prstGeom prst="curvedDown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1" name="Line 17">
            <a:extLst>
              <a:ext uri="{FF2B5EF4-FFF2-40B4-BE49-F238E27FC236}">
                <a16:creationId xmlns:a16="http://schemas.microsoft.com/office/drawing/2014/main" id="{119D0B59-9D36-4EEC-AB4A-FC15463105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3200400"/>
            <a:ext cx="2286000" cy="1905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2" name="Line 18">
            <a:extLst>
              <a:ext uri="{FF2B5EF4-FFF2-40B4-BE49-F238E27FC236}">
                <a16:creationId xmlns:a16="http://schemas.microsoft.com/office/drawing/2014/main" id="{CF9C01E4-DFCF-4F80-92AD-02E07E1765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2133600"/>
            <a:ext cx="1219200" cy="10668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3" name="Line 19">
            <a:extLst>
              <a:ext uri="{FF2B5EF4-FFF2-40B4-BE49-F238E27FC236}">
                <a16:creationId xmlns:a16="http://schemas.microsoft.com/office/drawing/2014/main" id="{1F0FD338-E46F-4F38-B042-7C06B2FA9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828800"/>
            <a:ext cx="0" cy="2514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4" name="Line 20">
            <a:extLst>
              <a:ext uri="{FF2B5EF4-FFF2-40B4-BE49-F238E27FC236}">
                <a16:creationId xmlns:a16="http://schemas.microsoft.com/office/drawing/2014/main" id="{141995FE-6890-400C-9FAE-503995931C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343400"/>
            <a:ext cx="2209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5" name="Text Box 21">
            <a:extLst>
              <a:ext uri="{FF2B5EF4-FFF2-40B4-BE49-F238E27FC236}">
                <a16:creationId xmlns:a16="http://schemas.microsoft.com/office/drawing/2014/main" id="{FC92D199-CAD4-4D8A-A779-C2A50C0A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43037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X</a:t>
            </a:r>
          </a:p>
        </p:txBody>
      </p:sp>
      <p:sp>
        <p:nvSpPr>
          <p:cNvPr id="108566" name="Text Box 22">
            <a:extLst>
              <a:ext uri="{FF2B5EF4-FFF2-40B4-BE49-F238E27FC236}">
                <a16:creationId xmlns:a16="http://schemas.microsoft.com/office/drawing/2014/main" id="{7219D418-7DA0-4867-8BDD-F4BE02D0E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676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Y</a:t>
            </a:r>
          </a:p>
        </p:txBody>
      </p:sp>
      <p:sp>
        <p:nvSpPr>
          <p:cNvPr id="108567" name="Text Box 23">
            <a:extLst>
              <a:ext uri="{FF2B5EF4-FFF2-40B4-BE49-F238E27FC236}">
                <a16:creationId xmlns:a16="http://schemas.microsoft.com/office/drawing/2014/main" id="{4A5B567B-D204-485C-A879-1C1422E2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1816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Z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3824CEC-B4FC-49AD-BAB6-1B95EFBEC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Remark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6E35C18-3F94-4F52-9BCB-DC206F57F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Every vertex undergoes the model-view and projection transformations</a:t>
            </a:r>
          </a:p>
          <a:p>
            <a:endParaRPr lang="en-US" altLang="en-US" dirty="0"/>
          </a:p>
          <a:p>
            <a:r>
              <a:rPr lang="en-US" altLang="en-US" dirty="0"/>
              <a:t>These transformations are </a:t>
            </a:r>
            <a:r>
              <a:rPr lang="en-US" altLang="en-US" dirty="0">
                <a:solidFill>
                  <a:schemeClr val="accent2"/>
                </a:solidFill>
              </a:rPr>
              <a:t>geometric</a:t>
            </a:r>
          </a:p>
          <a:p>
            <a:pPr lvl="1"/>
            <a:r>
              <a:rPr lang="en-US" altLang="en-US" dirty="0"/>
              <a:t>Topology does not change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FAAADC2-1274-43AE-94DB-74AF8FEB5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Interactive Rendering Pipeline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9059647-43B6-41FE-AB91-AF45A6BAE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Input: fully described 3D scenes</a:t>
            </a:r>
          </a:p>
          <a:p>
            <a:pPr lvl="1"/>
            <a:r>
              <a:rPr lang="en-US" altLang="en-US" dirty="0"/>
              <a:t>Object geometry, shading, illumination, etc.</a:t>
            </a:r>
          </a:p>
          <a:p>
            <a:r>
              <a:rPr lang="en-US" altLang="en-US" dirty="0"/>
              <a:t>Output: rendered images</a:t>
            </a:r>
          </a:p>
          <a:p>
            <a:pPr lvl="1"/>
            <a:r>
              <a:rPr lang="en-US" altLang="en-US" dirty="0"/>
              <a:t>representing what a virtual camera sees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Standard interactive rendering pipeline:</a:t>
            </a:r>
          </a:p>
          <a:p>
            <a:pPr lvl="1"/>
            <a:r>
              <a:rPr lang="en-US" altLang="en-US" dirty="0"/>
              <a:t>Model-view transformation</a:t>
            </a:r>
          </a:p>
          <a:p>
            <a:pPr lvl="1"/>
            <a:r>
              <a:rPr lang="en-US" altLang="en-US" dirty="0"/>
              <a:t>Projection transformation</a:t>
            </a:r>
          </a:p>
          <a:p>
            <a:pPr lvl="1"/>
            <a:r>
              <a:rPr lang="en-US" altLang="en-US" dirty="0">
                <a:solidFill>
                  <a:schemeClr val="accent2"/>
                </a:solidFill>
              </a:rPr>
              <a:t>Clipping and Vertex Interpolation of Attributes</a:t>
            </a:r>
          </a:p>
          <a:p>
            <a:pPr lvl="1"/>
            <a:r>
              <a:rPr lang="en-US" altLang="en-US" dirty="0"/>
              <a:t>Rasterization and Pixel Interpolation of Attributes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0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0F257BB-D681-46AA-9FDE-4AFA371E3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Clipping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BFC407E-7354-4F27-B1CD-B76E3DDA6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458200" cy="4800600"/>
          </a:xfrm>
        </p:spPr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/>
              <a:t>Removing the part of the polygon outside the view frustum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en-US"/>
              <a:t>If the polygon spans inside and outside the view frustum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 introduce new vertices on the boundary </a:t>
            </a:r>
          </a:p>
        </p:txBody>
      </p:sp>
      <p:sp>
        <p:nvSpPr>
          <p:cNvPr id="27654" name="Oval 6">
            <a:extLst>
              <a:ext uri="{FF2B5EF4-FFF2-40B4-BE49-F238E27FC236}">
                <a16:creationId xmlns:a16="http://schemas.microsoft.com/office/drawing/2014/main" id="{8F4A16B8-E155-4903-9B83-A857343B5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AutoShape 4">
            <a:extLst>
              <a:ext uri="{FF2B5EF4-FFF2-40B4-BE49-F238E27FC236}">
                <a16:creationId xmlns:a16="http://schemas.microsoft.com/office/drawing/2014/main" id="{77FCA54B-8A36-470C-80FC-78681BFE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00600"/>
            <a:ext cx="1676400" cy="15240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AA76B984-3EBB-445E-83BC-4E6689E3FF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5105400"/>
            <a:ext cx="1371600" cy="1447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Oval 7">
            <a:extLst>
              <a:ext uri="{FF2B5EF4-FFF2-40B4-BE49-F238E27FC236}">
                <a16:creationId xmlns:a16="http://schemas.microsoft.com/office/drawing/2014/main" id="{22AFAA0B-C60D-49D3-AA68-CE4248359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24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8">
            <a:extLst>
              <a:ext uri="{FF2B5EF4-FFF2-40B4-BE49-F238E27FC236}">
                <a16:creationId xmlns:a16="http://schemas.microsoft.com/office/drawing/2014/main" id="{742DE468-A5AF-4E0C-8FF7-8169F7A74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24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9">
            <a:extLst>
              <a:ext uri="{FF2B5EF4-FFF2-40B4-BE49-F238E27FC236}">
                <a16:creationId xmlns:a16="http://schemas.microsoft.com/office/drawing/2014/main" id="{74F57407-BF3E-40C1-93FB-9E441ED8E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248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0">
            <a:extLst>
              <a:ext uri="{FF2B5EF4-FFF2-40B4-BE49-F238E27FC236}">
                <a16:creationId xmlns:a16="http://schemas.microsoft.com/office/drawing/2014/main" id="{2FEFC3D3-7EBE-43C7-9EF5-59A0E7B31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6388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15">
            <a:extLst>
              <a:ext uri="{FF2B5EF4-FFF2-40B4-BE49-F238E27FC236}">
                <a16:creationId xmlns:a16="http://schemas.microsoft.com/office/drawing/2014/main" id="{8A3CF138-3696-4A08-93B2-8588434E4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60960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4" name="Line 16">
            <a:extLst>
              <a:ext uri="{FF2B5EF4-FFF2-40B4-BE49-F238E27FC236}">
                <a16:creationId xmlns:a16="http://schemas.microsoft.com/office/drawing/2014/main" id="{BC075B3F-2E08-4872-BD54-1CA185B11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943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Line 17">
            <a:extLst>
              <a:ext uri="{FF2B5EF4-FFF2-40B4-BE49-F238E27FC236}">
                <a16:creationId xmlns:a16="http://schemas.microsoft.com/office/drawing/2014/main" id="{5227D672-93A7-4E93-B76D-E28503E5E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7912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3DEF7FD-790C-4336-8487-D1EEB949B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Interpolation of Attributes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24F1073-310D-40F8-B7C8-91C245470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724400"/>
          </a:xfrm>
        </p:spPr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/>
              <a:t>For the new vertices introduced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compute all the attributes 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Using interpolation of the attributes of all the original vertices</a:t>
            </a:r>
          </a:p>
        </p:txBody>
      </p:sp>
      <p:sp>
        <p:nvSpPr>
          <p:cNvPr id="29708" name="Oval 12">
            <a:extLst>
              <a:ext uri="{FF2B5EF4-FFF2-40B4-BE49-F238E27FC236}">
                <a16:creationId xmlns:a16="http://schemas.microsoft.com/office/drawing/2014/main" id="{07AD0D30-677D-4F99-9E3F-C4906D70C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AutoShape 13">
            <a:extLst>
              <a:ext uri="{FF2B5EF4-FFF2-40B4-BE49-F238E27FC236}">
                <a16:creationId xmlns:a16="http://schemas.microsoft.com/office/drawing/2014/main" id="{09BC54F8-3CC5-4BB8-8E20-58650D8B1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00600"/>
            <a:ext cx="1676400" cy="15240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14">
            <a:extLst>
              <a:ext uri="{FF2B5EF4-FFF2-40B4-BE49-F238E27FC236}">
                <a16:creationId xmlns:a16="http://schemas.microsoft.com/office/drawing/2014/main" id="{83C1017B-E9F0-4F6A-A76F-56AAA56A9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5105400"/>
            <a:ext cx="1371600" cy="1447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Oval 15">
            <a:extLst>
              <a:ext uri="{FF2B5EF4-FFF2-40B4-BE49-F238E27FC236}">
                <a16:creationId xmlns:a16="http://schemas.microsoft.com/office/drawing/2014/main" id="{900BDA17-7192-4A39-A6BF-BD905105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24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>
            <a:extLst>
              <a:ext uri="{FF2B5EF4-FFF2-40B4-BE49-F238E27FC236}">
                <a16:creationId xmlns:a16="http://schemas.microsoft.com/office/drawing/2014/main" id="{53685916-F4D2-4333-93F1-024D13B8C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24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>
            <a:extLst>
              <a:ext uri="{FF2B5EF4-FFF2-40B4-BE49-F238E27FC236}">
                <a16:creationId xmlns:a16="http://schemas.microsoft.com/office/drawing/2014/main" id="{78B9B607-500A-4135-B197-07AF2DBFF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248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>
            <a:extLst>
              <a:ext uri="{FF2B5EF4-FFF2-40B4-BE49-F238E27FC236}">
                <a16:creationId xmlns:a16="http://schemas.microsoft.com/office/drawing/2014/main" id="{C8FEC90E-53F3-4A63-B9D3-8F741147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6388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19">
            <a:extLst>
              <a:ext uri="{FF2B5EF4-FFF2-40B4-BE49-F238E27FC236}">
                <a16:creationId xmlns:a16="http://schemas.microsoft.com/office/drawing/2014/main" id="{2F06E448-99DE-498F-8780-AAAA6D0B1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60960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Line 20">
            <a:extLst>
              <a:ext uri="{FF2B5EF4-FFF2-40B4-BE49-F238E27FC236}">
                <a16:creationId xmlns:a16="http://schemas.microsoft.com/office/drawing/2014/main" id="{ED11226E-5811-42AA-ADF4-2D4C68FF5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943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Line 21">
            <a:extLst>
              <a:ext uri="{FF2B5EF4-FFF2-40B4-BE49-F238E27FC236}">
                <a16:creationId xmlns:a16="http://schemas.microsoft.com/office/drawing/2014/main" id="{ED2403CA-96B5-40C5-BD7C-1C020221E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7912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3F68231-472D-41CA-B67A-734DE730B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Interpolation of Attributes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8BB0571-C211-4D12-9074-4147D192E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724400"/>
          </a:xfrm>
        </p:spPr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/>
              <a:t>For the new vertices introduced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compute all the attributes 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Using interpolation of the attributes of all the original vertices</a:t>
            </a:r>
          </a:p>
        </p:txBody>
      </p:sp>
      <p:sp>
        <p:nvSpPr>
          <p:cNvPr id="62468" name="Oval 4">
            <a:extLst>
              <a:ext uri="{FF2B5EF4-FFF2-40B4-BE49-F238E27FC236}">
                <a16:creationId xmlns:a16="http://schemas.microsoft.com/office/drawing/2014/main" id="{DBE2EF0C-1B4E-4664-AF2C-2CDF19F8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Line 6">
            <a:extLst>
              <a:ext uri="{FF2B5EF4-FFF2-40B4-BE49-F238E27FC236}">
                <a16:creationId xmlns:a16="http://schemas.microsoft.com/office/drawing/2014/main" id="{7A6F5AA4-68BB-449C-8683-49D1723AE6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5105400"/>
            <a:ext cx="1371600" cy="1447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Oval 7">
            <a:extLst>
              <a:ext uri="{FF2B5EF4-FFF2-40B4-BE49-F238E27FC236}">
                <a16:creationId xmlns:a16="http://schemas.microsoft.com/office/drawing/2014/main" id="{9B4734DF-268D-4F96-855C-DAE5BFF2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248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Oval 9">
            <a:extLst>
              <a:ext uri="{FF2B5EF4-FFF2-40B4-BE49-F238E27FC236}">
                <a16:creationId xmlns:a16="http://schemas.microsoft.com/office/drawing/2014/main" id="{22F3C9CF-FEB0-4B4E-93D0-9507795C3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248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Oval 10">
            <a:extLst>
              <a:ext uri="{FF2B5EF4-FFF2-40B4-BE49-F238E27FC236}">
                <a16:creationId xmlns:a16="http://schemas.microsoft.com/office/drawing/2014/main" id="{2E3E62FB-67BE-4D26-8F4F-AD5DC149E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6388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Freeform 14">
            <a:extLst>
              <a:ext uri="{FF2B5EF4-FFF2-40B4-BE49-F238E27FC236}">
                <a16:creationId xmlns:a16="http://schemas.microsoft.com/office/drawing/2014/main" id="{146805A5-C8FA-44B5-BB0B-D29CBA26E5DB}"/>
              </a:ext>
            </a:extLst>
          </p:cNvPr>
          <p:cNvSpPr>
            <a:spLocks/>
          </p:cNvSpPr>
          <p:nvPr/>
        </p:nvSpPr>
        <p:spPr bwMode="auto">
          <a:xfrm>
            <a:off x="5181600" y="4800600"/>
            <a:ext cx="1371600" cy="1524000"/>
          </a:xfrm>
          <a:custGeom>
            <a:avLst/>
            <a:gdLst>
              <a:gd name="T0" fmla="*/ 528 w 864"/>
              <a:gd name="T1" fmla="*/ 0 h 960"/>
              <a:gd name="T2" fmla="*/ 0 w 864"/>
              <a:gd name="T3" fmla="*/ 960 h 960"/>
              <a:gd name="T4" fmla="*/ 480 w 864"/>
              <a:gd name="T5" fmla="*/ 960 h 960"/>
              <a:gd name="T6" fmla="*/ 864 w 864"/>
              <a:gd name="T7" fmla="*/ 576 h 960"/>
              <a:gd name="T8" fmla="*/ 528 w 864"/>
              <a:gd name="T9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4" h="960">
                <a:moveTo>
                  <a:pt x="528" y="0"/>
                </a:moveTo>
                <a:lnTo>
                  <a:pt x="0" y="960"/>
                </a:lnTo>
                <a:lnTo>
                  <a:pt x="480" y="960"/>
                </a:lnTo>
                <a:lnTo>
                  <a:pt x="864" y="576"/>
                </a:lnTo>
                <a:lnTo>
                  <a:pt x="528" y="0"/>
                </a:lnTo>
                <a:close/>
              </a:path>
            </a:pathLst>
          </a:custGeom>
          <a:noFill/>
          <a:ln w="28575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51BF5BD-805C-49D7-AE69-1559ABC4C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Polygonal </a:t>
            </a:r>
            <a:r>
              <a:rPr lang="en-US" altLang="en-US" dirty="0" err="1"/>
              <a:t>Maeshes</a:t>
            </a:r>
            <a:endParaRPr lang="en-US" altLang="en-US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AA74C52-6E48-4BF4-8118-18019BF30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2196" y="1008406"/>
            <a:ext cx="8914360" cy="5470455"/>
          </a:xfrm>
        </p:spPr>
        <p:txBody>
          <a:bodyPr/>
          <a:lstStyle/>
          <a:p>
            <a:r>
              <a:rPr lang="en-US" altLang="en-US" dirty="0"/>
              <a:t>Approximate surface geometries with collections of polygonal (mostly triangular) faces</a:t>
            </a:r>
          </a:p>
          <a:p>
            <a:endParaRPr lang="en-US" altLang="en-US" dirty="0"/>
          </a:p>
          <a:p>
            <a:pPr eaLnBrk="1" hangingPunct="1"/>
            <a:r>
              <a:rPr lang="en-US" altLang="en-US" dirty="0"/>
              <a:t>Geometric information</a:t>
            </a:r>
          </a:p>
          <a:p>
            <a:pPr lvl="1" eaLnBrk="1" hangingPunct="1"/>
            <a:r>
              <a:rPr lang="en-US" altLang="en-US" dirty="0"/>
              <a:t>Vertex: positions, normal directions, …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Topological information</a:t>
            </a:r>
          </a:p>
          <a:p>
            <a:pPr lvl="1" eaLnBrk="1" hangingPunct="1"/>
            <a:r>
              <a:rPr lang="en-US" altLang="en-US" dirty="0"/>
              <a:t>Connectivity or Adjacency </a:t>
            </a:r>
          </a:p>
          <a:p>
            <a:pPr lvl="1" eaLnBrk="1" hangingPunct="1"/>
            <a:endParaRPr lang="en-US" altLang="en-US" dirty="0"/>
          </a:p>
          <a:p>
            <a:r>
              <a:rPr lang="en-US" altLang="en-US" dirty="0"/>
              <a:t>Other </a:t>
            </a:r>
            <a:r>
              <a:rPr lang="en-US" altLang="en-US" b="1" dirty="0"/>
              <a:t>per-vertex </a:t>
            </a:r>
            <a:r>
              <a:rPr lang="en-US" altLang="en-US" dirty="0"/>
              <a:t>attributes</a:t>
            </a:r>
          </a:p>
          <a:p>
            <a:pPr lvl="1" eaLnBrk="1" hangingPunct="1"/>
            <a:r>
              <a:rPr lang="en-US" altLang="en-US" dirty="0"/>
              <a:t>Color, texture coordinates,  …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FC11BE-35C7-FA4E-AFE3-9D76EB345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 dirty="0"/>
              <a:t>Scale XY coordinates of unit cuboid to reflect size of window (relative pixel coordinates)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en-US" dirty="0"/>
              <a:t>Translate these coordinates to the position of the window on the monitor screen to represent the absolute pixel coordinates.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en-US" dirty="0"/>
              <a:t>Z value is used for resolving occlusion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8BFDEC-E713-E94D-8519-FFF82434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Window Coordinate Transformation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20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FAAADC2-1274-43AE-94DB-74AF8FEB5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Interactive Rendering Pipeline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9059647-43B6-41FE-AB91-AF45A6BAE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Input: fully described 3D scenes</a:t>
            </a:r>
          </a:p>
          <a:p>
            <a:pPr lvl="1"/>
            <a:r>
              <a:rPr lang="en-US" altLang="en-US" dirty="0"/>
              <a:t>Object geometry, shading, illumination, etc.</a:t>
            </a:r>
          </a:p>
          <a:p>
            <a:r>
              <a:rPr lang="en-US" altLang="en-US" dirty="0"/>
              <a:t>Output: rendered images</a:t>
            </a:r>
          </a:p>
          <a:p>
            <a:pPr lvl="1"/>
            <a:r>
              <a:rPr lang="en-US" altLang="en-US" dirty="0"/>
              <a:t>representing what a virtual camera sees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Standard interactive rendering pipeline:</a:t>
            </a:r>
          </a:p>
          <a:p>
            <a:pPr lvl="1"/>
            <a:r>
              <a:rPr lang="en-US" altLang="en-US" dirty="0"/>
              <a:t>Model-view transformation</a:t>
            </a:r>
          </a:p>
          <a:p>
            <a:pPr lvl="1"/>
            <a:r>
              <a:rPr lang="en-US" altLang="en-US" dirty="0"/>
              <a:t>Projection transformation</a:t>
            </a:r>
          </a:p>
          <a:p>
            <a:pPr lvl="1"/>
            <a:r>
              <a:rPr lang="en-US" altLang="en-US" dirty="0"/>
              <a:t>Clipping and Vertex Interpolation of Attributes</a:t>
            </a:r>
          </a:p>
          <a:p>
            <a:pPr lvl="1"/>
            <a:r>
              <a:rPr lang="en-US" altLang="en-US" dirty="0">
                <a:solidFill>
                  <a:schemeClr val="accent2"/>
                </a:solidFill>
              </a:rPr>
              <a:t>Rasterization and Pixel Interpolation of Attributes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1236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3E411ED-6095-4CC1-9FB5-9355783E0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Rasterization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DCD281C-4797-4522-915A-73397FA2B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648200"/>
          </a:xfrm>
        </p:spPr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/>
              <a:t>Process of generating pixels in the scan (horizontal) line order (top to bottom, left to right). </a:t>
            </a:r>
          </a:p>
          <a:p>
            <a:pPr marL="685800" lvl="1" indent="-228600">
              <a:lnSpc>
                <a:spcPct val="120000"/>
              </a:lnSpc>
            </a:pPr>
            <a:r>
              <a:rPr lang="en-US" altLang="en-US"/>
              <a:t>Which pixels are in the polygon</a:t>
            </a:r>
          </a:p>
        </p:txBody>
      </p:sp>
      <p:sp>
        <p:nvSpPr>
          <p:cNvPr id="34832" name="Freeform 16">
            <a:extLst>
              <a:ext uri="{FF2B5EF4-FFF2-40B4-BE49-F238E27FC236}">
                <a16:creationId xmlns:a16="http://schemas.microsoft.com/office/drawing/2014/main" id="{3F7F232C-890D-41AD-A162-0F36EDE4F0B9}"/>
              </a:ext>
            </a:extLst>
          </p:cNvPr>
          <p:cNvSpPr>
            <a:spLocks/>
          </p:cNvSpPr>
          <p:nvPr/>
        </p:nvSpPr>
        <p:spPr bwMode="auto">
          <a:xfrm>
            <a:off x="3276600" y="3886200"/>
            <a:ext cx="2362200" cy="1828800"/>
          </a:xfrm>
          <a:custGeom>
            <a:avLst/>
            <a:gdLst>
              <a:gd name="T0" fmla="*/ 192 w 768"/>
              <a:gd name="T1" fmla="*/ 96 h 672"/>
              <a:gd name="T2" fmla="*/ 0 w 768"/>
              <a:gd name="T3" fmla="*/ 384 h 672"/>
              <a:gd name="T4" fmla="*/ 288 w 768"/>
              <a:gd name="T5" fmla="*/ 672 h 672"/>
              <a:gd name="T6" fmla="*/ 384 w 768"/>
              <a:gd name="T7" fmla="*/ 480 h 672"/>
              <a:gd name="T8" fmla="*/ 576 w 768"/>
              <a:gd name="T9" fmla="*/ 672 h 672"/>
              <a:gd name="T10" fmla="*/ 768 w 768"/>
              <a:gd name="T11" fmla="*/ 0 h 672"/>
              <a:gd name="T12" fmla="*/ 336 w 768"/>
              <a:gd name="T13" fmla="*/ 384 h 672"/>
              <a:gd name="T14" fmla="*/ 192 w 768"/>
              <a:gd name="T15" fmla="*/ 96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" h="672">
                <a:moveTo>
                  <a:pt x="192" y="96"/>
                </a:moveTo>
                <a:lnTo>
                  <a:pt x="0" y="384"/>
                </a:lnTo>
                <a:lnTo>
                  <a:pt x="288" y="672"/>
                </a:lnTo>
                <a:lnTo>
                  <a:pt x="384" y="480"/>
                </a:lnTo>
                <a:lnTo>
                  <a:pt x="576" y="672"/>
                </a:lnTo>
                <a:lnTo>
                  <a:pt x="768" y="0"/>
                </a:lnTo>
                <a:lnTo>
                  <a:pt x="336" y="384"/>
                </a:lnTo>
                <a:lnTo>
                  <a:pt x="192" y="9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17">
            <a:extLst>
              <a:ext uri="{FF2B5EF4-FFF2-40B4-BE49-F238E27FC236}">
                <a16:creationId xmlns:a16="http://schemas.microsoft.com/office/drawing/2014/main" id="{88138DB6-177D-4297-8610-E548DA7A1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572000"/>
            <a:ext cx="3048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Text Box 18">
            <a:extLst>
              <a:ext uri="{FF2B5EF4-FFF2-40B4-BE49-F238E27FC236}">
                <a16:creationId xmlns:a16="http://schemas.microsoft.com/office/drawing/2014/main" id="{C66073F5-E440-4751-8FDB-D844EC47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left</a:t>
            </a:r>
          </a:p>
        </p:txBody>
      </p:sp>
      <p:sp>
        <p:nvSpPr>
          <p:cNvPr id="34835" name="Text Box 19">
            <a:extLst>
              <a:ext uri="{FF2B5EF4-FFF2-40B4-BE49-F238E27FC236}">
                <a16:creationId xmlns:a16="http://schemas.microsoft.com/office/drawing/2014/main" id="{62DBEB99-9381-40A6-81DB-A9027EE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105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right</a:t>
            </a:r>
          </a:p>
        </p:txBody>
      </p:sp>
      <p:sp>
        <p:nvSpPr>
          <p:cNvPr id="34836" name="Text Box 20">
            <a:extLst>
              <a:ext uri="{FF2B5EF4-FFF2-40B4-BE49-F238E27FC236}">
                <a16:creationId xmlns:a16="http://schemas.microsoft.com/office/drawing/2014/main" id="{069B2886-6F51-4D88-A1CC-9CC58525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81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right</a:t>
            </a:r>
          </a:p>
        </p:txBody>
      </p:sp>
      <p:sp>
        <p:nvSpPr>
          <p:cNvPr id="34837" name="Text Box 21">
            <a:extLst>
              <a:ext uri="{FF2B5EF4-FFF2-40B4-BE49-F238E27FC236}">
                <a16:creationId xmlns:a16="http://schemas.microsoft.com/office/drawing/2014/main" id="{6508E3A8-017A-4108-B22B-66C41DCF3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0292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left</a:t>
            </a:r>
          </a:p>
        </p:txBody>
      </p:sp>
      <p:sp>
        <p:nvSpPr>
          <p:cNvPr id="34838" name="Text Box 22">
            <a:extLst>
              <a:ext uri="{FF2B5EF4-FFF2-40B4-BE49-F238E27FC236}">
                <a16:creationId xmlns:a16="http://schemas.microsoft.com/office/drawing/2014/main" id="{AA985853-3752-4215-A407-E4FA71D63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43400"/>
            <a:ext cx="1411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Scan Line</a:t>
            </a:r>
          </a:p>
        </p:txBody>
      </p:sp>
      <p:sp>
        <p:nvSpPr>
          <p:cNvPr id="34839" name="Line 23">
            <a:extLst>
              <a:ext uri="{FF2B5EF4-FFF2-40B4-BE49-F238E27FC236}">
                <a16:creationId xmlns:a16="http://schemas.microsoft.com/office/drawing/2014/main" id="{3367926C-A87B-47C1-B383-9210432B17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4648200"/>
            <a:ext cx="10668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4">
            <a:extLst>
              <a:ext uri="{FF2B5EF4-FFF2-40B4-BE49-F238E27FC236}">
                <a16:creationId xmlns:a16="http://schemas.microsoft.com/office/drawing/2014/main" id="{E119D8CB-D590-4A54-A074-B497A861CB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4648200"/>
            <a:ext cx="17526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Line 25">
            <a:extLst>
              <a:ext uri="{FF2B5EF4-FFF2-40B4-BE49-F238E27FC236}">
                <a16:creationId xmlns:a16="http://schemas.microsoft.com/office/drawing/2014/main" id="{F2F5FDB3-FB37-4708-A1F7-88592490C1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4400" y="4572000"/>
            <a:ext cx="4572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Line 26">
            <a:extLst>
              <a:ext uri="{FF2B5EF4-FFF2-40B4-BE49-F238E27FC236}">
                <a16:creationId xmlns:a16="http://schemas.microsoft.com/office/drawing/2014/main" id="{DE855B8B-20F6-436F-A4BC-1F14E3DA7F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4648200"/>
            <a:ext cx="5334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>
            <a:extLst>
              <a:ext uri="{FF2B5EF4-FFF2-40B4-BE49-F238E27FC236}">
                <a16:creationId xmlns:a16="http://schemas.microsoft.com/office/drawing/2014/main" id="{4EFCF264-B09E-4F54-B6D4-7CFC0B7FA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>
            <a:extLst>
              <a:ext uri="{FF2B5EF4-FFF2-40B4-BE49-F238E27FC236}">
                <a16:creationId xmlns:a16="http://schemas.microsoft.com/office/drawing/2014/main" id="{EA9BC3E6-1096-4281-8EC9-C8A36F03A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4845" name="Oval 29">
            <a:extLst>
              <a:ext uri="{FF2B5EF4-FFF2-40B4-BE49-F238E27FC236}">
                <a16:creationId xmlns:a16="http://schemas.microsoft.com/office/drawing/2014/main" id="{060EDBE3-A9C6-427C-B7C0-DE5B7EC8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>
            <a:extLst>
              <a:ext uri="{FF2B5EF4-FFF2-40B4-BE49-F238E27FC236}">
                <a16:creationId xmlns:a16="http://schemas.microsoft.com/office/drawing/2014/main" id="{9399B341-7B45-4300-9957-BA96DE14B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>
            <a:extLst>
              <a:ext uri="{FF2B5EF4-FFF2-40B4-BE49-F238E27FC236}">
                <a16:creationId xmlns:a16="http://schemas.microsoft.com/office/drawing/2014/main" id="{4BAA7430-FC97-4531-9A2B-8098E50A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>
            <a:extLst>
              <a:ext uri="{FF2B5EF4-FFF2-40B4-BE49-F238E27FC236}">
                <a16:creationId xmlns:a16="http://schemas.microsoft.com/office/drawing/2014/main" id="{173F1B39-2818-4287-A520-AD9A5A096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>
            <a:extLst>
              <a:ext uri="{FF2B5EF4-FFF2-40B4-BE49-F238E27FC236}">
                <a16:creationId xmlns:a16="http://schemas.microsoft.com/office/drawing/2014/main" id="{D5432D4F-22E2-4042-97A9-3457F16B6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>
            <a:extLst>
              <a:ext uri="{FF2B5EF4-FFF2-40B4-BE49-F238E27FC236}">
                <a16:creationId xmlns:a16="http://schemas.microsoft.com/office/drawing/2014/main" id="{E9103CAB-7FC8-4805-AA71-6F7615DDB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>
            <a:extLst>
              <a:ext uri="{FF2B5EF4-FFF2-40B4-BE49-F238E27FC236}">
                <a16:creationId xmlns:a16="http://schemas.microsoft.com/office/drawing/2014/main" id="{6A40D0F2-CED1-44A2-B031-2ED3BCC0B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>
            <a:extLst>
              <a:ext uri="{FF2B5EF4-FFF2-40B4-BE49-F238E27FC236}">
                <a16:creationId xmlns:a16="http://schemas.microsoft.com/office/drawing/2014/main" id="{3C1D99BE-3CBA-4363-A3E8-65A38CF49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>
            <a:extLst>
              <a:ext uri="{FF2B5EF4-FFF2-40B4-BE49-F238E27FC236}">
                <a16:creationId xmlns:a16="http://schemas.microsoft.com/office/drawing/2014/main" id="{055FECDF-9ED9-423D-89EE-A00ACF1C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>
            <a:extLst>
              <a:ext uri="{FF2B5EF4-FFF2-40B4-BE49-F238E27FC236}">
                <a16:creationId xmlns:a16="http://schemas.microsoft.com/office/drawing/2014/main" id="{17FE3B3E-FE5A-4FCA-823D-CEBFEC7D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CAE82B9-570B-4B4B-8141-247990B8C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Interpolation of Attributes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C7E59B4-8EB0-4F03-B7EB-C150E5B99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648200"/>
          </a:xfrm>
        </p:spPr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en-US" altLang="en-US"/>
              <a:t>Interpolate the colors and other attributes at pixels from the attributes of the left and right extent of the scan line on the polygon edge.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en-US"/>
              <a:t>Also in scan line order</a:t>
            </a:r>
          </a:p>
        </p:txBody>
      </p:sp>
      <p:sp>
        <p:nvSpPr>
          <p:cNvPr id="114703" name="Freeform 15">
            <a:extLst>
              <a:ext uri="{FF2B5EF4-FFF2-40B4-BE49-F238E27FC236}">
                <a16:creationId xmlns:a16="http://schemas.microsoft.com/office/drawing/2014/main" id="{45B83F94-0BEF-4611-BB57-C34A6D9ED134}"/>
              </a:ext>
            </a:extLst>
          </p:cNvPr>
          <p:cNvSpPr>
            <a:spLocks/>
          </p:cNvSpPr>
          <p:nvPr/>
        </p:nvSpPr>
        <p:spPr bwMode="auto">
          <a:xfrm>
            <a:off x="3276600" y="3886200"/>
            <a:ext cx="2362200" cy="1828800"/>
          </a:xfrm>
          <a:custGeom>
            <a:avLst/>
            <a:gdLst>
              <a:gd name="T0" fmla="*/ 192 w 768"/>
              <a:gd name="T1" fmla="*/ 96 h 672"/>
              <a:gd name="T2" fmla="*/ 0 w 768"/>
              <a:gd name="T3" fmla="*/ 384 h 672"/>
              <a:gd name="T4" fmla="*/ 288 w 768"/>
              <a:gd name="T5" fmla="*/ 672 h 672"/>
              <a:gd name="T6" fmla="*/ 384 w 768"/>
              <a:gd name="T7" fmla="*/ 480 h 672"/>
              <a:gd name="T8" fmla="*/ 576 w 768"/>
              <a:gd name="T9" fmla="*/ 672 h 672"/>
              <a:gd name="T10" fmla="*/ 768 w 768"/>
              <a:gd name="T11" fmla="*/ 0 h 672"/>
              <a:gd name="T12" fmla="*/ 336 w 768"/>
              <a:gd name="T13" fmla="*/ 384 h 672"/>
              <a:gd name="T14" fmla="*/ 192 w 768"/>
              <a:gd name="T15" fmla="*/ 96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" h="672">
                <a:moveTo>
                  <a:pt x="192" y="96"/>
                </a:moveTo>
                <a:lnTo>
                  <a:pt x="0" y="384"/>
                </a:lnTo>
                <a:lnTo>
                  <a:pt x="288" y="672"/>
                </a:lnTo>
                <a:lnTo>
                  <a:pt x="384" y="480"/>
                </a:lnTo>
                <a:lnTo>
                  <a:pt x="576" y="672"/>
                </a:lnTo>
                <a:lnTo>
                  <a:pt x="768" y="0"/>
                </a:lnTo>
                <a:lnTo>
                  <a:pt x="336" y="384"/>
                </a:lnTo>
                <a:lnTo>
                  <a:pt x="192" y="9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Line 16">
            <a:extLst>
              <a:ext uri="{FF2B5EF4-FFF2-40B4-BE49-F238E27FC236}">
                <a16:creationId xmlns:a16="http://schemas.microsoft.com/office/drawing/2014/main" id="{DBD75121-3952-4796-B0F2-2B05ADE73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572000"/>
            <a:ext cx="3048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5" name="Text Box 17">
            <a:extLst>
              <a:ext uri="{FF2B5EF4-FFF2-40B4-BE49-F238E27FC236}">
                <a16:creationId xmlns:a16="http://schemas.microsoft.com/office/drawing/2014/main" id="{4A2C5EEE-5352-4AD5-A744-77051F28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left</a:t>
            </a:r>
          </a:p>
        </p:txBody>
      </p:sp>
      <p:sp>
        <p:nvSpPr>
          <p:cNvPr id="114706" name="Text Box 18">
            <a:extLst>
              <a:ext uri="{FF2B5EF4-FFF2-40B4-BE49-F238E27FC236}">
                <a16:creationId xmlns:a16="http://schemas.microsoft.com/office/drawing/2014/main" id="{69B2A3EA-D74E-4313-BF39-001B08E8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105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right</a:t>
            </a:r>
          </a:p>
        </p:txBody>
      </p:sp>
      <p:sp>
        <p:nvSpPr>
          <p:cNvPr id="114707" name="Text Box 19">
            <a:extLst>
              <a:ext uri="{FF2B5EF4-FFF2-40B4-BE49-F238E27FC236}">
                <a16:creationId xmlns:a16="http://schemas.microsoft.com/office/drawing/2014/main" id="{3FD5BA08-0E48-434E-B67C-2DC97DCF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81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right</a:t>
            </a:r>
          </a:p>
        </p:txBody>
      </p:sp>
      <p:sp>
        <p:nvSpPr>
          <p:cNvPr id="114708" name="Text Box 20">
            <a:extLst>
              <a:ext uri="{FF2B5EF4-FFF2-40B4-BE49-F238E27FC236}">
                <a16:creationId xmlns:a16="http://schemas.microsoft.com/office/drawing/2014/main" id="{30914905-1BCE-4A71-9DDB-393B1515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0292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left</a:t>
            </a:r>
          </a:p>
        </p:txBody>
      </p:sp>
      <p:sp>
        <p:nvSpPr>
          <p:cNvPr id="114709" name="Text Box 21">
            <a:extLst>
              <a:ext uri="{FF2B5EF4-FFF2-40B4-BE49-F238E27FC236}">
                <a16:creationId xmlns:a16="http://schemas.microsoft.com/office/drawing/2014/main" id="{A2B734B9-CE7C-43A4-8E18-F0536D21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43400"/>
            <a:ext cx="1411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anose="02020603050405020304" pitchFamily="18" charset="0"/>
              </a:rPr>
              <a:t>Scan Line</a:t>
            </a:r>
          </a:p>
        </p:txBody>
      </p:sp>
      <p:sp>
        <p:nvSpPr>
          <p:cNvPr id="114710" name="Line 22">
            <a:extLst>
              <a:ext uri="{FF2B5EF4-FFF2-40B4-BE49-F238E27FC236}">
                <a16:creationId xmlns:a16="http://schemas.microsoft.com/office/drawing/2014/main" id="{983C27F4-BE58-48A8-A4A6-A24827389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4648200"/>
            <a:ext cx="10668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>
            <a:extLst>
              <a:ext uri="{FF2B5EF4-FFF2-40B4-BE49-F238E27FC236}">
                <a16:creationId xmlns:a16="http://schemas.microsoft.com/office/drawing/2014/main" id="{9182FAC0-8000-45A9-A7AF-11BBFEEE7E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4648200"/>
            <a:ext cx="17526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Line 24">
            <a:extLst>
              <a:ext uri="{FF2B5EF4-FFF2-40B4-BE49-F238E27FC236}">
                <a16:creationId xmlns:a16="http://schemas.microsoft.com/office/drawing/2014/main" id="{742BCA39-BA4B-4874-9FFE-D91D490241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4400" y="4572000"/>
            <a:ext cx="4572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3" name="Line 25">
            <a:extLst>
              <a:ext uri="{FF2B5EF4-FFF2-40B4-BE49-F238E27FC236}">
                <a16:creationId xmlns:a16="http://schemas.microsoft.com/office/drawing/2014/main" id="{7B562275-D562-4CFD-8BC1-1828E28786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4648200"/>
            <a:ext cx="533400" cy="381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Oval 26">
            <a:extLst>
              <a:ext uri="{FF2B5EF4-FFF2-40B4-BE49-F238E27FC236}">
                <a16:creationId xmlns:a16="http://schemas.microsoft.com/office/drawing/2014/main" id="{DCCBB6FB-8797-4C50-BF60-D7C48910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495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5" name="Oval 27">
            <a:extLst>
              <a:ext uri="{FF2B5EF4-FFF2-40B4-BE49-F238E27FC236}">
                <a16:creationId xmlns:a16="http://schemas.microsoft.com/office/drawing/2014/main" id="{53D95C95-0CC8-4A49-9BDC-A8D64AB6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495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14716" name="Oval 28">
            <a:extLst>
              <a:ext uri="{FF2B5EF4-FFF2-40B4-BE49-F238E27FC236}">
                <a16:creationId xmlns:a16="http://schemas.microsoft.com/office/drawing/2014/main" id="{54C138E1-F1C1-403B-BBCB-E67883CB3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495800"/>
            <a:ext cx="76200" cy="76200"/>
          </a:xfrm>
          <a:prstGeom prst="ellipse">
            <a:avLst/>
          </a:prstGeom>
          <a:solidFill>
            <a:srgbClr val="2D41D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1" name="Oval 33">
            <a:extLst>
              <a:ext uri="{FF2B5EF4-FFF2-40B4-BE49-F238E27FC236}">
                <a16:creationId xmlns:a16="http://schemas.microsoft.com/office/drawing/2014/main" id="{B13F7B12-E2F3-4BEE-B38C-7786D3AC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2" name="Oval 34">
            <a:extLst>
              <a:ext uri="{FF2B5EF4-FFF2-40B4-BE49-F238E27FC236}">
                <a16:creationId xmlns:a16="http://schemas.microsoft.com/office/drawing/2014/main" id="{D403C3DB-2747-42C5-8BC6-9549B5D4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495800"/>
            <a:ext cx="76200" cy="762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3" name="Oval 35">
            <a:extLst>
              <a:ext uri="{FF2B5EF4-FFF2-40B4-BE49-F238E27FC236}">
                <a16:creationId xmlns:a16="http://schemas.microsoft.com/office/drawing/2014/main" id="{28093FF2-2CE7-419A-BF55-A42F7407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49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4" name="Oval 36">
            <a:extLst>
              <a:ext uri="{FF2B5EF4-FFF2-40B4-BE49-F238E27FC236}">
                <a16:creationId xmlns:a16="http://schemas.microsoft.com/office/drawing/2014/main" id="{7D19B1A8-E968-449B-AA71-093B36E0F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495800"/>
            <a:ext cx="76200" cy="762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5" name="Oval 37">
            <a:extLst>
              <a:ext uri="{FF2B5EF4-FFF2-40B4-BE49-F238E27FC236}">
                <a16:creationId xmlns:a16="http://schemas.microsoft.com/office/drawing/2014/main" id="{276ECDE3-5BD4-4FB6-8B41-F20BAD628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495800"/>
            <a:ext cx="76200" cy="762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C9EC61-CE61-334D-91F9-CCCBA15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OpenGL Rendering Pipeline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C8ACF-63B7-544F-AA8B-D457390751A9}"/>
              </a:ext>
            </a:extLst>
          </p:cNvPr>
          <p:cNvSpPr txBox="1"/>
          <p:nvPr/>
        </p:nvSpPr>
        <p:spPr>
          <a:xfrm>
            <a:off x="6053536" y="5995613"/>
            <a:ext cx="2937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[http://duriansoftware.com/joe]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23D2FA-A257-3F42-93FB-9D408068DEB2}"/>
              </a:ext>
            </a:extLst>
          </p:cNvPr>
          <p:cNvGrpSpPr/>
          <p:nvPr/>
        </p:nvGrpSpPr>
        <p:grpSpPr>
          <a:xfrm>
            <a:off x="2093668" y="2268967"/>
            <a:ext cx="3416095" cy="855567"/>
            <a:chOff x="2083158" y="2027229"/>
            <a:chExt cx="3416095" cy="8555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083B5-6F0C-5543-8F92-0876C6B9B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2000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47120" y="2027229"/>
              <a:ext cx="1552133" cy="855567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24E8AAAC-5C85-794C-93B2-81C8477C45E6}"/>
                </a:ext>
              </a:extLst>
            </p:cNvPr>
            <p:cNvSpPr/>
            <p:nvPr/>
          </p:nvSpPr>
          <p:spPr>
            <a:xfrm>
              <a:off x="2083158" y="2330297"/>
              <a:ext cx="283604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9F80D7-8EBB-504A-B28F-14AA3551C918}"/>
                </a:ext>
              </a:extLst>
            </p:cNvPr>
            <p:cNvSpPr/>
            <p:nvPr/>
          </p:nvSpPr>
          <p:spPr>
            <a:xfrm>
              <a:off x="2486687" y="2170057"/>
              <a:ext cx="1095283" cy="569915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Vertex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Shader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FC22E149-9D35-0C4E-BB3C-1B476DDF22CF}"/>
                </a:ext>
              </a:extLst>
            </p:cNvPr>
            <p:cNvSpPr/>
            <p:nvPr/>
          </p:nvSpPr>
          <p:spPr>
            <a:xfrm>
              <a:off x="3708441" y="2330297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989A32-771C-584B-A8DF-7F0ED67C8609}"/>
              </a:ext>
            </a:extLst>
          </p:cNvPr>
          <p:cNvGrpSpPr/>
          <p:nvPr/>
        </p:nvGrpSpPr>
        <p:grpSpPr>
          <a:xfrm>
            <a:off x="5521583" y="2268965"/>
            <a:ext cx="3468975" cy="855567"/>
            <a:chOff x="5511073" y="2027227"/>
            <a:chExt cx="3468975" cy="8555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F3BAA0-D020-3941-B1CA-268E794F5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2000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90057" y="2027227"/>
              <a:ext cx="1589991" cy="855567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5F75D7F-49A9-3048-8CAA-8D29FEAC0FAF}"/>
                </a:ext>
              </a:extLst>
            </p:cNvPr>
            <p:cNvSpPr/>
            <p:nvPr/>
          </p:nvSpPr>
          <p:spPr>
            <a:xfrm>
              <a:off x="5864404" y="2170054"/>
              <a:ext cx="1146208" cy="56991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47D28DA2-7284-2D49-9706-1B5339469E0B}"/>
                </a:ext>
              </a:extLst>
            </p:cNvPr>
            <p:cNvSpPr/>
            <p:nvPr/>
          </p:nvSpPr>
          <p:spPr>
            <a:xfrm>
              <a:off x="5511073" y="2330297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A79798FA-8E65-734B-ADF5-93DBDA4BF917}"/>
                </a:ext>
              </a:extLst>
            </p:cNvPr>
            <p:cNvSpPr/>
            <p:nvPr/>
          </p:nvSpPr>
          <p:spPr>
            <a:xfrm>
              <a:off x="7140129" y="2330297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0FC857-871A-DC49-91A0-32BA19CC8FD2}"/>
              </a:ext>
            </a:extLst>
          </p:cNvPr>
          <p:cNvGrpSpPr/>
          <p:nvPr/>
        </p:nvGrpSpPr>
        <p:grpSpPr>
          <a:xfrm>
            <a:off x="7415708" y="3204213"/>
            <a:ext cx="1559706" cy="2598346"/>
            <a:chOff x="7405198" y="2962475"/>
            <a:chExt cx="1559706" cy="25983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57B414-A0CD-D846-9CF0-99EB3B9F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2000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05198" y="4697683"/>
              <a:ext cx="1559706" cy="863138"/>
            </a:xfrm>
            <a:prstGeom prst="rect">
              <a:avLst/>
            </a:prstGeom>
          </p:spPr>
        </p:pic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5FA9AA7D-F896-B347-8BE4-C5749B40F53C}"/>
                </a:ext>
              </a:extLst>
            </p:cNvPr>
            <p:cNvSpPr/>
            <p:nvPr/>
          </p:nvSpPr>
          <p:spPr>
            <a:xfrm rot="5400000">
              <a:off x="7918588" y="3104222"/>
              <a:ext cx="532926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9A3A31D-CACA-7C4A-B2E6-E7490BD292F7}"/>
                </a:ext>
              </a:extLst>
            </p:cNvPr>
            <p:cNvSpPr/>
            <p:nvPr/>
          </p:nvSpPr>
          <p:spPr>
            <a:xfrm>
              <a:off x="7481748" y="3609773"/>
              <a:ext cx="1406607" cy="32921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Rasterization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4BEE5A43-7D2A-6C41-A794-B363C147BFB4}"/>
                </a:ext>
              </a:extLst>
            </p:cNvPr>
            <p:cNvSpPr/>
            <p:nvPr/>
          </p:nvSpPr>
          <p:spPr>
            <a:xfrm rot="5400000">
              <a:off x="7911555" y="4224589"/>
              <a:ext cx="546993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8208A2-7A54-0D40-A41F-E9AF4D465768}"/>
              </a:ext>
            </a:extLst>
          </p:cNvPr>
          <p:cNvGrpSpPr/>
          <p:nvPr/>
        </p:nvGrpSpPr>
        <p:grpSpPr>
          <a:xfrm>
            <a:off x="3957630" y="4934946"/>
            <a:ext cx="3416727" cy="855567"/>
            <a:chOff x="3947120" y="4693208"/>
            <a:chExt cx="3416727" cy="8555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5904E6-EDD5-024F-BB35-9AB0BB248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2000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47120" y="4693208"/>
              <a:ext cx="1552134" cy="855567"/>
            </a:xfrm>
            <a:prstGeom prst="rect">
              <a:avLst/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2D7F408-D6E2-B446-833B-E9FE5F91DF66}"/>
                </a:ext>
              </a:extLst>
            </p:cNvPr>
            <p:cNvSpPr/>
            <p:nvPr/>
          </p:nvSpPr>
          <p:spPr>
            <a:xfrm>
              <a:off x="5864404" y="4844291"/>
              <a:ext cx="1146210" cy="569915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Fragment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Shader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AE18385-E174-874D-A57F-1F6CA306C320}"/>
                </a:ext>
              </a:extLst>
            </p:cNvPr>
            <p:cNvSpPr/>
            <p:nvPr/>
          </p:nvSpPr>
          <p:spPr>
            <a:xfrm rot="10800000">
              <a:off x="7140128" y="5004535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55265471-D099-5543-B655-B4E17FA35836}"/>
                </a:ext>
              </a:extLst>
            </p:cNvPr>
            <p:cNvSpPr/>
            <p:nvPr/>
          </p:nvSpPr>
          <p:spPr>
            <a:xfrm rot="10800000">
              <a:off x="5489004" y="5004535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reeform 25">
            <a:extLst>
              <a:ext uri="{FF2B5EF4-FFF2-40B4-BE49-F238E27FC236}">
                <a16:creationId xmlns:a16="http://schemas.microsoft.com/office/drawing/2014/main" id="{8A6FC2DA-B7EB-C94E-AB99-A6E6A95843A6}"/>
              </a:ext>
            </a:extLst>
          </p:cNvPr>
          <p:cNvSpPr/>
          <p:nvPr/>
        </p:nvSpPr>
        <p:spPr>
          <a:xfrm rot="5400000">
            <a:off x="3378867" y="1804641"/>
            <a:ext cx="1899253" cy="4469651"/>
          </a:xfrm>
          <a:custGeom>
            <a:avLst/>
            <a:gdLst>
              <a:gd name="connsiteX0" fmla="*/ 0 w 1967670"/>
              <a:gd name="connsiteY0" fmla="*/ 3629370 h 4630662"/>
              <a:gd name="connsiteX1" fmla="*/ 161625 w 1967670"/>
              <a:gd name="connsiteY1" fmla="*/ 3503826 h 4630662"/>
              <a:gd name="connsiteX2" fmla="*/ 161625 w 1967670"/>
              <a:gd name="connsiteY2" fmla="*/ 3558186 h 4630662"/>
              <a:gd name="connsiteX3" fmla="*/ 631837 w 1967670"/>
              <a:gd name="connsiteY3" fmla="*/ 3558186 h 4630662"/>
              <a:gd name="connsiteX4" fmla="*/ 813661 w 1967670"/>
              <a:gd name="connsiteY4" fmla="*/ 3613725 h 4630662"/>
              <a:gd name="connsiteX5" fmla="*/ 813844 w 1967670"/>
              <a:gd name="connsiteY5" fmla="*/ 3613876 h 4630662"/>
              <a:gd name="connsiteX6" fmla="*/ 813844 w 1967670"/>
              <a:gd name="connsiteY6" fmla="*/ 454659 h 4630662"/>
              <a:gd name="connsiteX7" fmla="*/ 1205914 w 1967670"/>
              <a:gd name="connsiteY7" fmla="*/ 62589 h 4630662"/>
              <a:gd name="connsiteX8" fmla="*/ 1802258 w 1967670"/>
              <a:gd name="connsiteY8" fmla="*/ 62589 h 4630662"/>
              <a:gd name="connsiteX9" fmla="*/ 1802258 w 1967670"/>
              <a:gd name="connsiteY9" fmla="*/ 0 h 4630662"/>
              <a:gd name="connsiteX10" fmla="*/ 1967670 w 1967670"/>
              <a:gd name="connsiteY10" fmla="*/ 133694 h 4630662"/>
              <a:gd name="connsiteX11" fmla="*/ 1802258 w 1967670"/>
              <a:gd name="connsiteY11" fmla="*/ 267388 h 4630662"/>
              <a:gd name="connsiteX12" fmla="*/ 1802258 w 1967670"/>
              <a:gd name="connsiteY12" fmla="*/ 204798 h 4630662"/>
              <a:gd name="connsiteX13" fmla="*/ 1205914 w 1967670"/>
              <a:gd name="connsiteY13" fmla="*/ 204798 h 4630662"/>
              <a:gd name="connsiteX14" fmla="*/ 956053 w 1967670"/>
              <a:gd name="connsiteY14" fmla="*/ 454659 h 4630662"/>
              <a:gd name="connsiteX15" fmla="*/ 956053 w 1967670"/>
              <a:gd name="connsiteY15" fmla="*/ 3873602 h 4630662"/>
              <a:gd name="connsiteX16" fmla="*/ 957040 w 1967670"/>
              <a:gd name="connsiteY16" fmla="*/ 3883388 h 4630662"/>
              <a:gd name="connsiteX17" fmla="*/ 957040 w 1967670"/>
              <a:gd name="connsiteY17" fmla="*/ 4630662 h 4630662"/>
              <a:gd name="connsiteX18" fmla="*/ 956053 w 1967670"/>
              <a:gd name="connsiteY18" fmla="*/ 4630662 h 4630662"/>
              <a:gd name="connsiteX19" fmla="*/ 956053 w 1967670"/>
              <a:gd name="connsiteY19" fmla="*/ 4630662 h 4630662"/>
              <a:gd name="connsiteX20" fmla="*/ 813844 w 1967670"/>
              <a:gd name="connsiteY20" fmla="*/ 4630662 h 4630662"/>
              <a:gd name="connsiteX21" fmla="*/ 813844 w 1967670"/>
              <a:gd name="connsiteY21" fmla="*/ 3875189 h 4630662"/>
              <a:gd name="connsiteX22" fmla="*/ 810956 w 1967670"/>
              <a:gd name="connsiteY22" fmla="*/ 3846540 h 4630662"/>
              <a:gd name="connsiteX23" fmla="*/ 631837 w 1967670"/>
              <a:gd name="connsiteY23" fmla="*/ 3700555 h 4630662"/>
              <a:gd name="connsiteX24" fmla="*/ 161625 w 1967670"/>
              <a:gd name="connsiteY24" fmla="*/ 3700555 h 4630662"/>
              <a:gd name="connsiteX25" fmla="*/ 161625 w 1967670"/>
              <a:gd name="connsiteY25" fmla="*/ 3754915 h 463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67670" h="4630662">
                <a:moveTo>
                  <a:pt x="0" y="3629370"/>
                </a:moveTo>
                <a:lnTo>
                  <a:pt x="161625" y="3503826"/>
                </a:lnTo>
                <a:lnTo>
                  <a:pt x="161625" y="3558186"/>
                </a:lnTo>
                <a:lnTo>
                  <a:pt x="631837" y="3558186"/>
                </a:lnTo>
                <a:cubicBezTo>
                  <a:pt x="699189" y="3558186"/>
                  <a:pt x="761758" y="3578660"/>
                  <a:pt x="813661" y="3613725"/>
                </a:cubicBezTo>
                <a:lnTo>
                  <a:pt x="813844" y="3613876"/>
                </a:lnTo>
                <a:lnTo>
                  <a:pt x="813844" y="454659"/>
                </a:lnTo>
                <a:cubicBezTo>
                  <a:pt x="813844" y="238125"/>
                  <a:pt x="989380" y="62589"/>
                  <a:pt x="1205914" y="62589"/>
                </a:cubicBezTo>
                <a:lnTo>
                  <a:pt x="1802258" y="62589"/>
                </a:lnTo>
                <a:lnTo>
                  <a:pt x="1802258" y="0"/>
                </a:lnTo>
                <a:lnTo>
                  <a:pt x="1967670" y="133694"/>
                </a:lnTo>
                <a:lnTo>
                  <a:pt x="1802258" y="267388"/>
                </a:lnTo>
                <a:lnTo>
                  <a:pt x="1802258" y="204798"/>
                </a:lnTo>
                <a:lnTo>
                  <a:pt x="1205914" y="204798"/>
                </a:lnTo>
                <a:cubicBezTo>
                  <a:pt x="1067920" y="204798"/>
                  <a:pt x="956053" y="316665"/>
                  <a:pt x="956053" y="454659"/>
                </a:cubicBezTo>
                <a:lnTo>
                  <a:pt x="956053" y="3873602"/>
                </a:lnTo>
                <a:lnTo>
                  <a:pt x="957040" y="3883388"/>
                </a:lnTo>
                <a:lnTo>
                  <a:pt x="957040" y="4630662"/>
                </a:lnTo>
                <a:lnTo>
                  <a:pt x="956053" y="4630662"/>
                </a:lnTo>
                <a:lnTo>
                  <a:pt x="956053" y="4630662"/>
                </a:lnTo>
                <a:lnTo>
                  <a:pt x="813844" y="4630662"/>
                </a:lnTo>
                <a:lnTo>
                  <a:pt x="813844" y="3875189"/>
                </a:lnTo>
                <a:lnTo>
                  <a:pt x="810956" y="3846540"/>
                </a:lnTo>
                <a:cubicBezTo>
                  <a:pt x="793907" y="3763226"/>
                  <a:pt x="720191" y="3700555"/>
                  <a:pt x="631837" y="3700555"/>
                </a:cubicBezTo>
                <a:lnTo>
                  <a:pt x="161625" y="3700555"/>
                </a:lnTo>
                <a:lnTo>
                  <a:pt x="161625" y="375491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026FE8-AB19-7040-93E3-9214A219FF2E}"/>
              </a:ext>
            </a:extLst>
          </p:cNvPr>
          <p:cNvGrpSpPr/>
          <p:nvPr/>
        </p:nvGrpSpPr>
        <p:grpSpPr>
          <a:xfrm>
            <a:off x="93905" y="1081031"/>
            <a:ext cx="1907798" cy="3426474"/>
            <a:chOff x="83395" y="839293"/>
            <a:chExt cx="1907798" cy="342647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90F332-71F1-0A4D-8CD1-55A895DD41F8}"/>
                </a:ext>
              </a:extLst>
            </p:cNvPr>
            <p:cNvGrpSpPr/>
            <p:nvPr/>
          </p:nvGrpSpPr>
          <p:grpSpPr>
            <a:xfrm>
              <a:off x="588130" y="2027457"/>
              <a:ext cx="1247281" cy="1138064"/>
              <a:chOff x="348008" y="2106729"/>
              <a:chExt cx="1292212" cy="117906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942AD0F-EED1-DC47-95EB-4B80B8931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464" y="2106729"/>
                <a:ext cx="1255062" cy="823633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94DE5EE-4822-1246-8C5C-F1D7F0582E86}"/>
                  </a:ext>
                </a:extLst>
              </p:cNvPr>
              <p:cNvSpPr txBox="1"/>
              <p:nvPr/>
            </p:nvSpPr>
            <p:spPr>
              <a:xfrm>
                <a:off x="348008" y="2947236"/>
                <a:ext cx="12922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Vertex array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C583D3-D0E3-EF46-A294-12A7022D04E9}"/>
                </a:ext>
              </a:extLst>
            </p:cNvPr>
            <p:cNvGrpSpPr/>
            <p:nvPr/>
          </p:nvGrpSpPr>
          <p:grpSpPr>
            <a:xfrm>
              <a:off x="538569" y="3347166"/>
              <a:ext cx="1357261" cy="918601"/>
              <a:chOff x="346925" y="3474217"/>
              <a:chExt cx="1406154" cy="95169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1068D46-9814-664C-AD77-48AA79047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991" y="3474217"/>
                <a:ext cx="1106022" cy="65890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4BE34D-3684-6A4B-9533-ADC712AE04D7}"/>
                  </a:ext>
                </a:extLst>
              </p:cNvPr>
              <p:cNvSpPr txBox="1"/>
              <p:nvPr/>
            </p:nvSpPr>
            <p:spPr>
              <a:xfrm>
                <a:off x="346925" y="4087355"/>
                <a:ext cx="14061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Uniform state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F6D2644-747D-4840-90B2-4586F26FEB04}"/>
                </a:ext>
              </a:extLst>
            </p:cNvPr>
            <p:cNvGrpSpPr/>
            <p:nvPr/>
          </p:nvGrpSpPr>
          <p:grpSpPr>
            <a:xfrm>
              <a:off x="482531" y="839294"/>
              <a:ext cx="1462260" cy="845556"/>
              <a:chOff x="3631082" y="1000354"/>
              <a:chExt cx="1462260" cy="84555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8195834-D5C3-A847-9A26-F4291D8C8B6F}"/>
                  </a:ext>
                </a:extLst>
              </p:cNvPr>
              <p:cNvSpPr txBox="1"/>
              <p:nvPr/>
            </p:nvSpPr>
            <p:spPr>
              <a:xfrm>
                <a:off x="3695601" y="1000354"/>
                <a:ext cx="1375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{1, 2, 3}, {3, 2, 4},</a:t>
                </a:r>
                <a:b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{4, 2, 7}, {7, 2, 5},</a:t>
                </a:r>
                <a:b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5E4B45-C20D-2E45-99DD-F21BB7B9D19A}"/>
                  </a:ext>
                </a:extLst>
              </p:cNvPr>
              <p:cNvSpPr txBox="1"/>
              <p:nvPr/>
            </p:nvSpPr>
            <p:spPr>
              <a:xfrm>
                <a:off x="3631082" y="1507356"/>
                <a:ext cx="14622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Element array</a:t>
                </a:r>
              </a:p>
            </p:txBody>
          </p:sp>
        </p:grp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4EBCB398-D1BD-B141-88DD-51473FB7FEFB}"/>
                </a:ext>
              </a:extLst>
            </p:cNvPr>
            <p:cNvSpPr/>
            <p:nvPr/>
          </p:nvSpPr>
          <p:spPr>
            <a:xfrm rot="5400000">
              <a:off x="1119010" y="1682860"/>
              <a:ext cx="231778" cy="25841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0254249-F6C1-D64B-A14D-EBE7BE12E66C}"/>
                </a:ext>
              </a:extLst>
            </p:cNvPr>
            <p:cNvSpPr/>
            <p:nvPr/>
          </p:nvSpPr>
          <p:spPr>
            <a:xfrm>
              <a:off x="482531" y="839293"/>
              <a:ext cx="1508662" cy="3426473"/>
            </a:xfrm>
            <a:prstGeom prst="roundRect">
              <a:avLst>
                <a:gd name="adj" fmla="val 6571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6964B4-7564-CA46-BA32-A1006A04AFCA}"/>
                </a:ext>
              </a:extLst>
            </p:cNvPr>
            <p:cNvSpPr txBox="1"/>
            <p:nvPr/>
          </p:nvSpPr>
          <p:spPr>
            <a:xfrm rot="16200000">
              <a:off x="-122271" y="2352474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F9D168-D3A9-5842-884E-1D38B7BE6A7C}"/>
              </a:ext>
            </a:extLst>
          </p:cNvPr>
          <p:cNvGrpSpPr/>
          <p:nvPr/>
        </p:nvGrpSpPr>
        <p:grpSpPr>
          <a:xfrm>
            <a:off x="90969" y="4639801"/>
            <a:ext cx="3855791" cy="1663560"/>
            <a:chOff x="80459" y="4398063"/>
            <a:chExt cx="3855791" cy="166356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73D6659-60CA-DC49-987E-9937D35510EA}"/>
                </a:ext>
              </a:extLst>
            </p:cNvPr>
            <p:cNvSpPr/>
            <p:nvPr/>
          </p:nvSpPr>
          <p:spPr>
            <a:xfrm>
              <a:off x="2486687" y="4836033"/>
              <a:ext cx="1095282" cy="56991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Testing &amp;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blending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018ED717-909D-2A42-B09B-391F6150117F}"/>
                </a:ext>
              </a:extLst>
            </p:cNvPr>
            <p:cNvSpPr/>
            <p:nvPr/>
          </p:nvSpPr>
          <p:spPr>
            <a:xfrm rot="10800000">
              <a:off x="3712531" y="5004535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41D05425-6C6D-2146-8F54-EB947E6BC67E}"/>
                </a:ext>
              </a:extLst>
            </p:cNvPr>
            <p:cNvSpPr/>
            <p:nvPr/>
          </p:nvSpPr>
          <p:spPr>
            <a:xfrm rot="10800000">
              <a:off x="2139158" y="4996273"/>
              <a:ext cx="223719" cy="2494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BF514CA-4AFB-B049-AA87-DE430940FC22}"/>
                </a:ext>
              </a:extLst>
            </p:cNvPr>
            <p:cNvGrpSpPr/>
            <p:nvPr/>
          </p:nvGrpSpPr>
          <p:grpSpPr>
            <a:xfrm>
              <a:off x="576867" y="4446313"/>
              <a:ext cx="1382481" cy="1615310"/>
              <a:chOff x="283190" y="4621177"/>
              <a:chExt cx="1432283" cy="1673499"/>
            </a:xfrm>
          </p:grpSpPr>
          <p:pic>
            <p:nvPicPr>
              <p:cNvPr id="47" name="Picture 2" descr="http://duriansoftware.com/joe/media/gl1-pipeline-01.png">
                <a:extLst>
                  <a:ext uri="{FF2B5EF4-FFF2-40B4-BE49-F238E27FC236}">
                    <a16:creationId xmlns:a16="http://schemas.microsoft.com/office/drawing/2014/main" id="{81F90C4C-0CEC-C94F-AFDD-E0BB2B12DB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51" t="79957" r="35423" b="3424"/>
              <a:stretch/>
            </p:blipFill>
            <p:spPr bwMode="auto">
              <a:xfrm>
                <a:off x="283190" y="4621177"/>
                <a:ext cx="1432283" cy="1381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05026FE-F2B6-7640-9505-2947F1BF7045}"/>
                  </a:ext>
                </a:extLst>
              </p:cNvPr>
              <p:cNvSpPr txBox="1"/>
              <p:nvPr/>
            </p:nvSpPr>
            <p:spPr>
              <a:xfrm>
                <a:off x="346925" y="5956122"/>
                <a:ext cx="12998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Framebuffer</a:t>
                </a:r>
              </a:p>
            </p:txBody>
          </p:sp>
        </p:grp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E8FE6C48-C303-D346-A720-9B26F6334F2A}"/>
                </a:ext>
              </a:extLst>
            </p:cNvPr>
            <p:cNvSpPr/>
            <p:nvPr/>
          </p:nvSpPr>
          <p:spPr>
            <a:xfrm>
              <a:off x="480568" y="4398063"/>
              <a:ext cx="1508662" cy="1653620"/>
            </a:xfrm>
            <a:prstGeom prst="roundRect">
              <a:avLst>
                <a:gd name="adj" fmla="val 6571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273439-F9D4-0B45-8256-075030324B90}"/>
                </a:ext>
              </a:extLst>
            </p:cNvPr>
            <p:cNvSpPr txBox="1"/>
            <p:nvPr/>
          </p:nvSpPr>
          <p:spPr>
            <a:xfrm rot="16200000">
              <a:off x="-231806" y="4979468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Output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EB20F9-5822-5C40-8119-DDDF9AFA37B3}"/>
              </a:ext>
            </a:extLst>
          </p:cNvPr>
          <p:cNvSpPr txBox="1"/>
          <p:nvPr/>
        </p:nvSpPr>
        <p:spPr>
          <a:xfrm>
            <a:off x="2138227" y="1398852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Model-view &amp;</a:t>
            </a:r>
            <a:br>
              <a:rPr lang="en-US" dirty="0"/>
            </a:br>
            <a:r>
              <a:rPr lang="en-US" dirty="0"/>
              <a:t>projection</a:t>
            </a:r>
          </a:p>
          <a:p>
            <a:pPr algn="ctr"/>
            <a:r>
              <a:rPr lang="en-US" dirty="0"/>
              <a:t>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3288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A86343F-D2DC-4BE7-8B3F-BEC57D6DE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</a:t>
            </a:r>
            <a:r>
              <a:rPr lang="en-US" altLang="en-US" dirty="0" err="1"/>
              <a:t>Maeshes</a:t>
            </a:r>
            <a:endParaRPr lang="en-US" altLang="en-US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5391FEF-D20B-414E-94D2-2B937EFAC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041" y="2953407"/>
            <a:ext cx="24384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AD7DC6A0-B38E-40A9-B6A0-EDB76778A0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8041" y="2191407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>
            <a:extLst>
              <a:ext uri="{FF2B5EF4-FFF2-40B4-BE49-F238E27FC236}">
                <a16:creationId xmlns:a16="http://schemas.microsoft.com/office/drawing/2014/main" id="{3AFD50BC-C0C8-4F70-BB77-95C17996B1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6441" y="2191407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95E4D6FF-B4B0-4EA3-B71D-3B0ACCA863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6441" y="4325007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F1F54AA7-0B01-46F3-893D-798A4E57FD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8041" y="4325007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6880915E-44F3-4646-9514-94B0E10C7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41" y="2191407"/>
            <a:ext cx="24384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1" name="Oval 9">
            <a:extLst>
              <a:ext uri="{FF2B5EF4-FFF2-40B4-BE49-F238E27FC236}">
                <a16:creationId xmlns:a16="http://schemas.microsoft.com/office/drawing/2014/main" id="{ECC37D1D-0DAE-4B3E-9B1F-AC8F1B356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841" y="28772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2" name="Oval 10">
            <a:extLst>
              <a:ext uri="{FF2B5EF4-FFF2-40B4-BE49-F238E27FC236}">
                <a16:creationId xmlns:a16="http://schemas.microsoft.com/office/drawing/2014/main" id="{A1574DE0-6170-42BE-8988-18DD9691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241" y="28772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3" name="Oval 11">
            <a:extLst>
              <a:ext uri="{FF2B5EF4-FFF2-40B4-BE49-F238E27FC236}">
                <a16:creationId xmlns:a16="http://schemas.microsoft.com/office/drawing/2014/main" id="{EFBEB7AA-C1F1-4D77-8DFF-9B9F6499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041" y="49346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4" name="Oval 12">
            <a:extLst>
              <a:ext uri="{FF2B5EF4-FFF2-40B4-BE49-F238E27FC236}">
                <a16:creationId xmlns:a16="http://schemas.microsoft.com/office/drawing/2014/main" id="{C8D26289-6B20-4309-9041-396B9122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641" y="49346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5" name="Oval 13">
            <a:extLst>
              <a:ext uri="{FF2B5EF4-FFF2-40B4-BE49-F238E27FC236}">
                <a16:creationId xmlns:a16="http://schemas.microsoft.com/office/drawing/2014/main" id="{607A2D15-40B8-48E3-8E16-DEE1846E4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441" y="21152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6" name="Oval 14">
            <a:extLst>
              <a:ext uri="{FF2B5EF4-FFF2-40B4-BE49-F238E27FC236}">
                <a16:creationId xmlns:a16="http://schemas.microsoft.com/office/drawing/2014/main" id="{77220F39-B8CD-4726-ADFE-119C690D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841" y="21152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7" name="Oval 15">
            <a:extLst>
              <a:ext uri="{FF2B5EF4-FFF2-40B4-BE49-F238E27FC236}">
                <a16:creationId xmlns:a16="http://schemas.microsoft.com/office/drawing/2014/main" id="{9F347953-B370-43F6-87C9-786A2C6C0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641" y="41726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Oval 16">
            <a:extLst>
              <a:ext uri="{FF2B5EF4-FFF2-40B4-BE49-F238E27FC236}">
                <a16:creationId xmlns:a16="http://schemas.microsoft.com/office/drawing/2014/main" id="{65D6A58A-5AA1-40B2-A77B-6A65B1987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241" y="4172607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9" name="AutoShape 17">
            <a:extLst>
              <a:ext uri="{FF2B5EF4-FFF2-40B4-BE49-F238E27FC236}">
                <a16:creationId xmlns:a16="http://schemas.microsoft.com/office/drawing/2014/main" id="{4CCA83CC-E647-4806-A4F8-F4E7F15A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041" y="3105807"/>
            <a:ext cx="2438400" cy="1981200"/>
          </a:xfrm>
          <a:prstGeom prst="rtTriangl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0" name="AutoShape 18">
            <a:extLst>
              <a:ext uri="{FF2B5EF4-FFF2-40B4-BE49-F238E27FC236}">
                <a16:creationId xmlns:a16="http://schemas.microsoft.com/office/drawing/2014/main" id="{D8A36987-A4E2-4A82-8D35-1BB09C9B517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328041" y="3029607"/>
            <a:ext cx="2438400" cy="19812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51BF5BD-805C-49D7-AE69-1559ABC4C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Assumptions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AA74C52-6E48-4BF4-8118-18019BF30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 this course, we assume the meshes to be </a:t>
            </a:r>
            <a:r>
              <a:rPr lang="en-US" altLang="en-US" i="1" dirty="0"/>
              <a:t>2D (orientable) manifolds</a:t>
            </a:r>
          </a:p>
          <a:p>
            <a:pPr lvl="1"/>
            <a:r>
              <a:rPr lang="en-US" altLang="en-US" dirty="0"/>
              <a:t>Every edge has at most two incident triangles</a:t>
            </a:r>
          </a:p>
          <a:p>
            <a:pPr lvl="1"/>
            <a:r>
              <a:rPr lang="en-US" altLang="en-US" dirty="0"/>
              <a:t>No self-intersections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F8F8B-C1E4-3147-98C2-4770360C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83" y="2998076"/>
            <a:ext cx="4445000" cy="2743200"/>
          </a:xfrm>
          <a:prstGeom prst="rect">
            <a:avLst/>
          </a:prstGeom>
        </p:spPr>
      </p:pic>
      <p:sp>
        <p:nvSpPr>
          <p:cNvPr id="3" name="Cube 2">
            <a:extLst>
              <a:ext uri="{FF2B5EF4-FFF2-40B4-BE49-F238E27FC236}">
                <a16:creationId xmlns:a16="http://schemas.microsoft.com/office/drawing/2014/main" id="{7E0A887D-B339-E54D-BE8D-64770391BA58}"/>
              </a:ext>
            </a:extLst>
          </p:cNvPr>
          <p:cNvSpPr/>
          <p:nvPr/>
        </p:nvSpPr>
        <p:spPr>
          <a:xfrm>
            <a:off x="970881" y="3656861"/>
            <a:ext cx="1856401" cy="1856401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B3CF6-77BC-7A40-8B5C-269AE4B9D031}"/>
              </a:ext>
            </a:extLst>
          </p:cNvPr>
          <p:cNvSpPr txBox="1"/>
          <p:nvPr/>
        </p:nvSpPr>
        <p:spPr>
          <a:xfrm>
            <a:off x="1321839" y="5614581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Manifold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05327-986E-904E-A73A-A232C7EA47D9}"/>
              </a:ext>
            </a:extLst>
          </p:cNvPr>
          <p:cNvSpPr txBox="1"/>
          <p:nvPr/>
        </p:nvSpPr>
        <p:spPr>
          <a:xfrm>
            <a:off x="5568621" y="5614581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Non-manifold</a:t>
            </a:r>
          </a:p>
        </p:txBody>
      </p:sp>
    </p:spTree>
    <p:extLst>
      <p:ext uri="{BB962C8B-B14F-4D97-AF65-F5344CB8AC3E}">
        <p14:creationId xmlns:p14="http://schemas.microsoft.com/office/powerpoint/2010/main" val="371545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13FC2FF-41DB-455E-B32B-1CCE595C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Why Triangles?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DDFEDE6-0C21-475E-84D4-A1741AFC8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Consistently planar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Easy definition of topology and geometry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Easy to implement in hardware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3E6E37-7237-7446-97AF-11C884B9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96" y="4466506"/>
            <a:ext cx="8914360" cy="201235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 i="1" dirty="0"/>
              <a:t>Linear</a:t>
            </a:r>
            <a:r>
              <a:rPr lang="en-US" altLang="en-US" sz="2400" dirty="0"/>
              <a:t> combination of the points</a:t>
            </a:r>
          </a:p>
          <a:p>
            <a:pPr>
              <a:buFontTx/>
              <a:buChar char="•"/>
            </a:pPr>
            <a:r>
              <a:rPr lang="en-US" altLang="en-US" sz="2400" i="1" dirty="0"/>
              <a:t>Coefficients </a:t>
            </a:r>
          </a:p>
          <a:p>
            <a:pPr lvl="1">
              <a:buFontTx/>
              <a:buChar char="•"/>
            </a:pPr>
            <a:r>
              <a:rPr lang="en-US" altLang="en-US" dirty="0"/>
              <a:t>Positive and sum to less than 1.0: within the convex hull </a:t>
            </a:r>
          </a:p>
          <a:p>
            <a:pPr lvl="1">
              <a:buFontTx/>
              <a:buChar char="•"/>
            </a:pPr>
            <a:r>
              <a:rPr lang="en-US" altLang="en-US" dirty="0"/>
              <a:t>Otherwise: outside the convex hull</a:t>
            </a:r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FE3A734-475E-43B6-ACFE-FF6544758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Interpolation</a:t>
            </a: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95E6F2C7-BEDB-4CFF-9A45-A5472CCDD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674813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Freeform 5">
            <a:extLst>
              <a:ext uri="{FF2B5EF4-FFF2-40B4-BE49-F238E27FC236}">
                <a16:creationId xmlns:a16="http://schemas.microsoft.com/office/drawing/2014/main" id="{0651E032-7C99-4360-96F9-29719846ABEB}"/>
              </a:ext>
            </a:extLst>
          </p:cNvPr>
          <p:cNvSpPr>
            <a:spLocks/>
          </p:cNvSpPr>
          <p:nvPr/>
        </p:nvSpPr>
        <p:spPr bwMode="auto">
          <a:xfrm>
            <a:off x="1143000" y="2667000"/>
            <a:ext cx="2057400" cy="1219200"/>
          </a:xfrm>
          <a:custGeom>
            <a:avLst/>
            <a:gdLst>
              <a:gd name="T0" fmla="*/ 0 w 1296"/>
              <a:gd name="T1" fmla="*/ 914400 h 768"/>
              <a:gd name="T2" fmla="*/ 1524000 w 1296"/>
              <a:gd name="T3" fmla="*/ 0 h 768"/>
              <a:gd name="T4" fmla="*/ 2057400 w 1296"/>
              <a:gd name="T5" fmla="*/ 1219200 h 768"/>
              <a:gd name="T6" fmla="*/ 0 w 1296"/>
              <a:gd name="T7" fmla="*/ 914400 h 7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6" h="768">
                <a:moveTo>
                  <a:pt x="0" y="576"/>
                </a:moveTo>
                <a:lnTo>
                  <a:pt x="960" y="0"/>
                </a:lnTo>
                <a:lnTo>
                  <a:pt x="1296" y="768"/>
                </a:lnTo>
                <a:lnTo>
                  <a:pt x="0" y="5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93DD58B5-EEC6-40A5-9DD2-A09895CD2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712913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Georgia" panose="02040502050405020303" pitchFamily="18" charset="0"/>
              </a:rPr>
              <a:t>P1</a:t>
            </a: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8C71E929-45B3-4714-85ED-B3FBEA820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75" y="169819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Georgia" panose="02040502050405020303" pitchFamily="18" charset="0"/>
              </a:rPr>
              <a:t>P2</a:t>
            </a:r>
          </a:p>
        </p:txBody>
      </p:sp>
      <p:sp>
        <p:nvSpPr>
          <p:cNvPr id="61448" name="Oval 8">
            <a:extLst>
              <a:ext uri="{FF2B5EF4-FFF2-40B4-BE49-F238E27FC236}">
                <a16:creationId xmlns:a16="http://schemas.microsoft.com/office/drawing/2014/main" id="{450F08E7-3C5F-4703-BB63-CD82F730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4114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310821E6-32EF-4D93-84A5-579752FB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708482"/>
            <a:ext cx="625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Georgia" panose="02040502050405020303" pitchFamily="18" charset="0"/>
              </a:rPr>
              <a:t>L(u)</a:t>
            </a:r>
          </a:p>
        </p:txBody>
      </p:sp>
      <p:sp>
        <p:nvSpPr>
          <p:cNvPr id="61451" name="Text Box 11">
            <a:extLst>
              <a:ext uri="{FF2B5EF4-FFF2-40B4-BE49-F238E27FC236}">
                <a16:creationId xmlns:a16="http://schemas.microsoft.com/office/drawing/2014/main" id="{BE851921-EEAD-48BC-82AA-D56B88E6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449646"/>
            <a:ext cx="28921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cs typeface="Arial" panose="020B0604020202020204" pitchFamily="34" charset="0"/>
              </a:rPr>
              <a:t>Linear interpolation</a:t>
            </a: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5AB7354E-7FF6-4741-9285-1CD657B1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3" y="2300287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Georgia" panose="02040502050405020303" pitchFamily="18" charset="0"/>
              </a:rPr>
              <a:t>P2</a:t>
            </a:r>
          </a:p>
        </p:txBody>
      </p:sp>
      <p:sp>
        <p:nvSpPr>
          <p:cNvPr id="61453" name="Text Box 13">
            <a:extLst>
              <a:ext uri="{FF2B5EF4-FFF2-40B4-BE49-F238E27FC236}">
                <a16:creationId xmlns:a16="http://schemas.microsoft.com/office/drawing/2014/main" id="{5137404A-A437-4FB3-B152-E315C84D2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52800"/>
            <a:ext cx="42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Georgia" panose="02040502050405020303" pitchFamily="18" charset="0"/>
              </a:rPr>
              <a:t>P1</a:t>
            </a:r>
          </a:p>
        </p:txBody>
      </p:sp>
      <p:sp>
        <p:nvSpPr>
          <p:cNvPr id="61454" name="Text Box 14">
            <a:extLst>
              <a:ext uri="{FF2B5EF4-FFF2-40B4-BE49-F238E27FC236}">
                <a16:creationId xmlns:a16="http://schemas.microsoft.com/office/drawing/2014/main" id="{0E995CCA-E404-4374-A7F7-1CAEB798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7" y="3871193"/>
            <a:ext cx="449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Georgia" panose="02040502050405020303" pitchFamily="18" charset="0"/>
              </a:rPr>
              <a:t>P3</a:t>
            </a:r>
          </a:p>
        </p:txBody>
      </p:sp>
      <p:sp>
        <p:nvSpPr>
          <p:cNvPr id="61456" name="Oval 16">
            <a:extLst>
              <a:ext uri="{FF2B5EF4-FFF2-40B4-BE49-F238E27FC236}">
                <a16:creationId xmlns:a16="http://schemas.microsoft.com/office/drawing/2014/main" id="{661D6FCD-65EB-40C9-81C3-F8F284A91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1226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7" name="Text Box 17">
            <a:extLst>
              <a:ext uri="{FF2B5EF4-FFF2-40B4-BE49-F238E27FC236}">
                <a16:creationId xmlns:a16="http://schemas.microsoft.com/office/drawing/2014/main" id="{48602569-221C-4E60-9EA7-05C0BDF97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200400"/>
            <a:ext cx="804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Georgia" panose="02040502050405020303" pitchFamily="18" charset="0"/>
              </a:rPr>
              <a:t>T(u,v)</a:t>
            </a:r>
          </a:p>
        </p:txBody>
      </p:sp>
      <p:sp>
        <p:nvSpPr>
          <p:cNvPr id="61458" name="Text Box 18">
            <a:extLst>
              <a:ext uri="{FF2B5EF4-FFF2-40B4-BE49-F238E27FC236}">
                <a16:creationId xmlns:a16="http://schemas.microsoft.com/office/drawing/2014/main" id="{D1B17313-1F65-4ADF-ADF0-4A3910185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09746"/>
            <a:ext cx="3063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Bilinear interpolation</a:t>
            </a:r>
          </a:p>
        </p:txBody>
      </p:sp>
      <p:sp>
        <p:nvSpPr>
          <p:cNvPr id="61461" name="Line 21">
            <a:extLst>
              <a:ext uri="{FF2B5EF4-FFF2-40B4-BE49-F238E27FC236}">
                <a16:creationId xmlns:a16="http://schemas.microsoft.com/office/drawing/2014/main" id="{7B5BDB39-A858-479A-8C45-1BC26757B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6576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2" name="Line 22">
            <a:extLst>
              <a:ext uri="{FF2B5EF4-FFF2-40B4-BE49-F238E27FC236}">
                <a16:creationId xmlns:a16="http://schemas.microsoft.com/office/drawing/2014/main" id="{356722AF-E448-42DE-9EBF-37D40F2D5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31242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3" name="Text Box 23">
            <a:extLst>
              <a:ext uri="{FF2B5EF4-FFF2-40B4-BE49-F238E27FC236}">
                <a16:creationId xmlns:a16="http://schemas.microsoft.com/office/drawing/2014/main" id="{CCC03B71-10C1-4449-A191-CA8403118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712" y="3651422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Georgia" panose="02040502050405020303" pitchFamily="18" charset="0"/>
              </a:rPr>
              <a:t>v</a:t>
            </a:r>
          </a:p>
        </p:txBody>
      </p:sp>
      <p:sp>
        <p:nvSpPr>
          <p:cNvPr id="61464" name="Text Box 24">
            <a:extLst>
              <a:ext uri="{FF2B5EF4-FFF2-40B4-BE49-F238E27FC236}">
                <a16:creationId xmlns:a16="http://schemas.microsoft.com/office/drawing/2014/main" id="{C0D8F989-4B2C-4775-A7B0-7A10B2670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378" y="2877066"/>
            <a:ext cx="317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Georgia" panose="02040502050405020303" pitchFamily="18" charset="0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560D8-9329-5440-8CFA-4F020847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44" y="3319890"/>
            <a:ext cx="42164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77F9-8E3F-1D47-90F0-ADF20E5E5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644" y="1931553"/>
            <a:ext cx="27305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8" name="Line 12">
            <a:extLst>
              <a:ext uri="{FF2B5EF4-FFF2-40B4-BE49-F238E27FC236}">
                <a16:creationId xmlns:a16="http://schemas.microsoft.com/office/drawing/2014/main" id="{F5A75F73-6653-4E61-9F42-2168877C0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345"/>
            <a:ext cx="22860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DEFC9B0E-9908-4344-8297-A91ACECCB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Rotationally Invariant Interpolation</a:t>
            </a:r>
          </a:p>
        </p:txBody>
      </p:sp>
      <p:sp>
        <p:nvSpPr>
          <p:cNvPr id="37891" name="Freeform 3">
            <a:extLst>
              <a:ext uri="{FF2B5EF4-FFF2-40B4-BE49-F238E27FC236}">
                <a16:creationId xmlns:a16="http://schemas.microsoft.com/office/drawing/2014/main" id="{2BFE9033-F201-40E8-84C7-D7F2C0D8B40A}"/>
              </a:ext>
            </a:extLst>
          </p:cNvPr>
          <p:cNvSpPr>
            <a:spLocks/>
          </p:cNvSpPr>
          <p:nvPr/>
        </p:nvSpPr>
        <p:spPr bwMode="auto">
          <a:xfrm>
            <a:off x="1219200" y="2128345"/>
            <a:ext cx="2362200" cy="2895600"/>
          </a:xfrm>
          <a:custGeom>
            <a:avLst/>
            <a:gdLst>
              <a:gd name="T0" fmla="*/ 1143000 w 1488"/>
              <a:gd name="T1" fmla="*/ 0 h 1824"/>
              <a:gd name="T2" fmla="*/ 0 w 1488"/>
              <a:gd name="T3" fmla="*/ 1600200 h 1824"/>
              <a:gd name="T4" fmla="*/ 1371600 w 1488"/>
              <a:gd name="T5" fmla="*/ 2895600 h 1824"/>
              <a:gd name="T6" fmla="*/ 2362200 w 1488"/>
              <a:gd name="T7" fmla="*/ 1524000 h 1824"/>
              <a:gd name="T8" fmla="*/ 1143000 w 1488"/>
              <a:gd name="T9" fmla="*/ 0 h 1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8" h="1824">
                <a:moveTo>
                  <a:pt x="720" y="0"/>
                </a:moveTo>
                <a:lnTo>
                  <a:pt x="0" y="1008"/>
                </a:lnTo>
                <a:lnTo>
                  <a:pt x="864" y="1824"/>
                </a:lnTo>
                <a:lnTo>
                  <a:pt x="1488" y="960"/>
                </a:lnTo>
                <a:lnTo>
                  <a:pt x="72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Freeform 4">
            <a:extLst>
              <a:ext uri="{FF2B5EF4-FFF2-40B4-BE49-F238E27FC236}">
                <a16:creationId xmlns:a16="http://schemas.microsoft.com/office/drawing/2014/main" id="{A3CB24CD-83BB-48CB-9074-872D3BADB18B}"/>
              </a:ext>
            </a:extLst>
          </p:cNvPr>
          <p:cNvSpPr>
            <a:spLocks/>
          </p:cNvSpPr>
          <p:nvPr/>
        </p:nvSpPr>
        <p:spPr bwMode="auto">
          <a:xfrm rot="-5400000">
            <a:off x="5334000" y="2204545"/>
            <a:ext cx="2362200" cy="2895600"/>
          </a:xfrm>
          <a:custGeom>
            <a:avLst/>
            <a:gdLst>
              <a:gd name="T0" fmla="*/ 1143000 w 1488"/>
              <a:gd name="T1" fmla="*/ 0 h 1824"/>
              <a:gd name="T2" fmla="*/ 0 w 1488"/>
              <a:gd name="T3" fmla="*/ 1600200 h 1824"/>
              <a:gd name="T4" fmla="*/ 1371600 w 1488"/>
              <a:gd name="T5" fmla="*/ 2895600 h 1824"/>
              <a:gd name="T6" fmla="*/ 2362200 w 1488"/>
              <a:gd name="T7" fmla="*/ 1524000 h 1824"/>
              <a:gd name="T8" fmla="*/ 1143000 w 1488"/>
              <a:gd name="T9" fmla="*/ 0 h 1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8" h="1824">
                <a:moveTo>
                  <a:pt x="720" y="0"/>
                </a:moveTo>
                <a:lnTo>
                  <a:pt x="0" y="1008"/>
                </a:lnTo>
                <a:lnTo>
                  <a:pt x="864" y="1824"/>
                </a:lnTo>
                <a:lnTo>
                  <a:pt x="1488" y="960"/>
                </a:lnTo>
                <a:lnTo>
                  <a:pt x="72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56402D72-7F15-42E6-9736-CB979EDEF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70765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C9BF956E-D9C0-45E9-972B-439F9287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9994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EE66B047-E884-4602-87FA-CD754909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2374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37896" name="Text Box 8">
            <a:extLst>
              <a:ext uri="{FF2B5EF4-FFF2-40B4-BE49-F238E27FC236}">
                <a16:creationId xmlns:a16="http://schemas.microsoft.com/office/drawing/2014/main" id="{2DB9FCDC-8CE5-4136-970B-C4765EF3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02394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CC2F3A4D-102D-4A92-8DFF-03545702D4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3652345"/>
            <a:ext cx="2362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Oval 10">
            <a:extLst>
              <a:ext uri="{FF2B5EF4-FFF2-40B4-BE49-F238E27FC236}">
                <a16:creationId xmlns:a16="http://schemas.microsoft.com/office/drawing/2014/main" id="{58EF2D6B-5C5E-4D69-B232-FB0DE474E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365234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9" name="Line 13">
            <a:extLst>
              <a:ext uri="{FF2B5EF4-FFF2-40B4-BE49-F238E27FC236}">
                <a16:creationId xmlns:a16="http://schemas.microsoft.com/office/drawing/2014/main" id="{71D7310A-1E83-4A6D-8BEB-DDC077329F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497" y="3478924"/>
            <a:ext cx="2879834" cy="22071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0" name="Line 14">
            <a:extLst>
              <a:ext uri="{FF2B5EF4-FFF2-40B4-BE49-F238E27FC236}">
                <a16:creationId xmlns:a16="http://schemas.microsoft.com/office/drawing/2014/main" id="{D4E5320A-D01E-4CE2-BA65-6EC403EAA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300" y="2471245"/>
            <a:ext cx="38100" cy="2324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66A65635-0B5F-4131-A353-91D20DC99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97594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106512" name="Text Box 16">
            <a:extLst>
              <a:ext uri="{FF2B5EF4-FFF2-40B4-BE49-F238E27FC236}">
                <a16:creationId xmlns:a16="http://schemas.microsoft.com/office/drawing/2014/main" id="{873FBAFE-F9E6-421A-B3A0-A9AD969C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94774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106513" name="Text Box 17">
            <a:extLst>
              <a:ext uri="{FF2B5EF4-FFF2-40B4-BE49-F238E27FC236}">
                <a16:creationId xmlns:a16="http://schemas.microsoft.com/office/drawing/2014/main" id="{B4C4F89A-0408-4490-9461-4D995ACE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9994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</a:t>
            </a:r>
          </a:p>
        </p:txBody>
      </p:sp>
      <p:sp>
        <p:nvSpPr>
          <p:cNvPr id="106514" name="Text Box 18">
            <a:extLst>
              <a:ext uri="{FF2B5EF4-FFF2-40B4-BE49-F238E27FC236}">
                <a16:creationId xmlns:a16="http://schemas.microsoft.com/office/drawing/2014/main" id="{2D5ADC24-C028-4BE3-8E79-60B0F62D1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27134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</a:t>
            </a:r>
          </a:p>
        </p:txBody>
      </p:sp>
      <p:sp>
        <p:nvSpPr>
          <p:cNvPr id="106515" name="Oval 19">
            <a:extLst>
              <a:ext uri="{FF2B5EF4-FFF2-40B4-BE49-F238E27FC236}">
                <a16:creationId xmlns:a16="http://schemas.microsoft.com/office/drawing/2014/main" id="{3D4BD710-58D2-42EC-B702-30EDC177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353804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4712169-77C7-429C-9301-174EA803E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Common Data Structure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2A8B391-B0C1-41AB-93E4-875D67A1C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List of vertices</a:t>
            </a:r>
          </a:p>
          <a:p>
            <a:pPr eaLnBrk="1" hangingPunct="1"/>
            <a:r>
              <a:rPr lang="en-US" altLang="en-US" dirty="0"/>
              <a:t>List of faces (i.e., triangles)</a:t>
            </a:r>
          </a:p>
          <a:p>
            <a:pPr lvl="1" eaLnBrk="1" hangingPunct="1"/>
            <a:r>
              <a:rPr lang="en-US" altLang="en-US" dirty="0"/>
              <a:t>Defined by indices of vertices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A237E-9C84-A443-9ADB-7B923DDD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04" b="4090"/>
          <a:stretch/>
        </p:blipFill>
        <p:spPr>
          <a:xfrm>
            <a:off x="851337" y="2435845"/>
            <a:ext cx="7441325" cy="39325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27896</TotalTime>
  <Words>1039</Words>
  <Application>Microsoft Office PowerPoint</Application>
  <PresentationFormat>On-screen Show (4:3)</PresentationFormat>
  <Paragraphs>275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Georgia</vt:lpstr>
      <vt:lpstr>Times</vt:lpstr>
      <vt:lpstr>Wingdings</vt:lpstr>
      <vt:lpstr>Office Theme</vt:lpstr>
      <vt:lpstr>PowerPoint Presentation</vt:lpstr>
      <vt:lpstr>Representing Object Shapes</vt:lpstr>
      <vt:lpstr>Polygonal Maeshes</vt:lpstr>
      <vt:lpstr>Polygonal Maeshes</vt:lpstr>
      <vt:lpstr>Assumptions</vt:lpstr>
      <vt:lpstr>Why Triangles?</vt:lpstr>
      <vt:lpstr>Interpolation</vt:lpstr>
      <vt:lpstr>Rotationally Invariant Interpolation</vt:lpstr>
      <vt:lpstr>Common Data Structure </vt:lpstr>
      <vt:lpstr>Other Surface Representations</vt:lpstr>
      <vt:lpstr>Volumetric Representations</vt:lpstr>
      <vt:lpstr>Volumetric Representations</vt:lpstr>
      <vt:lpstr>Particle (Point) Representation</vt:lpstr>
      <vt:lpstr>PowerPoint Presentation</vt:lpstr>
      <vt:lpstr>Interactive Rendering Pipeline</vt:lpstr>
      <vt:lpstr>Model-View Transformation</vt:lpstr>
      <vt:lpstr>World and Object Coordinates</vt:lpstr>
      <vt:lpstr>Model Transformation</vt:lpstr>
      <vt:lpstr>View Transformation</vt:lpstr>
      <vt:lpstr>View Transformation</vt:lpstr>
      <vt:lpstr>Interactive Rendering Pipeline</vt:lpstr>
      <vt:lpstr>Projection Transformation</vt:lpstr>
      <vt:lpstr>Projection Transformation</vt:lpstr>
      <vt:lpstr>Projection Transformation</vt:lpstr>
      <vt:lpstr>Remark</vt:lpstr>
      <vt:lpstr>Interactive Rendering Pipeline</vt:lpstr>
      <vt:lpstr>Clipping </vt:lpstr>
      <vt:lpstr>Interpolation of Attributes</vt:lpstr>
      <vt:lpstr>Interpolation of Attributes</vt:lpstr>
      <vt:lpstr>Window Coordinate Transformation</vt:lpstr>
      <vt:lpstr>Interactive Rendering Pipeline</vt:lpstr>
      <vt:lpstr>Rasterization</vt:lpstr>
      <vt:lpstr>Interpolation of Attributes</vt:lpstr>
      <vt:lpstr>OpenGL Rendering Pipeline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Shuang Zhao</dc:creator>
  <cp:lastModifiedBy>Aditi Majumder</cp:lastModifiedBy>
  <cp:revision>3602</cp:revision>
  <dcterms:created xsi:type="dcterms:W3CDTF">2015-02-11T02:57:27Z</dcterms:created>
  <dcterms:modified xsi:type="dcterms:W3CDTF">2020-01-07T18:50:04Z</dcterms:modified>
</cp:coreProperties>
</file>