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305" r:id="rId11"/>
    <p:sldId id="303" r:id="rId12"/>
    <p:sldId id="309" r:id="rId13"/>
    <p:sldId id="281" r:id="rId14"/>
    <p:sldId id="282" r:id="rId15"/>
    <p:sldId id="307" r:id="rId16"/>
    <p:sldId id="288" r:id="rId17"/>
    <p:sldId id="308" r:id="rId18"/>
    <p:sldId id="310" r:id="rId19"/>
    <p:sldId id="304" r:id="rId20"/>
    <p:sldId id="306" r:id="rId21"/>
    <p:sldId id="311" r:id="rId22"/>
    <p:sldId id="291" r:id="rId23"/>
    <p:sldId id="292" r:id="rId24"/>
    <p:sldId id="269" r:id="rId25"/>
    <p:sldId id="312" r:id="rId26"/>
    <p:sldId id="313" r:id="rId27"/>
    <p:sldId id="298" r:id="rId28"/>
    <p:sldId id="297" r:id="rId29"/>
    <p:sldId id="270" r:id="rId30"/>
    <p:sldId id="314" r:id="rId31"/>
    <p:sldId id="31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  <a:srgbClr val="D0CECE"/>
    <a:srgbClr val="F2F2F2"/>
    <a:srgbClr val="FFFFFF"/>
    <a:srgbClr val="5B9BD5"/>
    <a:srgbClr val="507E32"/>
    <a:srgbClr val="41719C"/>
    <a:srgbClr val="086AC0"/>
    <a:srgbClr val="ED6B14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0596" autoAdjust="0"/>
    <p:restoredTop sz="75881" autoAdjust="0"/>
  </p:normalViewPr>
  <p:slideViewPr>
    <p:cSldViewPr snapToGrid="0">
      <p:cViewPr varScale="1">
        <p:scale>
          <a:sx n="66" d="100"/>
          <a:sy n="66" d="100"/>
        </p:scale>
        <p:origin x="1478" y="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A976F-C7B5-4448-99A7-BAC1A4BD8D7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4E52F-45F4-46B4-B8EE-E338CBBA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F50C4104-F5E3-AD42-A49C-49B729F722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0D148C-8700-9F4F-842D-4AB53E092A68}" type="slidenum">
              <a:rPr lang="en-US" altLang="en-US" b="0" smtClean="0"/>
              <a:pPr/>
              <a:t>5</a:t>
            </a:fld>
            <a:endParaRPr lang="en-US" altLang="en-US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D4FE320-DB2D-1A4E-A454-22AF3911AA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BA90B41-0DE0-3944-959F-B818D6611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329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76E8F0F9-3764-6341-88E4-B52F5CC01D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C5D3E8-2193-8744-B9FB-B06A423EE50D}" type="slidenum">
              <a:rPr lang="en-US" altLang="en-US" b="0" smtClean="0"/>
              <a:pPr/>
              <a:t>17</a:t>
            </a:fld>
            <a:endParaRPr lang="en-US" altLang="en-US" b="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86329B72-728F-EE42-B03D-382C760783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6D2DD344-FF66-1D43-A7A4-FDB4BB797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07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6D06E69-87FB-A742-BD79-426980B75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6FFC34-411E-C14D-8FC6-749E38D45BF4}" type="slidenum">
              <a:rPr lang="en-US" altLang="en-US" b="0" smtClean="0"/>
              <a:pPr/>
              <a:t>22</a:t>
            </a:fld>
            <a:endParaRPr lang="en-US" altLang="en-US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2E3AD87-51D2-594C-ACA6-C640CE0EB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D708382-C8B6-0748-A78A-3017802F3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522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93E4A64-4472-B44C-A5D9-956F71D672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C2664-8A3E-C242-B260-66BFE3E0F848}" type="slidenum">
              <a:rPr lang="en-US" altLang="en-US" b="0" smtClean="0"/>
              <a:pPr/>
              <a:t>23</a:t>
            </a:fld>
            <a:endParaRPr lang="en-US" altLang="en-US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752C9A8-07D6-F444-843D-8B929392AA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890E45E-D3C8-9D42-B250-BEBB66D80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154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734F30D-5E9E-5C40-845E-412C58DEE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462F7A-14E9-B944-81A7-85436D4F9152}" type="slidenum">
              <a:rPr lang="en-US" altLang="en-US" b="0" smtClean="0"/>
              <a:pPr/>
              <a:t>24</a:t>
            </a:fld>
            <a:endParaRPr lang="en-US" altLang="en-US" b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9F03E73-AFDE-FB4A-B250-C08FE65F27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3418623-8920-A74A-BD60-FCBA895A0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059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7590ED4-C89E-1040-A4CE-427110B63F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B6A9C0-9C02-1D40-BE52-D93BF6B0890A}" type="slidenum">
              <a:rPr lang="en-US" altLang="en-US" b="0" smtClean="0"/>
              <a:pPr/>
              <a:t>27</a:t>
            </a:fld>
            <a:endParaRPr lang="en-US" altLang="en-US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8250414-11BB-F342-A160-FDDC6A651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976E0ED-218F-074B-8746-CBA8B749C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732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55FD066-C3B6-1948-B6C9-8799BA4A75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0A3954-DD57-D644-BE87-083ECAC86585}" type="slidenum">
              <a:rPr lang="en-US" altLang="en-US" b="0" smtClean="0"/>
              <a:pPr/>
              <a:t>28</a:t>
            </a:fld>
            <a:endParaRPr lang="en-US" altLang="en-US" b="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FAE8E688-39E5-4F41-8A1E-34DB6F1F19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C23E80A-C9C3-3F48-B474-C153C8CA8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746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4B374CD-09C3-FA43-A76D-A10F0B5A9A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C96F92-AADB-2A47-BCF8-DE30D0D47438}" type="slidenum">
              <a:rPr lang="en-US" altLang="en-US" b="0" smtClean="0"/>
              <a:pPr/>
              <a:t>29</a:t>
            </a:fld>
            <a:endParaRPr lang="en-US" altLang="en-US" b="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E8430A2-F56D-854A-85FE-F0A9AB353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F516A57-0661-B34B-B108-6B0290CFC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00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7DA1E55-0406-B74C-BFA1-4E41834C51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6010CB-B0E6-E941-B356-49AB52A60E81}" type="slidenum">
              <a:rPr lang="en-US" altLang="en-US" b="0" smtClean="0"/>
              <a:pPr/>
              <a:t>6</a:t>
            </a:fld>
            <a:endParaRPr lang="en-US" altLang="en-US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8B9CA76-97DB-0D4D-A0A1-0825F2C95E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E3A8D77-29B9-7845-984E-B89D02052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93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782132A-4D27-EE4E-B71C-F812A49EC3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55D67E-7DAA-7644-8F98-80ED5D60DC2D}" type="slidenum">
              <a:rPr lang="en-US" altLang="en-US" b="0" smtClean="0"/>
              <a:pPr/>
              <a:t>7</a:t>
            </a:fld>
            <a:endParaRPr lang="en-US" altLang="en-US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111501E-5738-0D43-B29F-DD4CCD8540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6CDEB5A-07B8-E54E-941B-67AFD3486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36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BCA00CF-585B-094F-A570-9299EF576D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D7709F-3F61-3544-8720-6B5C7A5E81D2}" type="slidenum">
              <a:rPr lang="en-US" altLang="en-US" b="0" smtClean="0"/>
              <a:pPr/>
              <a:t>8</a:t>
            </a:fld>
            <a:endParaRPr lang="en-US" altLang="en-US" b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7A87FA1-0F2E-2C4F-9430-2494C64905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3A2D609-DD7C-B64B-8415-330EB2B90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25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6C6AFAD7-C218-B147-9E69-DE1E2166E4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46992B-24FD-E34B-BC8C-5802894CD0C0}" type="slidenum">
              <a:rPr lang="en-US" altLang="en-US" b="0" smtClean="0"/>
              <a:pPr/>
              <a:t>9</a:t>
            </a:fld>
            <a:endParaRPr lang="en-US" altLang="en-US" b="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DE46921-0BDE-D14D-AE46-4656AB8175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575368D-D798-F847-AFF7-647B25BB8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7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562D2329-AE91-274E-B60C-860C6DBC1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099312-BE38-7A42-B98D-EF5A5C515BBC}" type="slidenum">
              <a:rPr lang="en-US" altLang="en-US" b="0" smtClean="0"/>
              <a:pPr/>
              <a:t>13</a:t>
            </a:fld>
            <a:endParaRPr lang="en-US" altLang="en-US" b="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908BB32D-58CB-D749-B4F1-584EA787AC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3047E34F-6BFD-584A-9F38-CF19878E8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247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7AC0783B-69FB-7149-8451-3F77BB31E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327DF8-8050-4D47-8F1F-43ABC98F96EB}" type="slidenum">
              <a:rPr lang="en-US" altLang="en-US" b="0" smtClean="0"/>
              <a:pPr/>
              <a:t>14</a:t>
            </a:fld>
            <a:endParaRPr lang="en-US" altLang="en-US" b="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463FCA1E-F84C-A640-9751-C797DEA128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1D19C780-6395-5142-8AEF-31CD3D197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109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7AC0783B-69FB-7149-8451-3F77BB31E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327DF8-8050-4D47-8F1F-43ABC98F96EB}" type="slidenum">
              <a:rPr lang="en-US" altLang="en-US" b="0" smtClean="0"/>
              <a:pPr/>
              <a:t>15</a:t>
            </a:fld>
            <a:endParaRPr lang="en-US" altLang="en-US" b="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463FCA1E-F84C-A640-9751-C797DEA128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1D19C780-6395-5142-8AEF-31CD3D197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800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76E8F0F9-3764-6341-88E4-B52F5CC01D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C5D3E8-2193-8744-B9FB-B06A423EE50D}" type="slidenum">
              <a:rPr lang="en-US" altLang="en-US" b="0" smtClean="0"/>
              <a:pPr/>
              <a:t>16</a:t>
            </a:fld>
            <a:endParaRPr lang="en-US" altLang="en-US" b="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86329B72-728F-EE42-B03D-382C760783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6D2DD344-FF66-1D43-A7A4-FDB4BB797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83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n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51451" y="2040466"/>
            <a:ext cx="6955431" cy="2777067"/>
            <a:chOff x="1473047" y="629073"/>
            <a:chExt cx="6955431" cy="2777067"/>
          </a:xfrm>
        </p:grpSpPr>
        <p:sp>
          <p:nvSpPr>
            <p:cNvPr id="3" name="Rectangle 2"/>
            <p:cNvSpPr/>
            <p:nvPr userDrawn="1"/>
          </p:nvSpPr>
          <p:spPr>
            <a:xfrm>
              <a:off x="1473047" y="629073"/>
              <a:ext cx="2854532" cy="2777067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280268" y="879045"/>
              <a:ext cx="3148210" cy="2277122"/>
            </a:xfrm>
            <a:prstGeom prst="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01731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CD7D549-A562-49C6-806C-8E79574D6049}"/>
              </a:ext>
            </a:extLst>
          </p:cNvPr>
          <p:cNvGrpSpPr/>
          <p:nvPr userDrawn="1"/>
        </p:nvGrpSpPr>
        <p:grpSpPr>
          <a:xfrm>
            <a:off x="1351451" y="2040466"/>
            <a:ext cx="6955431" cy="2777067"/>
            <a:chOff x="1473047" y="629073"/>
            <a:chExt cx="6955431" cy="277706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E0C31E-9492-4970-8594-50035A2CBCD9}"/>
                </a:ext>
              </a:extLst>
            </p:cNvPr>
            <p:cNvSpPr/>
            <p:nvPr userDrawn="1"/>
          </p:nvSpPr>
          <p:spPr>
            <a:xfrm>
              <a:off x="1473047" y="629073"/>
              <a:ext cx="2854532" cy="2777067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E7A196-449C-4233-8AD7-E33C05C73802}"/>
                </a:ext>
              </a:extLst>
            </p:cNvPr>
            <p:cNvSpPr/>
            <p:nvPr userDrawn="1"/>
          </p:nvSpPr>
          <p:spPr>
            <a:xfrm>
              <a:off x="5280268" y="879045"/>
              <a:ext cx="3148210" cy="2277122"/>
            </a:xfrm>
            <a:prstGeom prst="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8" y="1336915"/>
            <a:ext cx="7886700" cy="1325563"/>
          </a:xfrm>
        </p:spPr>
        <p:txBody>
          <a:bodyPr anchor="ctr"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213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6" y="1008406"/>
            <a:ext cx="8914360" cy="5470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4A60E-46AA-482C-ACFB-B86D5ED8AEDF}"/>
              </a:ext>
            </a:extLst>
          </p:cNvPr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8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45855-BA5E-4E44-AA5D-AE7E871F0F7B}"/>
              </a:ext>
            </a:extLst>
          </p:cNvPr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3708-8768-44B2-93C1-1E7F62B1B8CC}"/>
              </a:ext>
            </a:extLst>
          </p:cNvPr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E2AB7E-0D36-454E-8460-8ADA6A58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96" y="1008406"/>
            <a:ext cx="8914360" cy="5470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3708-8768-44B2-93C1-1E7F62B1B8CC}"/>
              </a:ext>
            </a:extLst>
          </p:cNvPr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5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611B4-88D2-4E41-9BB8-1AD780A3A2DE}"/>
              </a:ext>
            </a:extLst>
          </p:cNvPr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5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0AFB3F-807F-4EE8-9501-F092DBEC5F98}"/>
              </a:ext>
            </a:extLst>
          </p:cNvPr>
          <p:cNvSpPr txBox="1"/>
          <p:nvPr userDrawn="1"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4BC71-A73E-43B6-91D7-5361634D09BE}"/>
              </a:ext>
            </a:extLst>
          </p:cNvPr>
          <p:cNvSpPr txBox="1"/>
          <p:nvPr userDrawn="1"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207744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137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9" r:id="rId2"/>
    <p:sldLayoutId id="2147483662" r:id="rId3"/>
    <p:sldLayoutId id="2147483666" r:id="rId4"/>
    <p:sldLayoutId id="2147483677" r:id="rId5"/>
    <p:sldLayoutId id="2147483676" r:id="rId6"/>
    <p:sldLayoutId id="2147483667" r:id="rId7"/>
    <p:sldLayoutId id="214748366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D753A2-CA1C-464F-99BE-74CE543E6B0A}"/>
              </a:ext>
            </a:extLst>
          </p:cNvPr>
          <p:cNvSpPr txBox="1"/>
          <p:nvPr/>
        </p:nvSpPr>
        <p:spPr>
          <a:xfrm>
            <a:off x="2014990" y="1350148"/>
            <a:ext cx="56094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CS112:</a:t>
            </a:r>
            <a:br>
              <a:rPr lang="en-US" sz="5400" b="1" dirty="0">
                <a:solidFill>
                  <a:schemeClr val="bg1"/>
                </a:solidFill>
                <a:latin typeface="+mj-lt"/>
              </a:rPr>
            </a:br>
            <a:r>
              <a:rPr lang="en-US" sz="5400" b="1" dirty="0">
                <a:solidFill>
                  <a:schemeClr val="bg1"/>
                </a:solidFill>
                <a:latin typeface="+mj-lt"/>
              </a:rPr>
              <a:t>Transformation I</a:t>
            </a:r>
          </a:p>
        </p:txBody>
      </p:sp>
    </p:spTree>
    <p:extLst>
      <p:ext uri="{BB962C8B-B14F-4D97-AF65-F5344CB8AC3E}">
        <p14:creationId xmlns:p14="http://schemas.microsoft.com/office/powerpoint/2010/main" val="139033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96C40005-B91A-EC47-BEAA-3674F2DA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Linear Transformation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5E12050F-E5E1-344C-8866-A18F92DF1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All linear transformations can be represented using matrix multiplications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Given a point </a:t>
            </a:r>
            <a:r>
              <a:rPr lang="en-US" altLang="en-US" b="1" i="1" dirty="0"/>
              <a:t>P</a:t>
            </a:r>
            <a:r>
              <a:rPr lang="en-US" altLang="en-US" dirty="0"/>
              <a:t> = (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x</a:t>
            </a:r>
            <a:r>
              <a:rPr lang="en-US" altLang="en-US" dirty="0"/>
              <a:t>,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y</a:t>
            </a:r>
            <a:r>
              <a:rPr lang="en-US" altLang="en-US" dirty="0"/>
              <a:t>,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z</a:t>
            </a:r>
            <a:r>
              <a:rPr lang="en-US" altLang="en-US" dirty="0"/>
              <a:t>), any linear transformation of </a:t>
            </a:r>
            <a:r>
              <a:rPr lang="en-US" altLang="en-US" b="1" i="1" dirty="0"/>
              <a:t>P</a:t>
            </a:r>
            <a:r>
              <a:rPr lang="en-US" altLang="en-US" dirty="0"/>
              <a:t> can be expressed as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59E87-BFD4-8C46-B081-F21C11722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26" y="3429000"/>
            <a:ext cx="48133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7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FC28C098-DAD5-AD40-BFA0-748D882B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</p:spPr>
        <p:txBody>
          <a:bodyPr/>
          <a:lstStyle/>
          <a:p>
            <a:pPr eaLnBrk="1" hangingPunct="1"/>
            <a:r>
              <a:rPr lang="en-US" altLang="en-US" dirty="0"/>
              <a:t>Linear Transformation Properties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01278B41-3A1C-904F-BE82-AF8BF79AC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96" y="1008406"/>
            <a:ext cx="8914360" cy="5470455"/>
          </a:xfrm>
        </p:spPr>
        <p:txBody>
          <a:bodyPr/>
          <a:lstStyle/>
          <a:p>
            <a:pPr eaLnBrk="1" hangingPunct="1"/>
            <a:r>
              <a:rPr lang="en-US" altLang="en-US" dirty="0"/>
              <a:t>Preservation of zero points</a:t>
            </a:r>
          </a:p>
          <a:p>
            <a:pPr lvl="1"/>
            <a:r>
              <a:rPr lang="en-US" altLang="en-US" dirty="0"/>
              <a:t>Since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b="1" i="1" dirty="0"/>
              <a:t>0</a:t>
            </a:r>
            <a:r>
              <a:rPr lang="en-US" altLang="en-US" dirty="0"/>
              <a:t>) =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b="1" i="1" dirty="0"/>
              <a:t>0</a:t>
            </a:r>
            <a:r>
              <a:rPr lang="en-US" altLang="en-US" dirty="0"/>
              <a:t> + </a:t>
            </a:r>
            <a:r>
              <a:rPr lang="en-US" altLang="en-US" b="1" i="1" dirty="0"/>
              <a:t>0</a:t>
            </a:r>
            <a:r>
              <a:rPr lang="en-US" altLang="en-US" dirty="0"/>
              <a:t>) =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b="1" i="1" dirty="0"/>
              <a:t>0</a:t>
            </a:r>
            <a:r>
              <a:rPr lang="en-US" altLang="en-US" dirty="0"/>
              <a:t>) +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b="1" i="1" dirty="0"/>
              <a:t>0</a:t>
            </a:r>
            <a:r>
              <a:rPr lang="en-US" altLang="en-US" dirty="0"/>
              <a:t>), we have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b="1" i="1" dirty="0"/>
              <a:t>0</a:t>
            </a:r>
            <a:r>
              <a:rPr lang="en-US" altLang="en-US" dirty="0"/>
              <a:t>) = </a:t>
            </a:r>
            <a:r>
              <a:rPr lang="en-US" altLang="en-US" b="1" i="1" dirty="0"/>
              <a:t>0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Preservation of straight lines</a:t>
            </a:r>
          </a:p>
          <a:p>
            <a:pPr lvl="1"/>
            <a:r>
              <a:rPr lang="en-US" altLang="en-US" dirty="0"/>
              <a:t>Any point on a straight line determined by points </a:t>
            </a:r>
            <a:r>
              <a:rPr lang="en-US" altLang="en-US" b="1" i="1" dirty="0"/>
              <a:t>P</a:t>
            </a:r>
            <a:r>
              <a:rPr lang="en-US" altLang="en-US" dirty="0"/>
              <a:t> and </a:t>
            </a:r>
            <a:r>
              <a:rPr lang="en-US" altLang="en-US" b="1" i="1" dirty="0"/>
              <a:t>Q</a:t>
            </a:r>
            <a:r>
              <a:rPr lang="en-US" altLang="en-US" dirty="0"/>
              <a:t> can be expressed as (</a:t>
            </a:r>
            <a:r>
              <a:rPr lang="en-US" altLang="en-US" i="1" dirty="0" err="1"/>
              <a:t>a</a:t>
            </a:r>
            <a:r>
              <a:rPr lang="en-US" altLang="en-US" b="1" i="1" dirty="0" err="1"/>
              <a:t>P</a:t>
            </a:r>
            <a:r>
              <a:rPr lang="en-US" altLang="en-US" dirty="0"/>
              <a:t> + </a:t>
            </a:r>
            <a:r>
              <a:rPr lang="en-US" altLang="en-US" i="1" dirty="0" err="1"/>
              <a:t>b</a:t>
            </a:r>
            <a:r>
              <a:rPr lang="en-US" altLang="en-US" b="1" i="1" dirty="0" err="1"/>
              <a:t>Q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Since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 err="1"/>
              <a:t>a</a:t>
            </a:r>
            <a:r>
              <a:rPr lang="en-US" altLang="en-US" b="1" i="1" dirty="0" err="1"/>
              <a:t>P</a:t>
            </a:r>
            <a:r>
              <a:rPr lang="en-US" altLang="en-US" b="1" dirty="0"/>
              <a:t> </a:t>
            </a:r>
            <a:r>
              <a:rPr lang="en-US" altLang="en-US" dirty="0"/>
              <a:t>+ </a:t>
            </a:r>
            <a:r>
              <a:rPr lang="en-US" altLang="en-US" i="1" dirty="0" err="1"/>
              <a:t>b</a:t>
            </a:r>
            <a:r>
              <a:rPr lang="en-US" altLang="en-US" b="1" i="1" dirty="0" err="1"/>
              <a:t>Q</a:t>
            </a:r>
            <a:r>
              <a:rPr lang="en-US" altLang="en-US" dirty="0"/>
              <a:t>) = </a:t>
            </a:r>
            <a:r>
              <a:rPr lang="en-US" altLang="en-US" i="1" dirty="0" err="1"/>
              <a:t>aT</a:t>
            </a:r>
            <a:r>
              <a:rPr lang="en-US" altLang="en-US" dirty="0"/>
              <a:t>(</a:t>
            </a:r>
            <a:r>
              <a:rPr lang="en-US" altLang="en-US" b="1" i="1" dirty="0"/>
              <a:t>P</a:t>
            </a:r>
            <a:r>
              <a:rPr lang="en-US" altLang="en-US" dirty="0"/>
              <a:t>) + </a:t>
            </a:r>
            <a:r>
              <a:rPr lang="en-US" altLang="en-US" i="1" dirty="0" err="1"/>
              <a:t>bT</a:t>
            </a:r>
            <a:r>
              <a:rPr lang="en-US" altLang="en-US" dirty="0"/>
              <a:t>(</a:t>
            </a:r>
            <a:r>
              <a:rPr lang="en-US" altLang="en-US" b="1" i="1" dirty="0"/>
              <a:t>Q</a:t>
            </a:r>
            <a:r>
              <a:rPr lang="en-US" altLang="en-US" dirty="0"/>
              <a:t>), we know that the linearly transformed point is on another straight line determined by points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b="1" i="1" dirty="0"/>
              <a:t>P</a:t>
            </a:r>
            <a:r>
              <a:rPr lang="en-US" altLang="en-US" dirty="0"/>
              <a:t>) and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b="1" i="1" dirty="0"/>
              <a:t>Q</a:t>
            </a:r>
            <a:r>
              <a:rPr lang="en-US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567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FC28C098-DAD5-AD40-BFA0-748D882B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</p:spPr>
        <p:txBody>
          <a:bodyPr/>
          <a:lstStyle/>
          <a:p>
            <a:pPr eaLnBrk="1" hangingPunct="1"/>
            <a:r>
              <a:rPr lang="en-US" altLang="en-US" dirty="0"/>
              <a:t>Linear Transformation Properties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01278B41-3A1C-904F-BE82-AF8BF79AC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96" y="1008406"/>
            <a:ext cx="8914360" cy="5470455"/>
          </a:xfrm>
        </p:spPr>
        <p:txBody>
          <a:bodyPr/>
          <a:lstStyle/>
          <a:p>
            <a:r>
              <a:rPr lang="en-US" altLang="en-US" dirty="0"/>
              <a:t>Preservation of parallel lines</a:t>
            </a:r>
          </a:p>
          <a:p>
            <a:pPr lvl="1"/>
            <a:r>
              <a:rPr lang="en-US" altLang="en-US" dirty="0"/>
              <a:t>That is, sets of parallel lines remain parallel after a linear transformation</a:t>
            </a:r>
          </a:p>
          <a:p>
            <a:pPr eaLnBrk="1" hangingPunct="1"/>
            <a:r>
              <a:rPr lang="en-US" altLang="en-US" dirty="0"/>
              <a:t>Does not necessarily preserve angles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Common linear transformations:</a:t>
            </a:r>
          </a:p>
          <a:p>
            <a:pPr lvl="1"/>
            <a:r>
              <a:rPr lang="en-US" altLang="en-US" dirty="0"/>
              <a:t>Scaling</a:t>
            </a:r>
          </a:p>
          <a:p>
            <a:pPr lvl="1"/>
            <a:r>
              <a:rPr lang="en-US" altLang="en-US" dirty="0"/>
              <a:t>Rotation</a:t>
            </a:r>
          </a:p>
          <a:p>
            <a:pPr lvl="1"/>
            <a:r>
              <a:rPr lang="en-US" altLang="en-US" dirty="0"/>
              <a:t>Shear</a:t>
            </a:r>
          </a:p>
        </p:txBody>
      </p:sp>
    </p:spTree>
    <p:extLst>
      <p:ext uri="{BB962C8B-B14F-4D97-AF65-F5344CB8AC3E}">
        <p14:creationId xmlns:p14="http://schemas.microsoft.com/office/powerpoint/2010/main" val="2554204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01195-FFE4-B845-A267-7A07ACACE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i="1" dirty="0"/>
              <a:t>P</a:t>
            </a:r>
            <a:r>
              <a:rPr lang="en-US" dirty="0"/>
              <a:t>’ can be obtained by left-multiplying a diagonal matrix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 err="1"/>
              <a:t>S</a:t>
            </a:r>
            <a:r>
              <a:rPr lang="en-US" i="1" baseline="-25000" dirty="0" err="1"/>
              <a:t>x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i="1" baseline="-25000" dirty="0"/>
              <a:t>y</a:t>
            </a:r>
            <a:r>
              <a:rPr lang="en-US" dirty="0"/>
              <a:t>, </a:t>
            </a:r>
            <a:r>
              <a:rPr lang="en-US" i="1" dirty="0" err="1"/>
              <a:t>S</a:t>
            </a:r>
            <a:r>
              <a:rPr lang="en-US" i="1" baseline="-25000" dirty="0" err="1"/>
              <a:t>z</a:t>
            </a:r>
            <a:r>
              <a:rPr lang="en-US" dirty="0"/>
              <a:t>) to </a:t>
            </a:r>
            <a:r>
              <a:rPr lang="en-US" b="1" i="1" dirty="0"/>
              <a:t>P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S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i="1" dirty="0" err="1"/>
              <a:t>S</a:t>
            </a:r>
            <a:r>
              <a:rPr lang="en-US" i="1" baseline="-25000" dirty="0" err="1"/>
              <a:t>x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i="1" baseline="-25000" dirty="0"/>
              <a:t>y</a:t>
            </a:r>
            <a:r>
              <a:rPr lang="en-US" dirty="0"/>
              <a:t>, </a:t>
            </a:r>
            <a:r>
              <a:rPr lang="en-US" i="1" dirty="0" err="1"/>
              <a:t>S</a:t>
            </a:r>
            <a:r>
              <a:rPr lang="en-US" i="1" baseline="-25000" dirty="0" err="1"/>
              <a:t>z</a:t>
            </a:r>
            <a:r>
              <a:rPr lang="en-US" dirty="0"/>
              <a:t>) = </a:t>
            </a:r>
            <a:r>
              <a:rPr lang="en-US" i="1" dirty="0"/>
              <a:t>S</a:t>
            </a:r>
            <a:r>
              <a:rPr lang="en-US" dirty="0"/>
              <a:t>(1/</a:t>
            </a:r>
            <a:r>
              <a:rPr lang="en-US" i="1" dirty="0" err="1"/>
              <a:t>S</a:t>
            </a:r>
            <a:r>
              <a:rPr lang="en-US" i="1" baseline="-25000" dirty="0" err="1"/>
              <a:t>x</a:t>
            </a:r>
            <a:r>
              <a:rPr lang="en-US" dirty="0"/>
              <a:t>, 1/</a:t>
            </a:r>
            <a:r>
              <a:rPr lang="en-US" i="1" dirty="0"/>
              <a:t>S</a:t>
            </a:r>
            <a:r>
              <a:rPr lang="en-US" i="1" baseline="-25000" dirty="0"/>
              <a:t>y</a:t>
            </a:r>
            <a:r>
              <a:rPr lang="en-US" dirty="0"/>
              <a:t>, 1/</a:t>
            </a:r>
            <a:r>
              <a:rPr lang="en-US" i="1" dirty="0" err="1"/>
              <a:t>S</a:t>
            </a:r>
            <a:r>
              <a:rPr lang="en-US" i="1" baseline="-25000" dirty="0" err="1"/>
              <a:t>z</a:t>
            </a:r>
            <a:r>
              <a:rPr lang="en-US" dirty="0"/>
              <a:t>)</a:t>
            </a: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63329442-C891-5345-A13A-662A90DE7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(Axis-Aligned) Scaling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32838D-9746-3042-89A6-6AB4D5C30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94" y="1226175"/>
            <a:ext cx="1587500" cy="1206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125B7F-CF68-1F4E-87AA-23F46F8BC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025" y="1196493"/>
            <a:ext cx="2006600" cy="12065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8B3C2413-2188-3C44-8C72-C599F00202BC}"/>
              </a:ext>
            </a:extLst>
          </p:cNvPr>
          <p:cNvSpPr/>
          <p:nvPr/>
        </p:nvSpPr>
        <p:spPr>
          <a:xfrm>
            <a:off x="2420430" y="1586044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2A01F-88CC-2C41-B433-4BB5A089C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300" y="3493955"/>
            <a:ext cx="33274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8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3D1BBE6D-3DE8-8246-AF32-C4EC021F9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Rotation in 2D</a:t>
            </a:r>
          </a:p>
        </p:txBody>
      </p:sp>
      <p:sp>
        <p:nvSpPr>
          <p:cNvPr id="67588" name="Line 4">
            <a:extLst>
              <a:ext uri="{FF2B5EF4-FFF2-40B4-BE49-F238E27FC236}">
                <a16:creationId xmlns:a16="http://schemas.microsoft.com/office/drawing/2014/main" id="{652C77E1-CA07-FD40-96B3-25FAC09E23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9254" y="3430634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9" name="Line 5">
            <a:extLst>
              <a:ext uri="{FF2B5EF4-FFF2-40B4-BE49-F238E27FC236}">
                <a16:creationId xmlns:a16="http://schemas.microsoft.com/office/drawing/2014/main" id="{49CF580B-37C9-B04B-BE90-C723CE6F95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39254" y="1373234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Oval 6">
            <a:extLst>
              <a:ext uri="{FF2B5EF4-FFF2-40B4-BE49-F238E27FC236}">
                <a16:creationId xmlns:a16="http://schemas.microsoft.com/office/drawing/2014/main" id="{30F2B0AC-39F6-534D-9BCF-864787236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654" y="167803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7591" name="Line 7">
            <a:extLst>
              <a:ext uri="{FF2B5EF4-FFF2-40B4-BE49-F238E27FC236}">
                <a16:creationId xmlns:a16="http://schemas.microsoft.com/office/drawing/2014/main" id="{ABBF3181-927F-E04D-9305-E5EDB3FB03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39254" y="2440034"/>
            <a:ext cx="1752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2" name="Text Box 8">
            <a:extLst>
              <a:ext uri="{FF2B5EF4-FFF2-40B4-BE49-F238E27FC236}">
                <a16:creationId xmlns:a16="http://schemas.microsoft.com/office/drawing/2014/main" id="{A8364E3F-D236-0548-906D-6CD7037C3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422" y="1889201"/>
            <a:ext cx="880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(x, y)</a:t>
            </a:r>
          </a:p>
        </p:txBody>
      </p:sp>
      <p:sp>
        <p:nvSpPr>
          <p:cNvPr id="67593" name="Freeform 9">
            <a:extLst>
              <a:ext uri="{FF2B5EF4-FFF2-40B4-BE49-F238E27FC236}">
                <a16:creationId xmlns:a16="http://schemas.microsoft.com/office/drawing/2014/main" id="{A7B5E49A-3396-7144-B83F-8976E83FE7C4}"/>
              </a:ext>
            </a:extLst>
          </p:cNvPr>
          <p:cNvSpPr>
            <a:spLocks/>
          </p:cNvSpPr>
          <p:nvPr/>
        </p:nvSpPr>
        <p:spPr bwMode="auto">
          <a:xfrm>
            <a:off x="7325054" y="3049634"/>
            <a:ext cx="152400" cy="381000"/>
          </a:xfrm>
          <a:custGeom>
            <a:avLst/>
            <a:gdLst>
              <a:gd name="T0" fmla="*/ 0 w 96"/>
              <a:gd name="T1" fmla="*/ 0 h 240"/>
              <a:gd name="T2" fmla="*/ 120967500 w 96"/>
              <a:gd name="T3" fmla="*/ 241935000 h 240"/>
              <a:gd name="T4" fmla="*/ 241935000 w 96"/>
              <a:gd name="T5" fmla="*/ 604837500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240">
                <a:moveTo>
                  <a:pt x="0" y="0"/>
                </a:moveTo>
                <a:cubicBezTo>
                  <a:pt x="16" y="28"/>
                  <a:pt x="32" y="56"/>
                  <a:pt x="48" y="96"/>
                </a:cubicBezTo>
                <a:cubicBezTo>
                  <a:pt x="64" y="136"/>
                  <a:pt x="80" y="188"/>
                  <a:pt x="96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Text Box 10">
            <a:extLst>
              <a:ext uri="{FF2B5EF4-FFF2-40B4-BE49-F238E27FC236}">
                <a16:creationId xmlns:a16="http://schemas.microsoft.com/office/drawing/2014/main" id="{06E96A2B-F1F9-554A-9747-E6B5D4596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5054" y="2897234"/>
            <a:ext cx="382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b="0">
                <a:latin typeface="Georgia" panose="02040502050405020303" pitchFamily="18" charset="0"/>
                <a:cs typeface="Arial" panose="020B0604020202020204" pitchFamily="34" charset="0"/>
              </a:rPr>
              <a:t>φ</a:t>
            </a:r>
          </a:p>
        </p:txBody>
      </p:sp>
      <p:sp>
        <p:nvSpPr>
          <p:cNvPr id="68619" name="Line 11">
            <a:extLst>
              <a:ext uri="{FF2B5EF4-FFF2-40B4-BE49-F238E27FC236}">
                <a16:creationId xmlns:a16="http://schemas.microsoft.com/office/drawing/2014/main" id="{58C12A98-7591-EA4E-8DF5-248535D5D9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39254" y="1754234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Oval 12">
            <a:extLst>
              <a:ext uri="{FF2B5EF4-FFF2-40B4-BE49-F238E27FC236}">
                <a16:creationId xmlns:a16="http://schemas.microsoft.com/office/drawing/2014/main" id="{2CE5F058-728E-A247-A1FE-307408D0A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654" y="236383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8621" name="Text Box 13">
            <a:extLst>
              <a:ext uri="{FF2B5EF4-FFF2-40B4-BE49-F238E27FC236}">
                <a16:creationId xmlns:a16="http://schemas.microsoft.com/office/drawing/2014/main" id="{A0EA1099-6A82-514C-A07F-696821873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654" y="244003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b="0">
                <a:latin typeface="Georgia" panose="02040502050405020303" pitchFamily="18" charset="0"/>
                <a:cs typeface="Arial" panose="020B0604020202020204" pitchFamily="34" charset="0"/>
              </a:rPr>
              <a:t>θ</a:t>
            </a:r>
          </a:p>
        </p:txBody>
      </p:sp>
      <p:sp>
        <p:nvSpPr>
          <p:cNvPr id="68622" name="Freeform 14">
            <a:extLst>
              <a:ext uri="{FF2B5EF4-FFF2-40B4-BE49-F238E27FC236}">
                <a16:creationId xmlns:a16="http://schemas.microsoft.com/office/drawing/2014/main" id="{7B51BAA4-2A66-774C-8D94-D53E1363F413}"/>
              </a:ext>
            </a:extLst>
          </p:cNvPr>
          <p:cNvSpPr>
            <a:spLocks/>
          </p:cNvSpPr>
          <p:nvPr/>
        </p:nvSpPr>
        <p:spPr bwMode="auto">
          <a:xfrm>
            <a:off x="7020254" y="2821034"/>
            <a:ext cx="228600" cy="228600"/>
          </a:xfrm>
          <a:custGeom>
            <a:avLst/>
            <a:gdLst>
              <a:gd name="T0" fmla="*/ 0 w 144"/>
              <a:gd name="T1" fmla="*/ 0 h 144"/>
              <a:gd name="T2" fmla="*/ 241935000 w 144"/>
              <a:gd name="T3" fmla="*/ 120967500 h 144"/>
              <a:gd name="T4" fmla="*/ 362902500 w 144"/>
              <a:gd name="T5" fmla="*/ 3629025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44">
                <a:moveTo>
                  <a:pt x="0" y="0"/>
                </a:moveTo>
                <a:cubicBezTo>
                  <a:pt x="36" y="12"/>
                  <a:pt x="72" y="24"/>
                  <a:pt x="96" y="48"/>
                </a:cubicBezTo>
                <a:cubicBezTo>
                  <a:pt x="120" y="72"/>
                  <a:pt x="132" y="108"/>
                  <a:pt x="144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3" name="Text Box 15">
            <a:extLst>
              <a:ext uri="{FF2B5EF4-FFF2-40B4-BE49-F238E27FC236}">
                <a16:creationId xmlns:a16="http://schemas.microsoft.com/office/drawing/2014/main" id="{B673DE4F-DA8D-1049-A7CE-7C14E754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554" y="1216120"/>
            <a:ext cx="10054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(x’, y’)</a:t>
            </a:r>
          </a:p>
        </p:txBody>
      </p:sp>
      <p:sp>
        <p:nvSpPr>
          <p:cNvPr id="68624" name="Line 16">
            <a:extLst>
              <a:ext uri="{FF2B5EF4-FFF2-40B4-BE49-F238E27FC236}">
                <a16:creationId xmlns:a16="http://schemas.microsoft.com/office/drawing/2014/main" id="{F2B8EDD5-1D23-BA47-844C-07F121FC00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1654" y="2592434"/>
            <a:ext cx="1600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Text Box 17">
            <a:extLst>
              <a:ext uri="{FF2B5EF4-FFF2-40B4-BE49-F238E27FC236}">
                <a16:creationId xmlns:a16="http://schemas.microsoft.com/office/drawing/2014/main" id="{D60072D4-E69A-534E-853E-AA089983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854" y="2668634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b="0">
                <a:latin typeface="Georgia" panose="02040502050405020303" pitchFamily="18" charset="0"/>
                <a:cs typeface="Arial" panose="020B0604020202020204" pitchFamily="34" charset="0"/>
              </a:rPr>
              <a:t>ρ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3A5FC7-7A5E-8046-835B-30C7810EA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8" y="1139917"/>
            <a:ext cx="23876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DD9C6C-DF5B-2442-8D98-15AC80355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8" y="2142063"/>
            <a:ext cx="32512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E3E80F-109E-4641-91E9-367D92963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22" y="3238496"/>
            <a:ext cx="5842000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048A37-57DC-2F4E-9859-E7FCED96C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71" y="5001681"/>
            <a:ext cx="4203700" cy="133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A1A8E5-7BA9-9546-A4A1-2AB10580B6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3804" y="5206996"/>
            <a:ext cx="36957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1" grpId="0"/>
      <p:bldP spid="686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53E387F-7B4D-C745-A23E-88EFCB9FD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284" y="1558737"/>
            <a:ext cx="4927600" cy="17272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CE02C6-0FE7-CC4A-920A-B43810167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Around the Z axis: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Around the X axis: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Arbitrary 3D rotations can be expressed with</a:t>
            </a:r>
            <a:br>
              <a:rPr lang="en-US" dirty="0"/>
            </a:br>
            <a:r>
              <a:rPr lang="en-US" i="1" dirty="0"/>
              <a:t>R</a:t>
            </a:r>
            <a:r>
              <a:rPr lang="en-US" i="1" baseline="-25000" dirty="0"/>
              <a:t>x</a:t>
            </a:r>
            <a:r>
              <a:rPr lang="en-US" dirty="0"/>
              <a:t>(</a:t>
            </a:r>
            <a:r>
              <a:rPr lang="en-US" i="1" dirty="0" err="1"/>
              <a:t>θ</a:t>
            </a:r>
            <a:r>
              <a:rPr lang="en-US" i="1" baseline="-25000" dirty="0" err="1"/>
              <a:t>x</a:t>
            </a:r>
            <a:r>
              <a:rPr lang="en-US" dirty="0"/>
              <a:t>) </a:t>
            </a:r>
            <a:r>
              <a:rPr lang="en-US" i="1" dirty="0"/>
              <a:t>R</a:t>
            </a:r>
            <a:r>
              <a:rPr lang="en-US" i="1" baseline="-25000" dirty="0"/>
              <a:t>y</a:t>
            </a:r>
            <a:r>
              <a:rPr lang="en-US" dirty="0"/>
              <a:t>(</a:t>
            </a:r>
            <a:r>
              <a:rPr lang="en-US" i="1" dirty="0" err="1"/>
              <a:t>θ</a:t>
            </a:r>
            <a:r>
              <a:rPr lang="en-US" i="1" baseline="-25000" dirty="0" err="1"/>
              <a:t>y</a:t>
            </a:r>
            <a:r>
              <a:rPr lang="en-US" dirty="0"/>
              <a:t>) </a:t>
            </a:r>
            <a:r>
              <a:rPr lang="en-US" i="1" dirty="0" err="1"/>
              <a:t>R</a:t>
            </a:r>
            <a:r>
              <a:rPr lang="en-US" i="1" baseline="-25000" dirty="0" err="1"/>
              <a:t>z</a:t>
            </a:r>
            <a:r>
              <a:rPr lang="en-US" dirty="0"/>
              <a:t>(</a:t>
            </a:r>
            <a:r>
              <a:rPr lang="en-US" i="1" dirty="0" err="1"/>
              <a:t>θ</a:t>
            </a:r>
            <a:r>
              <a:rPr lang="en-US" i="1" baseline="-25000" dirty="0" err="1"/>
              <a:t>z</a:t>
            </a:r>
            <a:r>
              <a:rPr lang="en-US" dirty="0"/>
              <a:t>) (</a:t>
            </a:r>
            <a:r>
              <a:rPr lang="en-US" sz="2400" dirty="0"/>
              <a:t>where </a:t>
            </a:r>
            <a:r>
              <a:rPr lang="en-US" sz="2400" i="1" dirty="0" err="1"/>
              <a:t>θ</a:t>
            </a:r>
            <a:r>
              <a:rPr lang="en-US" sz="2400" i="1" baseline="-25000" dirty="0" err="1"/>
              <a:t>x</a:t>
            </a:r>
            <a:r>
              <a:rPr lang="en-US" sz="2400" dirty="0"/>
              <a:t>, </a:t>
            </a:r>
            <a:r>
              <a:rPr lang="en-US" sz="2400" i="1" dirty="0" err="1"/>
              <a:t>θ</a:t>
            </a:r>
            <a:r>
              <a:rPr lang="en-US" sz="2400" i="1" baseline="-25000" dirty="0" err="1"/>
              <a:t>y</a:t>
            </a:r>
            <a:r>
              <a:rPr lang="en-US" sz="2400" dirty="0"/>
              <a:t>, </a:t>
            </a:r>
            <a:r>
              <a:rPr lang="en-US" sz="2400" i="1" dirty="0" err="1"/>
              <a:t>θ</a:t>
            </a:r>
            <a:r>
              <a:rPr lang="en-US" sz="2400" i="1" baseline="-25000" dirty="0" err="1"/>
              <a:t>z</a:t>
            </a:r>
            <a:r>
              <a:rPr lang="en-US" sz="2400" dirty="0"/>
              <a:t> are called</a:t>
            </a:r>
            <a:r>
              <a:rPr lang="zh-CN" altLang="en-US" sz="2400" dirty="0"/>
              <a:t> </a:t>
            </a:r>
            <a:r>
              <a:rPr lang="en-US" altLang="zh-CN" sz="2400" dirty="0"/>
              <a:t>Euler angles)</a:t>
            </a:r>
            <a:endParaRPr lang="en-US" dirty="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3D1BBE6D-3DE8-8246-AF32-C4EC021F9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Rotation in 3D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7F3DC1-353B-BC45-9EBE-7AD99C286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66" y="1540931"/>
            <a:ext cx="2857500" cy="1270000"/>
          </a:xfrm>
          <a:prstGeom prst="rect">
            <a:avLst/>
          </a:prstGeom>
        </p:spPr>
      </p:pic>
      <p:sp>
        <p:nvSpPr>
          <p:cNvPr id="25" name="Right Arrow 24">
            <a:extLst>
              <a:ext uri="{FF2B5EF4-FFF2-40B4-BE49-F238E27FC236}">
                <a16:creationId xmlns:a16="http://schemas.microsoft.com/office/drawing/2014/main" id="{E982E959-6D49-6146-91FB-41E2F4A57792}"/>
              </a:ext>
            </a:extLst>
          </p:cNvPr>
          <p:cNvSpPr/>
          <p:nvPr/>
        </p:nvSpPr>
        <p:spPr>
          <a:xfrm>
            <a:off x="3342242" y="1933615"/>
            <a:ext cx="469371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C0E00E-6965-5C49-93CB-E1B97F3ACB43}"/>
              </a:ext>
            </a:extLst>
          </p:cNvPr>
          <p:cNvSpPr/>
          <p:nvPr/>
        </p:nvSpPr>
        <p:spPr>
          <a:xfrm>
            <a:off x="5417924" y="1566818"/>
            <a:ext cx="1990409" cy="77844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3DB6EE-5326-7E4C-A17E-603D2E828D55}"/>
              </a:ext>
            </a:extLst>
          </p:cNvPr>
          <p:cNvSpPr txBox="1"/>
          <p:nvPr/>
        </p:nvSpPr>
        <p:spPr>
          <a:xfrm>
            <a:off x="5972943" y="1017711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accent2"/>
                </a:solidFill>
              </a:rPr>
              <a:t>R</a:t>
            </a:r>
            <a:r>
              <a:rPr lang="en-US" sz="2800" dirty="0">
                <a:solidFill>
                  <a:schemeClr val="accent2"/>
                </a:solidFill>
              </a:rPr>
              <a:t>(</a:t>
            </a:r>
            <a:r>
              <a:rPr lang="en-US" sz="2800" i="1" dirty="0" err="1">
                <a:solidFill>
                  <a:schemeClr val="accent2"/>
                </a:solidFill>
              </a:rPr>
              <a:t>θ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94617A-C334-B74A-B398-0644A34F8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200" y="3589869"/>
            <a:ext cx="49276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9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>
            <a:extLst>
              <a:ext uri="{FF2B5EF4-FFF2-40B4-BE49-F238E27FC236}">
                <a16:creationId xmlns:a16="http://schemas.microsoft.com/office/drawing/2014/main" id="{9CAFB68B-FA0B-6842-9E74-EC80774D55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/>
            <a:r>
              <a:rPr lang="en-US" altLang="en-US" dirty="0"/>
              <a:t>Translate one coordinate of a point proportionally to the </a:t>
            </a:r>
            <a:r>
              <a:rPr lang="en-US" altLang="en-US" i="1" dirty="0"/>
              <a:t>value</a:t>
            </a:r>
            <a:r>
              <a:rPr lang="en-US" altLang="en-US" dirty="0"/>
              <a:t> of the other coordinate of the same point</a:t>
            </a:r>
          </a:p>
          <a:p>
            <a:pPr marL="285750" indent="-285750" eaLnBrk="1" hangingPunct="1"/>
            <a:r>
              <a:rPr lang="en-US" altLang="en-US" dirty="0"/>
              <a:t>A point (</a:t>
            </a:r>
            <a:r>
              <a:rPr lang="en-US" altLang="en-US" i="1" dirty="0"/>
              <a:t>x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dirty="0"/>
              <a:t>) in 2D is mapped to:</a:t>
            </a:r>
          </a:p>
          <a:p>
            <a:pPr marL="685800" lvl="1" indent="-228600" eaLnBrk="1" hangingPunct="1"/>
            <a:r>
              <a:rPr lang="en-US" altLang="en-US" i="1" dirty="0"/>
              <a:t>x</a:t>
            </a:r>
            <a:r>
              <a:rPr lang="en-US" altLang="en-US" dirty="0"/>
              <a:t>-shear: (</a:t>
            </a:r>
            <a:r>
              <a:rPr lang="en-US" altLang="en-US" i="1" dirty="0"/>
              <a:t>x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dirty="0"/>
              <a:t> + </a:t>
            </a:r>
            <a:r>
              <a:rPr lang="en-US" altLang="en-US" i="1" dirty="0"/>
              <a:t>bx</a:t>
            </a:r>
            <a:r>
              <a:rPr lang="en-US" altLang="en-US" dirty="0"/>
              <a:t>)</a:t>
            </a:r>
          </a:p>
          <a:p>
            <a:pPr marL="685800" lvl="1" indent="-228600" eaLnBrk="1" hangingPunct="1"/>
            <a:r>
              <a:rPr lang="en-US" altLang="en-US" dirty="0"/>
              <a:t>y-share: (</a:t>
            </a:r>
            <a:r>
              <a:rPr lang="en-US" altLang="en-US" i="1" dirty="0"/>
              <a:t>x</a:t>
            </a:r>
            <a:r>
              <a:rPr lang="en-US" altLang="en-US" dirty="0"/>
              <a:t> + </a:t>
            </a:r>
            <a:r>
              <a:rPr lang="en-US" altLang="en-US" i="1" dirty="0"/>
              <a:t>ay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dirty="0"/>
              <a:t>)</a:t>
            </a:r>
          </a:p>
          <a:p>
            <a:pPr marL="685800" lvl="1" indent="-228600" eaLnBrk="1" hangingPunct="1"/>
            <a:endParaRPr lang="en-US" altLang="en-US" dirty="0"/>
          </a:p>
          <a:p>
            <a:r>
              <a:rPr lang="en-US" altLang="en-US" dirty="0"/>
              <a:t>Properties:</a:t>
            </a:r>
          </a:p>
          <a:p>
            <a:pPr marL="742950" lvl="1" indent="-285750"/>
            <a:r>
              <a:rPr lang="en-US" altLang="en-US" dirty="0"/>
              <a:t>Changes the shape of the object</a:t>
            </a:r>
          </a:p>
          <a:p>
            <a:pPr marL="285750" indent="-285750" eaLnBrk="1" hangingPunct="1"/>
            <a:endParaRPr lang="en-US" altLang="en-US" dirty="0"/>
          </a:p>
          <a:p>
            <a:pPr marL="285750" indent="-285750" eaLnBrk="1" hangingPunct="1"/>
            <a:endParaRPr lang="en-US" altLang="en-US" dirty="0"/>
          </a:p>
          <a:p>
            <a:pPr marL="285750" indent="-285750" eaLnBrk="1" hangingPunct="1"/>
            <a:endParaRPr lang="en-US" altLang="en-US" dirty="0"/>
          </a:p>
          <a:p>
            <a:pPr marL="742950" lvl="1" indent="-285750"/>
            <a:r>
              <a:rPr lang="en-US" altLang="en-US" dirty="0"/>
              <a:t>Generally do not preserve angles</a:t>
            </a: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E7C9DE89-93C1-D040-B54A-AC7C6D450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Shear in 2D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834443-0C47-2B44-A826-BB5661A9D829}"/>
              </a:ext>
            </a:extLst>
          </p:cNvPr>
          <p:cNvGrpSpPr/>
          <p:nvPr/>
        </p:nvGrpSpPr>
        <p:grpSpPr>
          <a:xfrm>
            <a:off x="2247900" y="4494928"/>
            <a:ext cx="4648200" cy="1371600"/>
            <a:chOff x="2328333" y="4477994"/>
            <a:chExt cx="4648200" cy="1371600"/>
          </a:xfrm>
        </p:grpSpPr>
        <p:sp>
          <p:nvSpPr>
            <p:cNvPr id="71684" name="Line 4">
              <a:extLst>
                <a:ext uri="{FF2B5EF4-FFF2-40B4-BE49-F238E27FC236}">
                  <a16:creationId xmlns:a16="http://schemas.microsoft.com/office/drawing/2014/main" id="{838E3A5B-7010-7242-A1D7-3983D5B2A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8333" y="4477994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5" name="Line 5">
              <a:extLst>
                <a:ext uri="{FF2B5EF4-FFF2-40B4-BE49-F238E27FC236}">
                  <a16:creationId xmlns:a16="http://schemas.microsoft.com/office/drawing/2014/main" id="{1284BCA5-DD17-3E49-8507-CB1605DC1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8333" y="5773394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6" name="Line 6">
              <a:extLst>
                <a:ext uri="{FF2B5EF4-FFF2-40B4-BE49-F238E27FC236}">
                  <a16:creationId xmlns:a16="http://schemas.microsoft.com/office/drawing/2014/main" id="{BFFA1031-02A3-1D4A-A9E1-0F0FD021E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8333" y="4935194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7" name="Line 7">
              <a:extLst>
                <a:ext uri="{FF2B5EF4-FFF2-40B4-BE49-F238E27FC236}">
                  <a16:creationId xmlns:a16="http://schemas.microsoft.com/office/drawing/2014/main" id="{7EF888E3-C125-A449-AF15-0557B6EAA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533" y="4935194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9" name="Line 9">
              <a:extLst>
                <a:ext uri="{FF2B5EF4-FFF2-40B4-BE49-F238E27FC236}">
                  <a16:creationId xmlns:a16="http://schemas.microsoft.com/office/drawing/2014/main" id="{42A90B2A-ED82-E349-A383-90EB0AA0A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4933" y="4554194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0" name="Line 10">
              <a:extLst>
                <a:ext uri="{FF2B5EF4-FFF2-40B4-BE49-F238E27FC236}">
                  <a16:creationId xmlns:a16="http://schemas.microsoft.com/office/drawing/2014/main" id="{CD420F95-DD01-3B4D-BE5E-B87FEABC5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4933" y="5849594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1" name="Line 11">
              <a:extLst>
                <a:ext uri="{FF2B5EF4-FFF2-40B4-BE49-F238E27FC236}">
                  <a16:creationId xmlns:a16="http://schemas.microsoft.com/office/drawing/2014/main" id="{5ABB8FD7-0288-D143-873B-206E247A4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5933" y="4935194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2" name="Line 12">
              <a:extLst>
                <a:ext uri="{FF2B5EF4-FFF2-40B4-BE49-F238E27FC236}">
                  <a16:creationId xmlns:a16="http://schemas.microsoft.com/office/drawing/2014/main" id="{ED05AAEC-D1F0-9548-B191-E3AE8F5957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43133" y="4935194"/>
              <a:ext cx="3810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3" name="Line 13">
              <a:extLst>
                <a:ext uri="{FF2B5EF4-FFF2-40B4-BE49-F238E27FC236}">
                  <a16:creationId xmlns:a16="http://schemas.microsoft.com/office/drawing/2014/main" id="{D29ABAA9-2F7E-F949-B0B8-0C0D23D08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04933" y="4935194"/>
              <a:ext cx="3810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6D03167B-9AFF-4A49-A512-0798E4364712}"/>
                </a:ext>
              </a:extLst>
            </p:cNvPr>
            <p:cNvSpPr/>
            <p:nvPr/>
          </p:nvSpPr>
          <p:spPr>
            <a:xfrm>
              <a:off x="4151048" y="4959578"/>
              <a:ext cx="691882" cy="48463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394759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>
            <a:extLst>
              <a:ext uri="{FF2B5EF4-FFF2-40B4-BE49-F238E27FC236}">
                <a16:creationId xmlns:a16="http://schemas.microsoft.com/office/drawing/2014/main" id="{9CAFB68B-FA0B-6842-9E74-EC80774D55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eaLnBrk="1" hangingPunct="1"/>
            <a:r>
              <a:rPr lang="en-US" altLang="en-US" dirty="0"/>
              <a:t>Translate all but one coordinate of a point proportionally to the </a:t>
            </a:r>
            <a:r>
              <a:rPr lang="en-US" altLang="en-US" i="1" dirty="0"/>
              <a:t>value</a:t>
            </a:r>
            <a:r>
              <a:rPr lang="en-US" altLang="en-US" dirty="0"/>
              <a:t> of that one coordinate</a:t>
            </a:r>
          </a:p>
          <a:p>
            <a:pPr marL="285750" indent="-285750" eaLnBrk="1" hangingPunct="1"/>
            <a:endParaRPr lang="en-US" altLang="en-US" dirty="0"/>
          </a:p>
          <a:p>
            <a:pPr marL="285750" indent="-285750" eaLnBrk="1" hangingPunct="1"/>
            <a:r>
              <a:rPr lang="en-US" altLang="en-US" dirty="0"/>
              <a:t>Example: z-shear</a:t>
            </a:r>
          </a:p>
          <a:p>
            <a:pPr marL="742950" lvl="1" indent="-285750"/>
            <a:r>
              <a:rPr lang="en-US" altLang="en-US" dirty="0"/>
              <a:t>A point (</a:t>
            </a:r>
            <a:r>
              <a:rPr lang="en-US" altLang="en-US" i="1" dirty="0"/>
              <a:t>x</a:t>
            </a:r>
            <a:r>
              <a:rPr lang="en-US" altLang="en-US" dirty="0"/>
              <a:t>, </a:t>
            </a:r>
            <a:r>
              <a:rPr lang="en-US" altLang="en-US" i="1" dirty="0"/>
              <a:t>y, z</a:t>
            </a:r>
            <a:r>
              <a:rPr lang="en-US" altLang="en-US" dirty="0"/>
              <a:t>) in 3D is mapped to (</a:t>
            </a:r>
            <a:r>
              <a:rPr lang="en-US" altLang="en-US" i="1" dirty="0"/>
              <a:t>x</a:t>
            </a:r>
            <a:r>
              <a:rPr lang="en-US" altLang="en-US" dirty="0"/>
              <a:t> + </a:t>
            </a:r>
            <a:r>
              <a:rPr lang="en-US" altLang="en-US" i="1" dirty="0" err="1"/>
              <a:t>az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dirty="0"/>
              <a:t> + </a:t>
            </a:r>
            <a:r>
              <a:rPr lang="en-US" altLang="en-US" i="1" dirty="0" err="1"/>
              <a:t>bz</a:t>
            </a:r>
            <a:r>
              <a:rPr lang="en-US" altLang="en-US" dirty="0"/>
              <a:t>, </a:t>
            </a:r>
            <a:r>
              <a:rPr lang="en-US" altLang="en-US" i="1" dirty="0"/>
              <a:t>z</a:t>
            </a:r>
            <a:r>
              <a:rPr lang="en-US" altLang="en-US" dirty="0"/>
              <a:t>)</a:t>
            </a:r>
          </a:p>
          <a:p>
            <a:pPr marL="742950" lvl="1" indent="-285750"/>
            <a:endParaRPr lang="en-US" altLang="en-US" dirty="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E7C9DE89-93C1-D040-B54A-AC7C6D450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Shear in 3D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43CAB-020F-164C-97CE-8E714734E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50" y="3548900"/>
            <a:ext cx="56261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0451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FC28C098-DAD5-AD40-BFA0-748D882B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</p:spPr>
        <p:txBody>
          <a:bodyPr/>
          <a:lstStyle/>
          <a:p>
            <a:pPr eaLnBrk="1" hangingPunct="1"/>
            <a:r>
              <a:rPr lang="en-US" altLang="en-US" dirty="0"/>
              <a:t>Linear Transformation Properties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01278B41-3A1C-904F-BE82-AF8BF79AC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96" y="1008406"/>
            <a:ext cx="8914360" cy="5470455"/>
          </a:xfrm>
        </p:spPr>
        <p:txBody>
          <a:bodyPr/>
          <a:lstStyle/>
          <a:p>
            <a:r>
              <a:rPr lang="en-US" altLang="en-US" dirty="0"/>
              <a:t>Is translation linear?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No, since it does not preserve zero points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Translation is an </a:t>
            </a:r>
            <a:r>
              <a:rPr lang="en-US" altLang="en-US" dirty="0">
                <a:solidFill>
                  <a:schemeClr val="accent2"/>
                </a:solidFill>
              </a:rPr>
              <a:t>affine transformation</a:t>
            </a:r>
          </a:p>
          <a:p>
            <a:pPr lvl="1"/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69CC91-5BA7-BF4B-9991-0E492F5D9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1615016"/>
            <a:ext cx="25654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9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46E8F7BA-45DC-7449-A058-C413FDD0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Affine Transformation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0E836F89-5802-B049-ACC2-0466FD0F9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Given by linear transformation + translation:</a:t>
            </a:r>
          </a:p>
          <a:p>
            <a:pPr lvl="1"/>
            <a:r>
              <a:rPr lang="en-US" altLang="en-US" b="1" i="1" dirty="0"/>
              <a:t>q</a:t>
            </a:r>
            <a:r>
              <a:rPr lang="en-US" altLang="en-US" dirty="0"/>
              <a:t> =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b="1" i="1" dirty="0"/>
              <a:t>p</a:t>
            </a:r>
            <a:r>
              <a:rPr lang="en-US" altLang="en-US" dirty="0"/>
              <a:t>) + </a:t>
            </a:r>
            <a:r>
              <a:rPr lang="en-US" altLang="en-US" b="1" i="1" dirty="0"/>
              <a:t>r</a:t>
            </a:r>
            <a:r>
              <a:rPr lang="en-US" altLang="en-US" dirty="0"/>
              <a:t>, where </a:t>
            </a:r>
            <a:r>
              <a:rPr lang="en-US" altLang="en-US" i="1" dirty="0"/>
              <a:t>T</a:t>
            </a:r>
            <a:r>
              <a:rPr lang="en-US" altLang="en-US" dirty="0"/>
              <a:t> is linear</a:t>
            </a:r>
          </a:p>
          <a:p>
            <a:r>
              <a:rPr lang="en-US" altLang="en-US" dirty="0"/>
              <a:t>Satisfy all but one linear transformation properties</a:t>
            </a:r>
          </a:p>
          <a:p>
            <a:pPr lvl="1"/>
            <a:r>
              <a:rPr lang="en-US" altLang="en-US" dirty="0"/>
              <a:t>Zero points are not necessarily preserved</a:t>
            </a:r>
          </a:p>
          <a:p>
            <a:pPr lvl="1"/>
            <a:endParaRPr lang="en-US" altLang="en-US" dirty="0"/>
          </a:p>
          <a:p>
            <a:pPr eaLnBrk="1" hangingPunct="1"/>
            <a:r>
              <a:rPr lang="en-US" altLang="en-US" dirty="0"/>
              <a:t>All linear transformations are affine (by setting </a:t>
            </a:r>
            <a:r>
              <a:rPr lang="en-US" altLang="en-US" b="1" i="1" dirty="0"/>
              <a:t>r</a:t>
            </a:r>
            <a:r>
              <a:rPr lang="en-US" altLang="en-US" dirty="0"/>
              <a:t> = </a:t>
            </a:r>
            <a:r>
              <a:rPr lang="en-US" altLang="en-US" b="1" dirty="0"/>
              <a:t>0</a:t>
            </a:r>
            <a:r>
              <a:rPr lang="en-US" altLang="en-US" dirty="0"/>
              <a:t>). But not all affine transformations are linear.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We now have translation covered!</a:t>
            </a:r>
          </a:p>
        </p:txBody>
      </p:sp>
    </p:spTree>
    <p:extLst>
      <p:ext uri="{BB962C8B-B14F-4D97-AF65-F5344CB8AC3E}">
        <p14:creationId xmlns:p14="http://schemas.microsoft.com/office/powerpoint/2010/main" val="266974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D753A2-CA1C-464F-99BE-74CE543E6B0A}"/>
              </a:ext>
            </a:extLst>
          </p:cNvPr>
          <p:cNvSpPr txBox="1"/>
          <p:nvPr/>
        </p:nvSpPr>
        <p:spPr>
          <a:xfrm>
            <a:off x="1822629" y="1366051"/>
            <a:ext cx="59942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CS112:</a:t>
            </a:r>
            <a:br>
              <a:rPr lang="en-US" sz="5400" b="1" dirty="0">
                <a:solidFill>
                  <a:schemeClr val="bg1"/>
                </a:solidFill>
                <a:latin typeface="+mj-lt"/>
              </a:rPr>
            </a:br>
            <a:r>
              <a:rPr lang="en-US" sz="5400" b="1" dirty="0">
                <a:solidFill>
                  <a:schemeClr val="bg1"/>
                </a:solidFill>
                <a:latin typeface="+mj-lt"/>
              </a:rPr>
              <a:t>Transformations 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9EA55-E878-4305-8A7B-9E28E346ADE9}"/>
              </a:ext>
            </a:extLst>
          </p:cNvPr>
          <p:cNvSpPr txBox="1"/>
          <p:nvPr/>
        </p:nvSpPr>
        <p:spPr>
          <a:xfrm>
            <a:off x="1450861" y="4332063"/>
            <a:ext cx="67377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Shuang Zhao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Assistant Professor of Computer Science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University of California, Irvine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BC2A4-3A53-2E46-BA52-E761A7E6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and Vectors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37A744-0CFD-3546-9A98-94286F229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Points</a:t>
            </a:r>
          </a:p>
          <a:p>
            <a:pPr lvl="1"/>
            <a:r>
              <a:rPr lang="en-US" dirty="0"/>
              <a:t>Represent locations</a:t>
            </a:r>
          </a:p>
          <a:p>
            <a:r>
              <a:rPr lang="en-US" dirty="0"/>
              <a:t>Vectors</a:t>
            </a:r>
          </a:p>
          <a:p>
            <a:pPr lvl="1"/>
            <a:r>
              <a:rPr lang="en-US" dirty="0"/>
              <a:t>Represent displacements</a:t>
            </a:r>
          </a:p>
          <a:p>
            <a:pPr lvl="1"/>
            <a:r>
              <a:rPr lang="en-US" dirty="0"/>
              <a:t>Defined with two points </a:t>
            </a:r>
            <a:r>
              <a:rPr lang="en-US" b="1" i="1" dirty="0"/>
              <a:t>P</a:t>
            </a:r>
            <a:r>
              <a:rPr lang="en-US" dirty="0"/>
              <a:t> and </a:t>
            </a:r>
            <a:r>
              <a:rPr lang="en-US" b="1" i="1" dirty="0"/>
              <a:t>Q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spcBef>
                <a:spcPts val="2500"/>
              </a:spcBef>
            </a:pPr>
            <a:r>
              <a:rPr lang="en-US" dirty="0"/>
              <a:t>Magnitude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Direction (unit vector)</a:t>
            </a:r>
          </a:p>
          <a:p>
            <a:r>
              <a:rPr lang="en-US" b="1" dirty="0"/>
              <a:t>Remark: </a:t>
            </a:r>
            <a:r>
              <a:rPr lang="en-US" dirty="0"/>
              <a:t>points and vectors share identical representations (i.e., 3D arrays) but are different mathematical concepts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5D9CC-9FF1-6C4C-85ED-A9688F4D2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94" y="1114937"/>
            <a:ext cx="2171700" cy="33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8BAA6F-0AC0-FF4A-9797-63A410215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81" y="3205520"/>
            <a:ext cx="5867400" cy="800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022D00-1F40-CA44-8B0B-86272F4C5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81" y="4106939"/>
            <a:ext cx="26670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F28030-581C-5F46-9365-3BC7DB8AA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076" y="4767058"/>
            <a:ext cx="1244600" cy="317500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D0FCEC4B-F023-634F-BE7A-D6E103ECD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975" y="4306944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5B39AAE2-8B83-DB4B-8F12-09E9ABC4A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395" y="17780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8210AEE7-B42F-6E41-A840-4A557ED9C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701" y="1384002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E4F9E4C7-AE9B-5D4C-A3CE-BE53C4DB04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3213" y="1924784"/>
            <a:ext cx="834819" cy="2305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474DB87F-CEB2-6644-9D01-D278F1D4E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410" y="2621067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859EB692-CA2C-5A48-BB51-99308BABF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7069" y="3639284"/>
            <a:ext cx="225013" cy="59146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D2F5476-2105-5149-9323-497B66B3F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542" y="3788478"/>
            <a:ext cx="139700" cy="190500"/>
          </a:xfrm>
          <a:prstGeom prst="rect">
            <a:avLst/>
          </a:prstGeom>
        </p:spPr>
      </p:pic>
      <p:sp>
        <p:nvSpPr>
          <p:cNvPr id="14" name="Oval 5">
            <a:extLst>
              <a:ext uri="{FF2B5EF4-FFF2-40B4-BE49-F238E27FC236}">
                <a16:creationId xmlns:a16="http://schemas.microsoft.com/office/drawing/2014/main" id="{B11702E1-A7EC-B04F-BC1B-493987225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013" y="415454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4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D90FEF85-8683-294A-A2B3-5F36C9BBD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Affine Transformations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E8AE237C-C4A7-2F4F-8027-F4D91BE0F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All affine transformations can be represented using matrix multiplications and additions</a:t>
            </a:r>
          </a:p>
          <a:p>
            <a:pPr eaLnBrk="1" hangingPunct="1"/>
            <a:endParaRPr lang="en-US" altLang="en-US" dirty="0"/>
          </a:p>
          <a:p>
            <a:r>
              <a:rPr lang="en-US" altLang="en-US" dirty="0"/>
              <a:t>Given a point </a:t>
            </a:r>
            <a:r>
              <a:rPr lang="en-US" altLang="en-US" b="1" i="1" dirty="0"/>
              <a:t>P</a:t>
            </a:r>
            <a:r>
              <a:rPr lang="en-US" altLang="en-US" dirty="0"/>
              <a:t> = (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x</a:t>
            </a:r>
            <a:r>
              <a:rPr lang="en-US" altLang="en-US" dirty="0"/>
              <a:t>,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y</a:t>
            </a:r>
            <a:r>
              <a:rPr lang="en-US" altLang="en-US" dirty="0"/>
              <a:t>,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z</a:t>
            </a:r>
            <a:r>
              <a:rPr lang="en-US" altLang="en-US" dirty="0"/>
              <a:t>), any affine transformation of </a:t>
            </a:r>
            <a:r>
              <a:rPr lang="en-US" altLang="en-US" b="1" i="1" dirty="0"/>
              <a:t>P</a:t>
            </a:r>
            <a:r>
              <a:rPr lang="en-US" altLang="en-US" dirty="0"/>
              <a:t> can be expressed as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17ACE-D5BC-F24A-B05B-11D09A192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0" y="3429000"/>
            <a:ext cx="60833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3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D90FEF85-8683-294A-A2B3-5F36C9BBD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Affine Transformations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E8AE237C-C4A7-2F4F-8027-F4D91BE0F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 can also rewrite the operations as pure matrix-vector multiplication by </a:t>
            </a:r>
            <a:r>
              <a:rPr lang="en-US" altLang="en-US" dirty="0">
                <a:solidFill>
                  <a:schemeClr val="accent2"/>
                </a:solidFill>
              </a:rPr>
              <a:t>adding one extra dimension</a:t>
            </a:r>
            <a:r>
              <a:rPr lang="en-US" altLang="en-US" dirty="0"/>
              <a:t>: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17ACE-D5BC-F24A-B05B-11D09A192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0" y="2078567"/>
            <a:ext cx="6083300" cy="1193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8B8582-3ECF-DC48-9116-E632528F6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550" y="4014868"/>
            <a:ext cx="5422900" cy="1587500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ADA76D56-4A6F-934C-9E8B-054442CB957D}"/>
              </a:ext>
            </a:extLst>
          </p:cNvPr>
          <p:cNvSpPr/>
          <p:nvPr/>
        </p:nvSpPr>
        <p:spPr>
          <a:xfrm>
            <a:off x="4329684" y="3373686"/>
            <a:ext cx="484632" cy="5398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23F45-77BC-4F41-986A-44A64A7E4B2E}"/>
              </a:ext>
            </a:extLst>
          </p:cNvPr>
          <p:cNvSpPr/>
          <p:nvPr/>
        </p:nvSpPr>
        <p:spPr>
          <a:xfrm>
            <a:off x="6416991" y="3953305"/>
            <a:ext cx="932076" cy="171089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E14CA-1AD0-ED4D-936A-EC6BC107D68F}"/>
              </a:ext>
            </a:extLst>
          </p:cNvPr>
          <p:cNvSpPr txBox="1"/>
          <p:nvPr/>
        </p:nvSpPr>
        <p:spPr>
          <a:xfrm>
            <a:off x="5956333" y="5686671"/>
            <a:ext cx="1853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Homogeneous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coordinate</a:t>
            </a:r>
          </a:p>
        </p:txBody>
      </p:sp>
    </p:spTree>
    <p:extLst>
      <p:ext uri="{BB962C8B-B14F-4D97-AF65-F5344CB8AC3E}">
        <p14:creationId xmlns:p14="http://schemas.microsoft.com/office/powerpoint/2010/main" val="3906362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F93ED46-D97B-444E-80FA-AF91AFEA4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Homogeneous Coordinates</a:t>
            </a:r>
          </a:p>
        </p:txBody>
      </p:sp>
      <p:sp>
        <p:nvSpPr>
          <p:cNvPr id="21507" name="Line 4">
            <a:extLst>
              <a:ext uri="{FF2B5EF4-FFF2-40B4-BE49-F238E27FC236}">
                <a16:creationId xmlns:a16="http://schemas.microsoft.com/office/drawing/2014/main" id="{F2AC8171-4869-7046-A2B4-D6D452D91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137" y="1881147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5">
            <a:extLst>
              <a:ext uri="{FF2B5EF4-FFF2-40B4-BE49-F238E27FC236}">
                <a16:creationId xmlns:a16="http://schemas.microsoft.com/office/drawing/2014/main" id="{950A0731-472C-3E4C-87D6-4C4BB76A8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137" y="5767347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2" name="Oval 6">
            <a:extLst>
              <a:ext uri="{FF2B5EF4-FFF2-40B4-BE49-F238E27FC236}">
                <a16:creationId xmlns:a16="http://schemas.microsoft.com/office/drawing/2014/main" id="{A05536F0-308E-C44A-ADC5-F7A720DA6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537" y="365037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70CE787F-0934-6341-87D6-D8BA37872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805" y="3481346"/>
            <a:ext cx="1331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= (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0904" name="Line 8">
            <a:extLst>
              <a:ext uri="{FF2B5EF4-FFF2-40B4-BE49-F238E27FC236}">
                <a16:creationId xmlns:a16="http://schemas.microsoft.com/office/drawing/2014/main" id="{5EC9D221-1C63-3D41-B4B5-A27FD3550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137" y="4471947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Text Box 9">
            <a:extLst>
              <a:ext uri="{FF2B5EF4-FFF2-40B4-BE49-F238E27FC236}">
                <a16:creationId xmlns:a16="http://schemas.microsoft.com/office/drawing/2014/main" id="{4B4A070F-563F-E24B-AD58-D9DB1A756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7937" y="5538747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1513" name="Text Box 10">
            <a:extLst>
              <a:ext uri="{FF2B5EF4-FFF2-40B4-BE49-F238E27FC236}">
                <a16:creationId xmlns:a16="http://schemas.microsoft.com/office/drawing/2014/main" id="{A3FEAEC1-DC77-D445-A921-48F46F79F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9" y="1408677"/>
            <a:ext cx="389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80907" name="Text Box 11">
            <a:extLst>
              <a:ext uri="{FF2B5EF4-FFF2-40B4-BE49-F238E27FC236}">
                <a16:creationId xmlns:a16="http://schemas.microsoft.com/office/drawing/2014/main" id="{6C286BF2-70F1-CF40-B7C8-1BCF4CE68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13" y="4445175"/>
            <a:ext cx="6896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y=1</a:t>
            </a:r>
          </a:p>
        </p:txBody>
      </p:sp>
      <p:sp>
        <p:nvSpPr>
          <p:cNvPr id="80908" name="Line 12">
            <a:extLst>
              <a:ext uri="{FF2B5EF4-FFF2-40B4-BE49-F238E27FC236}">
                <a16:creationId xmlns:a16="http://schemas.microsoft.com/office/drawing/2014/main" id="{1CF11D46-AA31-1E48-BFC6-C9FA82C342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137" y="3709947"/>
            <a:ext cx="3200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9" name="AutoShape 13">
            <a:extLst>
              <a:ext uri="{FF2B5EF4-FFF2-40B4-BE49-F238E27FC236}">
                <a16:creationId xmlns:a16="http://schemas.microsoft.com/office/drawing/2014/main" id="{D3D88E82-C56E-BE4E-B2F0-018A1C3670A4}"/>
              </a:ext>
            </a:extLst>
          </p:cNvPr>
          <p:cNvSpPr>
            <a:spLocks/>
          </p:cNvSpPr>
          <p:nvPr/>
        </p:nvSpPr>
        <p:spPr bwMode="auto">
          <a:xfrm rot="5400000">
            <a:off x="1439364" y="3353286"/>
            <a:ext cx="175228" cy="1952703"/>
          </a:xfrm>
          <a:prstGeom prst="leftBrace">
            <a:avLst>
              <a:gd name="adj1" fmla="val 520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0910" name="Oval 14">
            <a:extLst>
              <a:ext uri="{FF2B5EF4-FFF2-40B4-BE49-F238E27FC236}">
                <a16:creationId xmlns:a16="http://schemas.microsoft.com/office/drawing/2014/main" id="{6175A2E3-AAB5-6343-80B5-325FE8114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337" y="443315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0911" name="Text Box 15">
            <a:extLst>
              <a:ext uri="{FF2B5EF4-FFF2-40B4-BE49-F238E27FC236}">
                <a16:creationId xmlns:a16="http://schemas.microsoft.com/office/drawing/2014/main" id="{55045DDA-2572-DE4E-B373-B027DC4A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417" y="4480201"/>
            <a:ext cx="1628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’ = (x/y,1)</a:t>
            </a:r>
          </a:p>
        </p:txBody>
      </p:sp>
      <p:sp>
        <p:nvSpPr>
          <p:cNvPr id="80912" name="Line 16">
            <a:extLst>
              <a:ext uri="{FF2B5EF4-FFF2-40B4-BE49-F238E27FC236}">
                <a16:creationId xmlns:a16="http://schemas.microsoft.com/office/drawing/2014/main" id="{177CE132-018E-B043-8520-5B4922436F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137" y="3709947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3" name="Text Box 17">
            <a:extLst>
              <a:ext uri="{FF2B5EF4-FFF2-40B4-BE49-F238E27FC236}">
                <a16:creationId xmlns:a16="http://schemas.microsoft.com/office/drawing/2014/main" id="{62E780B2-71FB-C34E-A9C0-A1FF528B3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936" y="4125951"/>
            <a:ext cx="3657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1D points on the line is represented by 2D arrays, called homogeneous coordinates</a:t>
            </a:r>
          </a:p>
        </p:txBody>
      </p:sp>
      <p:sp>
        <p:nvSpPr>
          <p:cNvPr id="80914" name="Oval 18">
            <a:extLst>
              <a:ext uri="{FF2B5EF4-FFF2-40B4-BE49-F238E27FC236}">
                <a16:creationId xmlns:a16="http://schemas.microsoft.com/office/drawing/2014/main" id="{F9286B9C-0F93-4F41-B2CE-7C4296E4B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537" y="2377141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0915" name="Text Box 19">
            <a:extLst>
              <a:ext uri="{FF2B5EF4-FFF2-40B4-BE49-F238E27FC236}">
                <a16:creationId xmlns:a16="http://schemas.microsoft.com/office/drawing/2014/main" id="{8CFFE53E-A1A2-1047-B513-E0E44BC7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737" y="2065758"/>
            <a:ext cx="17139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= (2x,2y)</a:t>
            </a:r>
          </a:p>
        </p:txBody>
      </p:sp>
      <p:sp>
        <p:nvSpPr>
          <p:cNvPr id="80916" name="Line 20">
            <a:extLst>
              <a:ext uri="{FF2B5EF4-FFF2-40B4-BE49-F238E27FC236}">
                <a16:creationId xmlns:a16="http://schemas.microsoft.com/office/drawing/2014/main" id="{9AB96897-F643-9842-86A2-1FF54E5A30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8737" y="2436715"/>
            <a:ext cx="1828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7" name="Text Box 21">
            <a:extLst>
              <a:ext uri="{FF2B5EF4-FFF2-40B4-BE49-F238E27FC236}">
                <a16:creationId xmlns:a16="http://schemas.microsoft.com/office/drawing/2014/main" id="{88234D4F-6E55-0247-82D7-7E7822478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937" y="2719347"/>
            <a:ext cx="3657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Any point on the same vector has the same homogeneous coordinates</a:t>
            </a:r>
          </a:p>
        </p:txBody>
      </p:sp>
      <p:sp>
        <p:nvSpPr>
          <p:cNvPr id="80918" name="Text Box 22">
            <a:extLst>
              <a:ext uri="{FF2B5EF4-FFF2-40B4-BE49-F238E27FC236}">
                <a16:creationId xmlns:a16="http://schemas.microsoft.com/office/drawing/2014/main" id="{0F322834-7FEE-F147-8EA1-3F3565F5A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999" y="1860549"/>
            <a:ext cx="31400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Note: (x/y, 1), (x, y), and (2x, 2y) represent the same 1D point </a:t>
            </a:r>
            <a:r>
              <a:rPr lang="en-US" alt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70FF5A-77DD-9147-AA75-0597848EA98D}"/>
              </a:ext>
            </a:extLst>
          </p:cNvPr>
          <p:cNvSpPr txBox="1"/>
          <p:nvPr/>
        </p:nvSpPr>
        <p:spPr>
          <a:xfrm>
            <a:off x="1239938" y="379252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x/y</a:t>
            </a:r>
          </a:p>
        </p:txBody>
      </p:sp>
    </p:spTree>
    <p:extLst>
      <p:ext uri="{BB962C8B-B14F-4D97-AF65-F5344CB8AC3E}">
        <p14:creationId xmlns:p14="http://schemas.microsoft.com/office/powerpoint/2010/main" val="40878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/>
      <p:bldP spid="80907" grpId="0"/>
      <p:bldP spid="80911" grpId="0"/>
      <p:bldP spid="80913" grpId="0"/>
      <p:bldP spid="80915" grpId="0"/>
      <p:bldP spid="80917" grpId="0"/>
      <p:bldP spid="80918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1EAB398-5BCB-3843-BA9B-381734E57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Generalizing to Higher Dimensions</a:t>
            </a:r>
          </a:p>
        </p:txBody>
      </p:sp>
      <p:sp>
        <p:nvSpPr>
          <p:cNvPr id="23555" name="Line 4">
            <a:extLst>
              <a:ext uri="{FF2B5EF4-FFF2-40B4-BE49-F238E27FC236}">
                <a16:creationId xmlns:a16="http://schemas.microsoft.com/office/drawing/2014/main" id="{BC788455-6244-E64B-892F-BE8ACD5B4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8600" y="1574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5">
            <a:extLst>
              <a:ext uri="{FF2B5EF4-FFF2-40B4-BE49-F238E27FC236}">
                <a16:creationId xmlns:a16="http://schemas.microsoft.com/office/drawing/2014/main" id="{747FC73A-84B8-0A4F-B0D0-F9F02CC62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8600" y="4394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6">
            <a:extLst>
              <a:ext uri="{FF2B5EF4-FFF2-40B4-BE49-F238E27FC236}">
                <a16:creationId xmlns:a16="http://schemas.microsoft.com/office/drawing/2014/main" id="{99A3656F-EFDB-FF40-BBC4-46BD7AEFE7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5734" y="4394200"/>
            <a:ext cx="922866" cy="9228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Text Box 7">
            <a:extLst>
              <a:ext uri="{FF2B5EF4-FFF2-40B4-BE49-F238E27FC236}">
                <a16:creationId xmlns:a16="http://schemas.microsoft.com/office/drawing/2014/main" id="{C1901A66-C188-7642-B2D1-C02AF9388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4159155"/>
            <a:ext cx="40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3559" name="Text Box 8">
            <a:extLst>
              <a:ext uri="{FF2B5EF4-FFF2-40B4-BE49-F238E27FC236}">
                <a16:creationId xmlns:a16="http://schemas.microsoft.com/office/drawing/2014/main" id="{9852D511-7304-2147-9164-DC6D39D6B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75" y="5317066"/>
            <a:ext cx="389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3560" name="Text Box 9">
            <a:extLst>
              <a:ext uri="{FF2B5EF4-FFF2-40B4-BE49-F238E27FC236}">
                <a16:creationId xmlns:a16="http://schemas.microsoft.com/office/drawing/2014/main" id="{AE94DE54-7BF0-1C4E-8B69-F71A8A351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1110287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23561" name="Freeform 21">
            <a:extLst>
              <a:ext uri="{FF2B5EF4-FFF2-40B4-BE49-F238E27FC236}">
                <a16:creationId xmlns:a16="http://schemas.microsoft.com/office/drawing/2014/main" id="{700779B8-FCC4-0E41-8852-983D509DE5F4}"/>
              </a:ext>
            </a:extLst>
          </p:cNvPr>
          <p:cNvSpPr>
            <a:spLocks/>
          </p:cNvSpPr>
          <p:nvPr/>
        </p:nvSpPr>
        <p:spPr bwMode="auto">
          <a:xfrm>
            <a:off x="508000" y="2641600"/>
            <a:ext cx="5334000" cy="1219200"/>
          </a:xfrm>
          <a:custGeom>
            <a:avLst/>
            <a:gdLst>
              <a:gd name="T0" fmla="*/ 952521407 w 3168"/>
              <a:gd name="T1" fmla="*/ 0 h 768"/>
              <a:gd name="T2" fmla="*/ 2147483646 w 3168"/>
              <a:gd name="T3" fmla="*/ 0 h 768"/>
              <a:gd name="T4" fmla="*/ 2147483646 w 3168"/>
              <a:gd name="T5" fmla="*/ 1935480000 h 768"/>
              <a:gd name="T6" fmla="*/ 0 w 3168"/>
              <a:gd name="T7" fmla="*/ 1935480000 h 768"/>
              <a:gd name="T8" fmla="*/ 952521407 w 3168"/>
              <a:gd name="T9" fmla="*/ 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68" h="768">
                <a:moveTo>
                  <a:pt x="336" y="0"/>
                </a:moveTo>
                <a:lnTo>
                  <a:pt x="3168" y="0"/>
                </a:lnTo>
                <a:lnTo>
                  <a:pt x="2736" y="768"/>
                </a:lnTo>
                <a:lnTo>
                  <a:pt x="0" y="768"/>
                </a:lnTo>
                <a:lnTo>
                  <a:pt x="33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22">
            <a:extLst>
              <a:ext uri="{FF2B5EF4-FFF2-40B4-BE49-F238E27FC236}">
                <a16:creationId xmlns:a16="http://schemas.microsoft.com/office/drawing/2014/main" id="{622C00A6-3C3F-004C-8E9C-FA93C30D01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8600" y="386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23">
            <a:extLst>
              <a:ext uri="{FF2B5EF4-FFF2-40B4-BE49-F238E27FC236}">
                <a16:creationId xmlns:a16="http://schemas.microsoft.com/office/drawing/2014/main" id="{A57DE2DC-27FF-C840-B5FE-9162993835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8600" y="3251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Oval 24">
            <a:extLst>
              <a:ext uri="{FF2B5EF4-FFF2-40B4-BE49-F238E27FC236}">
                <a16:creationId xmlns:a16="http://schemas.microsoft.com/office/drawing/2014/main" id="{1506720B-73CA-E94A-8849-5FCBE0786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233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65" name="Text Box 25">
            <a:extLst>
              <a:ext uri="{FF2B5EF4-FFF2-40B4-BE49-F238E27FC236}">
                <a16:creationId xmlns:a16="http://schemas.microsoft.com/office/drawing/2014/main" id="{F9BC89A6-1761-E648-95F8-B934FAB81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418" y="3285634"/>
            <a:ext cx="2363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’ = (</a:t>
            </a:r>
            <a:r>
              <a:rPr lang="en-US" alt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1)</a:t>
            </a:r>
          </a:p>
        </p:txBody>
      </p:sp>
      <p:sp>
        <p:nvSpPr>
          <p:cNvPr id="23566" name="Line 26">
            <a:extLst>
              <a:ext uri="{FF2B5EF4-FFF2-40B4-BE49-F238E27FC236}">
                <a16:creationId xmlns:a16="http://schemas.microsoft.com/office/drawing/2014/main" id="{EF0B8071-5039-8B41-8705-D3E8F7856C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24130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27">
            <a:extLst>
              <a:ext uri="{FF2B5EF4-FFF2-40B4-BE49-F238E27FC236}">
                <a16:creationId xmlns:a16="http://schemas.microsoft.com/office/drawing/2014/main" id="{B06189E2-A54A-7A40-93CC-2FA3E5C624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8600" y="38608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28">
            <a:extLst>
              <a:ext uri="{FF2B5EF4-FFF2-40B4-BE49-F238E27FC236}">
                <a16:creationId xmlns:a16="http://schemas.microsoft.com/office/drawing/2014/main" id="{0B41E391-9FFB-E641-B116-18706557D0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6800" y="32512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Oval 29">
            <a:extLst>
              <a:ext uri="{FF2B5EF4-FFF2-40B4-BE49-F238E27FC236}">
                <a16:creationId xmlns:a16="http://schemas.microsoft.com/office/drawing/2014/main" id="{D5D8A6D8-B52D-984B-98DD-CC0DA5E8B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325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70" name="Text Box 30">
            <a:extLst>
              <a:ext uri="{FF2B5EF4-FFF2-40B4-BE49-F238E27FC236}">
                <a16:creationId xmlns:a16="http://schemas.microsoft.com/office/drawing/2014/main" id="{CC197AB6-4A5F-3F42-BC13-9A8ED970A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671" y="1901104"/>
            <a:ext cx="1734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= (</a:t>
            </a:r>
            <a:r>
              <a:rPr lang="en-US" alt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571" name="Text Box 31">
            <a:extLst>
              <a:ext uri="{FF2B5EF4-FFF2-40B4-BE49-F238E27FC236}">
                <a16:creationId xmlns:a16="http://schemas.microsoft.com/office/drawing/2014/main" id="{F374D80D-6413-C34E-8823-DA3670D7F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509" y="1374323"/>
            <a:ext cx="26355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2D points represented by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homogeneous coordinates</a:t>
            </a:r>
          </a:p>
        </p:txBody>
      </p:sp>
      <p:sp>
        <p:nvSpPr>
          <p:cNvPr id="81952" name="Text Box 32">
            <a:extLst>
              <a:ext uri="{FF2B5EF4-FFF2-40B4-BE49-F238E27FC236}">
                <a16:creationId xmlns:a16="http://schemas.microsoft.com/office/drawing/2014/main" id="{7B78D9BF-D63C-1F42-A1FE-C202CD29E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441" y="3203767"/>
            <a:ext cx="28574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Similarly, 3D points are represented by 4D homogeneous coordinates</a:t>
            </a:r>
          </a:p>
        </p:txBody>
      </p:sp>
      <p:sp>
        <p:nvSpPr>
          <p:cNvPr id="81953" name="Text Box 33">
            <a:extLst>
              <a:ext uri="{FF2B5EF4-FFF2-40B4-BE49-F238E27FC236}">
                <a16:creationId xmlns:a16="http://schemas.microsoft.com/office/drawing/2014/main" id="{3104DE4A-14BF-A34F-BAC1-0B45B53E9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3" y="5105211"/>
            <a:ext cx="6280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If (</a:t>
            </a:r>
            <a:r>
              <a:rPr lang="en-US" alt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) is the homogeneous coordinate of a 3D point, then the 3D point is given by (</a:t>
            </a:r>
            <a:r>
              <a:rPr lang="en-US" alt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790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2" grpId="0"/>
      <p:bldP spid="819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40AB3D8-0F26-AD42-8988-3B00835AF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Homogeneous Coordinates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4C44894-6C1D-E84E-A14E-65A664541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4D arrays for describing 3D points and vectors</a:t>
            </a:r>
          </a:p>
          <a:p>
            <a:pPr eaLnBrk="1" hangingPunct="1"/>
            <a:r>
              <a:rPr lang="en-US" altLang="en-US" dirty="0"/>
              <a:t>3D </a:t>
            </a:r>
            <a:r>
              <a:rPr lang="en-US" altLang="en-US" dirty="0">
                <a:solidFill>
                  <a:schemeClr val="accent2"/>
                </a:solidFill>
              </a:rPr>
              <a:t>point</a:t>
            </a:r>
            <a:r>
              <a:rPr lang="en-US" altLang="en-US" dirty="0"/>
              <a:t> </a:t>
            </a:r>
            <a:r>
              <a:rPr lang="en-US" altLang="en-US" b="1" i="1" dirty="0"/>
              <a:t>P</a:t>
            </a:r>
            <a:r>
              <a:rPr lang="en-US" altLang="en-US" dirty="0"/>
              <a:t> = (</a:t>
            </a:r>
            <a:r>
              <a:rPr lang="en-US" altLang="en-US" b="1" i="1" dirty="0"/>
              <a:t>P</a:t>
            </a:r>
            <a:r>
              <a:rPr lang="en-US" altLang="en-US" i="1" baseline="-25000" dirty="0"/>
              <a:t>x</a:t>
            </a:r>
            <a:r>
              <a:rPr lang="en-US" altLang="en-US" dirty="0"/>
              <a:t>, </a:t>
            </a:r>
            <a:r>
              <a:rPr lang="en-US" altLang="en-US" b="1" i="1" dirty="0" err="1"/>
              <a:t>P</a:t>
            </a:r>
            <a:r>
              <a:rPr lang="en-US" altLang="en-US" i="1" baseline="-25000" dirty="0" err="1"/>
              <a:t>y</a:t>
            </a:r>
            <a:r>
              <a:rPr lang="en-US" altLang="en-US" dirty="0"/>
              <a:t>, </a:t>
            </a:r>
            <a:r>
              <a:rPr lang="en-US" altLang="en-US" b="1" i="1" dirty="0" err="1"/>
              <a:t>P</a:t>
            </a:r>
            <a:r>
              <a:rPr lang="en-US" altLang="en-US" i="1" baseline="-25000" dirty="0" err="1"/>
              <a:t>z</a:t>
            </a:r>
            <a:r>
              <a:rPr lang="en-US" altLang="en-US" dirty="0"/>
              <a:t>) becomes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3D </a:t>
            </a:r>
            <a:r>
              <a:rPr lang="en-US" altLang="en-US" dirty="0">
                <a:solidFill>
                  <a:schemeClr val="accent2"/>
                </a:solidFill>
              </a:rPr>
              <a:t>vector</a:t>
            </a:r>
            <a:r>
              <a:rPr lang="en-US" altLang="en-US" dirty="0"/>
              <a:t> </a:t>
            </a:r>
            <a:r>
              <a:rPr lang="en-US" altLang="en-US" b="1" i="1" dirty="0"/>
              <a:t>v</a:t>
            </a:r>
            <a:r>
              <a:rPr lang="en-US" altLang="en-US" dirty="0"/>
              <a:t> = (</a:t>
            </a:r>
            <a:r>
              <a:rPr lang="en-US" altLang="en-US" b="1" i="1" dirty="0" err="1"/>
              <a:t>v</a:t>
            </a:r>
            <a:r>
              <a:rPr lang="en-US" altLang="en-US" i="1" baseline="-25000" dirty="0" err="1"/>
              <a:t>x</a:t>
            </a:r>
            <a:r>
              <a:rPr lang="en-US" altLang="en-US" dirty="0"/>
              <a:t>, </a:t>
            </a:r>
            <a:r>
              <a:rPr lang="en-US" altLang="en-US" b="1" i="1" dirty="0" err="1"/>
              <a:t>v</a:t>
            </a:r>
            <a:r>
              <a:rPr lang="en-US" altLang="en-US" i="1" baseline="-25000" dirty="0" err="1"/>
              <a:t>y</a:t>
            </a:r>
            <a:r>
              <a:rPr lang="en-US" altLang="en-US" dirty="0"/>
              <a:t>, </a:t>
            </a:r>
            <a:r>
              <a:rPr lang="en-US" altLang="en-US" b="1" i="1" dirty="0" err="1"/>
              <a:t>v</a:t>
            </a:r>
            <a:r>
              <a:rPr lang="en-US" altLang="en-US" i="1" baseline="-25000" dirty="0" err="1"/>
              <a:t>z</a:t>
            </a:r>
            <a:r>
              <a:rPr lang="en-US" altLang="en-US" dirty="0"/>
              <a:t>) becomes</a:t>
            </a:r>
            <a:endParaRPr lang="en-US" altLang="en-US" dirty="0"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9EBD5-75F7-6448-89A2-9DC829F54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4661467"/>
            <a:ext cx="14478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DAA575-551A-E84C-8F42-D6D712266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300" y="2098337"/>
            <a:ext cx="4089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80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8BE61C-EFDB-FC4C-A8B2-FC4A6E85E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4117707"/>
            <a:ext cx="6121400" cy="16002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B7697A-8FDC-6F48-B0C1-5735FAEFF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Translation: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Scaling: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A685D9-7539-5F46-A087-46D22EE1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Affine Transformations in Homogeneous Coord.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5F0BB-1BA4-3743-B396-5AEB84A64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50" y="1562100"/>
            <a:ext cx="6159500" cy="1600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0F6206-BCEC-FF42-9DB1-0EAC324003BB}"/>
              </a:ext>
            </a:extLst>
          </p:cNvPr>
          <p:cNvSpPr/>
          <p:nvPr/>
        </p:nvSpPr>
        <p:spPr>
          <a:xfrm>
            <a:off x="4472087" y="4125658"/>
            <a:ext cx="1674271" cy="1187512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92F5F1-2E62-DB40-8C9C-82EBF01FDE93}"/>
              </a:ext>
            </a:extLst>
          </p:cNvPr>
          <p:cNvSpPr txBox="1"/>
          <p:nvPr/>
        </p:nvSpPr>
        <p:spPr>
          <a:xfrm>
            <a:off x="4308050" y="3558708"/>
            <a:ext cx="2002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accent2"/>
                </a:solidFill>
              </a:rPr>
              <a:t>S</a:t>
            </a:r>
            <a:r>
              <a:rPr lang="en-US" sz="2800" dirty="0">
                <a:solidFill>
                  <a:schemeClr val="accent2"/>
                </a:solidFill>
              </a:rPr>
              <a:t>(</a:t>
            </a:r>
            <a:r>
              <a:rPr lang="en-US" sz="2800" i="1" dirty="0" err="1">
                <a:solidFill>
                  <a:schemeClr val="accent2"/>
                </a:solidFill>
              </a:rPr>
              <a:t>s</a:t>
            </a:r>
            <a:r>
              <a:rPr lang="en-US" sz="2800" i="1" baseline="-25000" dirty="0" err="1">
                <a:solidFill>
                  <a:schemeClr val="accent2"/>
                </a:solidFill>
              </a:rPr>
              <a:t>x</a:t>
            </a:r>
            <a:r>
              <a:rPr lang="en-US" sz="2800" i="1" dirty="0">
                <a:solidFill>
                  <a:schemeClr val="accent2"/>
                </a:solidFill>
              </a:rPr>
              <a:t>, </a:t>
            </a:r>
            <a:r>
              <a:rPr lang="en-US" sz="2800" i="1" dirty="0" err="1">
                <a:solidFill>
                  <a:schemeClr val="accent2"/>
                </a:solidFill>
              </a:rPr>
              <a:t>s</a:t>
            </a:r>
            <a:r>
              <a:rPr lang="en-US" sz="2800" i="1" baseline="-25000" dirty="0" err="1">
                <a:solidFill>
                  <a:schemeClr val="accent2"/>
                </a:solidFill>
              </a:rPr>
              <a:t>y</a:t>
            </a:r>
            <a:r>
              <a:rPr lang="en-US" sz="2800" i="1" dirty="0">
                <a:solidFill>
                  <a:schemeClr val="accent2"/>
                </a:solidFill>
              </a:rPr>
              <a:t>, </a:t>
            </a:r>
            <a:r>
              <a:rPr lang="en-US" sz="2800" i="1" dirty="0" err="1">
                <a:solidFill>
                  <a:schemeClr val="accent2"/>
                </a:solidFill>
              </a:rPr>
              <a:t>s</a:t>
            </a:r>
            <a:r>
              <a:rPr lang="en-US" sz="2800" i="1" baseline="-25000" dirty="0" err="1">
                <a:solidFill>
                  <a:schemeClr val="accent2"/>
                </a:solidFill>
              </a:rPr>
              <a:t>z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1799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B7697A-8FDC-6F48-B0C1-5735FAEFF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Rotation around Z: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Z-shear: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A685D9-7539-5F46-A087-46D22EE1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Affine Transformations in Homogeneous Coord.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3367E-2DF3-CD4D-88A3-F6D0BD440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534578"/>
            <a:ext cx="8585200" cy="1600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0F6206-BCEC-FF42-9DB1-0EAC324003BB}"/>
              </a:ext>
            </a:extLst>
          </p:cNvPr>
          <p:cNvSpPr/>
          <p:nvPr/>
        </p:nvSpPr>
        <p:spPr>
          <a:xfrm>
            <a:off x="4901457" y="1534579"/>
            <a:ext cx="2498410" cy="1156572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92F5F1-2E62-DB40-8C9C-82EBF01FDE93}"/>
              </a:ext>
            </a:extLst>
          </p:cNvPr>
          <p:cNvSpPr txBox="1"/>
          <p:nvPr/>
        </p:nvSpPr>
        <p:spPr>
          <a:xfrm>
            <a:off x="5650365" y="960699"/>
            <a:ext cx="1000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err="1">
                <a:solidFill>
                  <a:schemeClr val="accent2"/>
                </a:solidFill>
              </a:rPr>
              <a:t>R</a:t>
            </a:r>
            <a:r>
              <a:rPr lang="en-US" sz="2800" i="1" baseline="-25000" dirty="0" err="1">
                <a:solidFill>
                  <a:schemeClr val="accent2"/>
                </a:solidFill>
              </a:rPr>
              <a:t>z</a:t>
            </a:r>
            <a:r>
              <a:rPr lang="en-US" sz="2800" dirty="0">
                <a:solidFill>
                  <a:schemeClr val="accent2"/>
                </a:solidFill>
              </a:rPr>
              <a:t>(</a:t>
            </a:r>
            <a:r>
              <a:rPr lang="en-US" sz="2800" i="1" dirty="0" err="1">
                <a:solidFill>
                  <a:schemeClr val="accent2"/>
                </a:solidFill>
              </a:rPr>
              <a:t>θ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B3983B-8E86-E441-98A5-B4A72E81C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650" y="4136234"/>
            <a:ext cx="6108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11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5831F9-B5C9-6942-A9BE-681305FE9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870" y="2822878"/>
            <a:ext cx="4178300" cy="2070100"/>
          </a:xfrm>
          <a:prstGeom prst="rect">
            <a:avLst/>
          </a:prstGeom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5CD531A1-0A32-1744-8EF7-C778CA42E3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Represent a 3D point </a:t>
            </a:r>
            <a:r>
              <a:rPr lang="en-US" altLang="en-US" b="1" i="1" dirty="0"/>
              <a:t>P</a:t>
            </a:r>
            <a:r>
              <a:rPr lang="en-US" altLang="en-US" dirty="0"/>
              <a:t> as a linear combination of three </a:t>
            </a:r>
            <a:r>
              <a:rPr lang="en-US" altLang="en-US" i="1" dirty="0"/>
              <a:t>basis vectors</a:t>
            </a:r>
            <a:r>
              <a:rPr lang="en-US" altLang="en-US" dirty="0"/>
              <a:t> </a:t>
            </a:r>
            <a:r>
              <a:rPr lang="en-US" altLang="en-US" b="1" i="1" dirty="0"/>
              <a:t>v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b="1" i="1" dirty="0"/>
              <a:t>v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b="1" i="1" dirty="0"/>
              <a:t>v</a:t>
            </a:r>
            <a:r>
              <a:rPr lang="en-US" altLang="en-US" baseline="-25000" dirty="0"/>
              <a:t>3</a:t>
            </a:r>
            <a:r>
              <a:rPr lang="en-US" altLang="en-US" dirty="0"/>
              <a:t> and the origin </a:t>
            </a:r>
            <a:r>
              <a:rPr lang="en-US" altLang="en-US" b="1" i="1" dirty="0"/>
              <a:t>r</a:t>
            </a:r>
          </a:p>
          <a:p>
            <a:pPr lvl="1"/>
            <a:r>
              <a:rPr lang="en-US" altLang="en-US" dirty="0"/>
              <a:t>Basis vectors are </a:t>
            </a:r>
            <a:r>
              <a:rPr lang="en-US" altLang="en-US" dirty="0">
                <a:solidFill>
                  <a:schemeClr val="accent2"/>
                </a:solidFill>
              </a:rPr>
              <a:t>linearly independent</a:t>
            </a:r>
            <a:r>
              <a:rPr lang="en-US" altLang="en-US" dirty="0"/>
              <a:t> and are usually picked so that they are </a:t>
            </a:r>
            <a:r>
              <a:rPr lang="en-US" altLang="en-US" dirty="0">
                <a:solidFill>
                  <a:schemeClr val="accent2"/>
                </a:solidFill>
              </a:rPr>
              <a:t>mutually orthogonal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7641283E-B928-3C45-B8B3-C4B70BB41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1202" y="2"/>
            <a:ext cx="8632799" cy="907085"/>
          </a:xfrm>
        </p:spPr>
        <p:txBody>
          <a:bodyPr/>
          <a:lstStyle/>
          <a:p>
            <a:pPr eaLnBrk="1" hangingPunct="1"/>
            <a:r>
              <a:rPr lang="en-US" altLang="en-US" dirty="0"/>
              <a:t>Coordinate System</a:t>
            </a:r>
          </a:p>
        </p:txBody>
      </p:sp>
      <p:sp>
        <p:nvSpPr>
          <p:cNvPr id="27660" name="Line 27">
            <a:extLst>
              <a:ext uri="{FF2B5EF4-FFF2-40B4-BE49-F238E27FC236}">
                <a16:creationId xmlns:a16="http://schemas.microsoft.com/office/drawing/2014/main" id="{250F9E9A-D634-CC42-95C3-07C00F2EB9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5337" y="3258794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28">
            <a:extLst>
              <a:ext uri="{FF2B5EF4-FFF2-40B4-BE49-F238E27FC236}">
                <a16:creationId xmlns:a16="http://schemas.microsoft.com/office/drawing/2014/main" id="{4AA80A94-EA44-4043-9C08-DB4FB80E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5337" y="5163794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29">
            <a:extLst>
              <a:ext uri="{FF2B5EF4-FFF2-40B4-BE49-F238E27FC236}">
                <a16:creationId xmlns:a16="http://schemas.microsoft.com/office/drawing/2014/main" id="{ADAC9114-5825-A346-AC9C-9DABF32DB3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737" y="5163794"/>
            <a:ext cx="1371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Text Box 30">
            <a:extLst>
              <a:ext uri="{FF2B5EF4-FFF2-40B4-BE49-F238E27FC236}">
                <a16:creationId xmlns:a16="http://schemas.microsoft.com/office/drawing/2014/main" id="{FB5D7105-F515-1741-9F75-FDDB9661A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916" y="4903328"/>
            <a:ext cx="47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664" name="Text Box 31">
            <a:extLst>
              <a:ext uri="{FF2B5EF4-FFF2-40B4-BE49-F238E27FC236}">
                <a16:creationId xmlns:a16="http://schemas.microsoft.com/office/drawing/2014/main" id="{5EE2E8BA-7DED-F047-A7CC-70F7B2185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705" y="2783338"/>
            <a:ext cx="47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665" name="Text Box 32">
            <a:extLst>
              <a:ext uri="{FF2B5EF4-FFF2-40B4-BE49-F238E27FC236}">
                <a16:creationId xmlns:a16="http://schemas.microsoft.com/office/drawing/2014/main" id="{FA9C9444-F52A-FD48-9C42-506A50EE5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87" y="5609883"/>
            <a:ext cx="4876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666" name="Line 33">
            <a:extLst>
              <a:ext uri="{FF2B5EF4-FFF2-40B4-BE49-F238E27FC236}">
                <a16:creationId xmlns:a16="http://schemas.microsoft.com/office/drawing/2014/main" id="{DFB61B62-DD18-9E4F-AEBA-C1FEBC2A2D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5337" y="3868394"/>
            <a:ext cx="1676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Text Box 34">
            <a:extLst>
              <a:ext uri="{FF2B5EF4-FFF2-40B4-BE49-F238E27FC236}">
                <a16:creationId xmlns:a16="http://schemas.microsoft.com/office/drawing/2014/main" id="{1AF8F0A6-43BE-D641-A932-E33CEAFA7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7" y="3396263"/>
            <a:ext cx="389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7668" name="Line 35">
            <a:extLst>
              <a:ext uri="{FF2B5EF4-FFF2-40B4-BE49-F238E27FC236}">
                <a16:creationId xmlns:a16="http://schemas.microsoft.com/office/drawing/2014/main" id="{1508FE38-AF69-3444-9D7E-D3BA5B3A27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65537" y="3944594"/>
            <a:ext cx="7620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36">
            <a:extLst>
              <a:ext uri="{FF2B5EF4-FFF2-40B4-BE49-F238E27FC236}">
                <a16:creationId xmlns:a16="http://schemas.microsoft.com/office/drawing/2014/main" id="{8F13F224-6958-0740-AB48-FC3CCBA00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137" y="5849594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Text Box 37">
            <a:extLst>
              <a:ext uri="{FF2B5EF4-FFF2-40B4-BE49-F238E27FC236}">
                <a16:creationId xmlns:a16="http://schemas.microsoft.com/office/drawing/2014/main" id="{969A12AB-1080-0240-AC85-867263BF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203" y="5383927"/>
            <a:ext cx="476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l-GR" altLang="en-US" sz="2400" b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71" name="Line 38">
            <a:extLst>
              <a:ext uri="{FF2B5EF4-FFF2-40B4-BE49-F238E27FC236}">
                <a16:creationId xmlns:a16="http://schemas.microsoft.com/office/drawing/2014/main" id="{D72FC61A-C8B2-234F-8F54-5F078DB0D9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1737" y="3893795"/>
            <a:ext cx="76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Text Box 39">
            <a:extLst>
              <a:ext uri="{FF2B5EF4-FFF2-40B4-BE49-F238E27FC236}">
                <a16:creationId xmlns:a16="http://schemas.microsoft.com/office/drawing/2014/main" id="{51A5A4C9-DAB7-C34A-9432-2EB414AE6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069" y="4528793"/>
            <a:ext cx="48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l-GR" altLang="en-US" sz="2400" b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73" name="Line 40">
            <a:extLst>
              <a:ext uri="{FF2B5EF4-FFF2-40B4-BE49-F238E27FC236}">
                <a16:creationId xmlns:a16="http://schemas.microsoft.com/office/drawing/2014/main" id="{A47B6D2A-8CA1-3C4E-A1A8-45C6DA412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5337" y="5163794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Line 41">
            <a:extLst>
              <a:ext uri="{FF2B5EF4-FFF2-40B4-BE49-F238E27FC236}">
                <a16:creationId xmlns:a16="http://schemas.microsoft.com/office/drawing/2014/main" id="{B23D4956-239F-FD45-B170-201C63F415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0938" y="5223060"/>
            <a:ext cx="812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Text Box 42">
            <a:extLst>
              <a:ext uri="{FF2B5EF4-FFF2-40B4-BE49-F238E27FC236}">
                <a16:creationId xmlns:a16="http://schemas.microsoft.com/office/drawing/2014/main" id="{8205DF91-2C0F-2A47-9381-7F0C63512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672" y="5392394"/>
            <a:ext cx="47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l-GR" altLang="en-US" sz="2400" b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169B58-65BD-0B45-84E0-F4E234CDBC8D}"/>
              </a:ext>
            </a:extLst>
          </p:cNvPr>
          <p:cNvSpPr/>
          <p:nvPr/>
        </p:nvSpPr>
        <p:spPr>
          <a:xfrm>
            <a:off x="5160397" y="3835888"/>
            <a:ext cx="2480806" cy="508872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AF40C-6B15-5646-8271-F7FB1827D2EB}"/>
              </a:ext>
            </a:extLst>
          </p:cNvPr>
          <p:cNvSpPr txBox="1"/>
          <p:nvPr/>
        </p:nvSpPr>
        <p:spPr>
          <a:xfrm>
            <a:off x="5752705" y="4346530"/>
            <a:ext cx="1296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A matrix</a:t>
            </a:r>
          </a:p>
        </p:txBody>
      </p:sp>
    </p:spTree>
    <p:extLst>
      <p:ext uri="{BB962C8B-B14F-4D97-AF65-F5344CB8AC3E}">
        <p14:creationId xmlns:p14="http://schemas.microsoft.com/office/powerpoint/2010/main" val="496183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5394B971-72FE-CC4E-8957-A47267E02D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Points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Vectors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046EA36B-89D9-2441-A4E9-6CE369F62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Coordinate System</a:t>
            </a:r>
          </a:p>
        </p:txBody>
      </p:sp>
      <p:sp>
        <p:nvSpPr>
          <p:cNvPr id="29707" name="Rectangle 17">
            <a:extLst>
              <a:ext uri="{FF2B5EF4-FFF2-40B4-BE49-F238E27FC236}">
                <a16:creationId xmlns:a16="http://schemas.microsoft.com/office/drawing/2014/main" id="{C558339B-528B-CB4C-A18A-B1DD072DC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86200"/>
            <a:ext cx="8534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US" altLang="en-US" b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B13863-71CD-C043-9E74-ECDC27B90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0" y="1600200"/>
            <a:ext cx="4089400" cy="16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50DFD4-BE3A-7A4E-8099-4828FE377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114800"/>
            <a:ext cx="3962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33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01E42E5-7F2A-BF4C-BAAB-8E4FDB36C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Change of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>
                <a:extLst>
                  <a:ext uri="{FF2B5EF4-FFF2-40B4-BE49-F238E27FC236}">
                    <a16:creationId xmlns:a16="http://schemas.microsoft.com/office/drawing/2014/main" id="{710880A5-43DF-5B40-BDEC-6796B613505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Let there be two </a:t>
                </a:r>
                <a:r>
                  <a:rPr lang="en-US" altLang="en-US" dirty="0" err="1"/>
                  <a:t>coord</a:t>
                </a:r>
                <a:r>
                  <a:rPr lang="en-US" altLang="en-US" dirty="0"/>
                  <a:t>. systems:</a:t>
                </a:r>
              </a:p>
              <a:p>
                <a:pPr lvl="1"/>
                <a:r>
                  <a:rPr lang="en-US" altLang="en-US" dirty="0"/>
                  <a:t>First: </a:t>
                </a:r>
                <a:r>
                  <a:rPr lang="en-US" altLang="en-US" b="1" i="1" dirty="0"/>
                  <a:t>v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, </a:t>
                </a:r>
                <a:r>
                  <a:rPr lang="en-US" altLang="en-US" b="1" i="1" dirty="0"/>
                  <a:t>v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, </a:t>
                </a:r>
                <a:r>
                  <a:rPr lang="en-US" altLang="en-US" b="1" i="1" dirty="0"/>
                  <a:t>v</a:t>
                </a:r>
                <a:r>
                  <a:rPr lang="en-US" altLang="en-US" baseline="-25000" dirty="0"/>
                  <a:t>3</a:t>
                </a:r>
                <a:r>
                  <a:rPr lang="en-US" altLang="en-US" dirty="0"/>
                  <a:t>, </a:t>
                </a:r>
                <a:r>
                  <a:rPr lang="en-US" altLang="en-US" b="1" i="1" dirty="0"/>
                  <a:t>R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; second: </a:t>
                </a:r>
                <a:r>
                  <a:rPr lang="en-US" altLang="en-US" b="1" i="1" dirty="0"/>
                  <a:t>u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, </a:t>
                </a:r>
                <a:r>
                  <a:rPr lang="en-US" altLang="en-US" b="1" i="1" dirty="0"/>
                  <a:t>u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, </a:t>
                </a:r>
                <a:r>
                  <a:rPr lang="en-US" altLang="en-US" b="1" i="1" dirty="0"/>
                  <a:t>u</a:t>
                </a:r>
                <a:r>
                  <a:rPr lang="en-US" altLang="en-US" baseline="-25000" dirty="0"/>
                  <a:t>3</a:t>
                </a:r>
                <a:r>
                  <a:rPr lang="en-US" altLang="en-US" dirty="0"/>
                  <a:t>, </a:t>
                </a:r>
                <a:r>
                  <a:rPr lang="en-US" altLang="en-US" b="1" i="1" dirty="0"/>
                  <a:t>R</a:t>
                </a:r>
                <a:r>
                  <a:rPr lang="en-US" altLang="en-US" baseline="-25000" dirty="0"/>
                  <a:t>2</a:t>
                </a:r>
              </a:p>
              <a:p>
                <a:r>
                  <a:rPr lang="en-US" altLang="en-US" dirty="0"/>
                  <a:t>Let </a:t>
                </a:r>
                <a:r>
                  <a:rPr lang="en-US" altLang="en-US" b="1" i="1" dirty="0"/>
                  <a:t>P</a:t>
                </a:r>
                <a:r>
                  <a:rPr lang="en-US" altLang="en-US" dirty="0"/>
                  <a:t> be a point with </a:t>
                </a:r>
                <a:r>
                  <a:rPr lang="en-US" altLang="en-US" dirty="0" err="1"/>
                  <a:t>coord</a:t>
                </a:r>
                <a:r>
                  <a:rPr lang="en-US" altLang="en-US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altLang="en-US" b="1" dirty="0"/>
                  <a:t> </a:t>
                </a:r>
                <a:r>
                  <a:rPr lang="en-US" altLang="en-US" dirty="0"/>
                  <a:t>under the first system: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en-US" b="1" dirty="0"/>
              </a:p>
            </p:txBody>
          </p:sp>
        </mc:Choice>
        <mc:Fallback xmlns="">
          <p:sp>
            <p:nvSpPr>
              <p:cNvPr id="33795" name="Rectangle 3">
                <a:extLst>
                  <a:ext uri="{FF2B5EF4-FFF2-40B4-BE49-F238E27FC236}">
                    <a16:creationId xmlns:a16="http://schemas.microsoft.com/office/drawing/2014/main" id="{710880A5-43DF-5B40-BDEC-6796B61350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80" t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6" name="Line 4">
            <a:extLst>
              <a:ext uri="{FF2B5EF4-FFF2-40B4-BE49-F238E27FC236}">
                <a16:creationId xmlns:a16="http://schemas.microsoft.com/office/drawing/2014/main" id="{AEA59AF3-0448-164E-A36A-BA66FEDD02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505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BACFFD71-ED52-C34F-8737-00CCFE450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953000"/>
            <a:ext cx="18745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047408DD-2095-FC43-8CDD-951C2A7FB9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49530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17F00677-1B4E-A442-AC05-ACD6B54C5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10" y="4722167"/>
            <a:ext cx="47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F5EF193B-005C-C747-B347-DCA5CAB48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068" y="3043535"/>
            <a:ext cx="47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8F8BE542-7B65-0943-84B0-333C5D2EC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83" y="5440194"/>
            <a:ext cx="4876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B8814383-D9E6-D042-96D2-C6BA644F3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533" y="4960289"/>
            <a:ext cx="433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latin typeface="Arial" panose="020B0604020202020204" pitchFamily="34" charset="0"/>
              </a:rPr>
              <a:t>R</a:t>
            </a:r>
            <a:r>
              <a:rPr lang="en-US" altLang="en-US" sz="1800" baseline="-25000" dirty="0">
                <a:latin typeface="Arial" panose="020B0604020202020204" pitchFamily="34" charset="0"/>
              </a:rPr>
              <a:t>1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33803" name="Line 11">
            <a:extLst>
              <a:ext uri="{FF2B5EF4-FFF2-40B4-BE49-F238E27FC236}">
                <a16:creationId xmlns:a16="http://schemas.microsoft.com/office/drawing/2014/main" id="{30AB9876-3AD6-4943-9536-ACC57FAD374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4352" y="3429010"/>
            <a:ext cx="705847" cy="1219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2">
            <a:extLst>
              <a:ext uri="{FF2B5EF4-FFF2-40B4-BE49-F238E27FC236}">
                <a16:creationId xmlns:a16="http://schemas.microsoft.com/office/drawing/2014/main" id="{09FA81EF-E8D2-244B-B622-7BD075D939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8100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3">
            <a:extLst>
              <a:ext uri="{FF2B5EF4-FFF2-40B4-BE49-F238E27FC236}">
                <a16:creationId xmlns:a16="http://schemas.microsoft.com/office/drawing/2014/main" id="{F1970B63-814A-CF48-AE31-1599956C33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6966" y="4648200"/>
            <a:ext cx="263234" cy="144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Text Box 14">
            <a:extLst>
              <a:ext uri="{FF2B5EF4-FFF2-40B4-BE49-F238E27FC236}">
                <a16:creationId xmlns:a16="http://schemas.microsoft.com/office/drawing/2014/main" id="{C307362A-E720-FF41-8902-99E8164DC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573" y="3469110"/>
            <a:ext cx="4860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807" name="Text Box 15">
            <a:extLst>
              <a:ext uri="{FF2B5EF4-FFF2-40B4-BE49-F238E27FC236}">
                <a16:creationId xmlns:a16="http://schemas.microsoft.com/office/drawing/2014/main" id="{87452B3E-B382-C247-8348-80E04415F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71" y="2960202"/>
            <a:ext cx="4860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808" name="Text Box 19">
            <a:extLst>
              <a:ext uri="{FF2B5EF4-FFF2-40B4-BE49-F238E27FC236}">
                <a16:creationId xmlns:a16="http://schemas.microsoft.com/office/drawing/2014/main" id="{0333C0DA-5504-5842-A1A5-44B9FD8F7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170" y="6024339"/>
            <a:ext cx="4860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809" name="Text Box 20">
            <a:extLst>
              <a:ext uri="{FF2B5EF4-FFF2-40B4-BE49-F238E27FC236}">
                <a16:creationId xmlns:a16="http://schemas.microsoft.com/office/drawing/2014/main" id="{838503C3-E71E-CB48-A5D5-9A062FC13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572000"/>
            <a:ext cx="433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latin typeface="Arial" panose="020B0604020202020204" pitchFamily="34" charset="0"/>
              </a:rPr>
              <a:t>R</a:t>
            </a:r>
            <a:r>
              <a:rPr lang="en-US" altLang="en-US" sz="1800" baseline="-25000" dirty="0">
                <a:latin typeface="Arial" panose="020B0604020202020204" pitchFamily="34" charset="0"/>
              </a:rPr>
              <a:t>2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3269" name="Oval 21">
            <a:extLst>
              <a:ext uri="{FF2B5EF4-FFF2-40B4-BE49-F238E27FC236}">
                <a16:creationId xmlns:a16="http://schemas.microsoft.com/office/drawing/2014/main" id="{71486B22-E1A5-7E42-A250-1BF8170C5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118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3270" name="Text Box 22">
            <a:extLst>
              <a:ext uri="{FF2B5EF4-FFF2-40B4-BE49-F238E27FC236}">
                <a16:creationId xmlns:a16="http://schemas.microsoft.com/office/drawing/2014/main" id="{88E15226-5522-6248-BDD8-C7FEDD0DB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74" y="3663737"/>
            <a:ext cx="336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6E389-A87A-D441-A714-B5B8D21179DC}"/>
              </a:ext>
            </a:extLst>
          </p:cNvPr>
          <p:cNvSpPr txBox="1"/>
          <p:nvPr/>
        </p:nvSpPr>
        <p:spPr>
          <a:xfrm>
            <a:off x="4718797" y="3191034"/>
            <a:ext cx="3796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</a:t>
            </a:r>
            <a:r>
              <a:rPr lang="en-US" sz="2400" dirty="0" err="1"/>
              <a:t>coord</a:t>
            </a:r>
            <a:r>
              <a:rPr lang="en-US" sz="2400" dirty="0"/>
              <a:t>. of </a:t>
            </a:r>
            <a:r>
              <a:rPr lang="en-US" sz="2400" b="1" i="1" dirty="0"/>
              <a:t>P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under the second system?</a:t>
            </a:r>
          </a:p>
        </p:txBody>
      </p:sp>
    </p:spTree>
    <p:extLst>
      <p:ext uri="{BB962C8B-B14F-4D97-AF65-F5344CB8AC3E}">
        <p14:creationId xmlns:p14="http://schemas.microsoft.com/office/powerpoint/2010/main" val="9809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2F950A-4A64-804E-9BD2-9E77DA737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vectors </a:t>
            </a:r>
            <a:r>
              <a:rPr lang="en-US" b="1" i="1" dirty="0"/>
              <a:t>u</a:t>
            </a:r>
            <a:r>
              <a:rPr lang="en-US" dirty="0"/>
              <a:t> = (</a:t>
            </a:r>
            <a:r>
              <a:rPr lang="en-US" i="1" dirty="0" err="1"/>
              <a:t>u</a:t>
            </a:r>
            <a:r>
              <a:rPr lang="en-US" i="1" baseline="-25000" dirty="0" err="1"/>
              <a:t>x</a:t>
            </a:r>
            <a:r>
              <a:rPr lang="en-US" dirty="0"/>
              <a:t>, </a:t>
            </a:r>
            <a:r>
              <a:rPr lang="en-US" i="1" dirty="0" err="1"/>
              <a:t>u</a:t>
            </a:r>
            <a:r>
              <a:rPr lang="en-US" i="1" baseline="-25000" dirty="0" err="1"/>
              <a:t>y</a:t>
            </a:r>
            <a:r>
              <a:rPr lang="en-US" dirty="0"/>
              <a:t>, </a:t>
            </a:r>
            <a:r>
              <a:rPr lang="en-US" i="1" dirty="0" err="1"/>
              <a:t>u</a:t>
            </a:r>
            <a:r>
              <a:rPr lang="en-US" i="1" baseline="-25000" dirty="0" err="1"/>
              <a:t>z</a:t>
            </a:r>
            <a:r>
              <a:rPr lang="en-US" dirty="0"/>
              <a:t>) and </a:t>
            </a:r>
            <a:r>
              <a:rPr lang="en-US" b="1" i="1" dirty="0"/>
              <a:t>v</a:t>
            </a:r>
            <a:r>
              <a:rPr lang="en-US" dirty="0"/>
              <a:t> = (</a:t>
            </a:r>
            <a:r>
              <a:rPr lang="en-US" i="1" dirty="0" err="1"/>
              <a:t>v</a:t>
            </a:r>
            <a:r>
              <a:rPr lang="en-US" i="1" baseline="-25000" dirty="0" err="1"/>
              <a:t>x</a:t>
            </a:r>
            <a:r>
              <a:rPr lang="en-US" dirty="0"/>
              <a:t>, </a:t>
            </a:r>
            <a:r>
              <a:rPr lang="en-US" i="1" dirty="0" err="1"/>
              <a:t>v</a:t>
            </a:r>
            <a:r>
              <a:rPr lang="en-US" i="1" baseline="-25000" dirty="0" err="1"/>
              <a:t>y</a:t>
            </a:r>
            <a:r>
              <a:rPr lang="en-US" dirty="0"/>
              <a:t>, </a:t>
            </a:r>
            <a:r>
              <a:rPr lang="en-US" i="1" dirty="0" err="1"/>
              <a:t>v</a:t>
            </a:r>
            <a:r>
              <a:rPr lang="en-US" i="1" baseline="-25000" dirty="0" err="1"/>
              <a:t>z</a:t>
            </a:r>
            <a:r>
              <a:rPr lang="en-US" dirty="0"/>
              <a:t>)</a:t>
            </a:r>
          </a:p>
          <a:p>
            <a:r>
              <a:rPr lang="en-US" dirty="0"/>
              <a:t>Addition, subtraction</a:t>
            </a:r>
          </a:p>
          <a:p>
            <a:pPr lvl="1"/>
            <a:r>
              <a:rPr lang="en-US" b="1" i="1" dirty="0"/>
              <a:t>u</a:t>
            </a:r>
            <a:r>
              <a:rPr lang="en-US" dirty="0"/>
              <a:t> + </a:t>
            </a:r>
            <a:r>
              <a:rPr lang="en-US" b="1" i="1" dirty="0"/>
              <a:t>v</a:t>
            </a:r>
            <a:r>
              <a:rPr lang="en-US" dirty="0"/>
              <a:t> = (</a:t>
            </a:r>
            <a:r>
              <a:rPr lang="en-US" i="1" dirty="0" err="1"/>
              <a:t>u</a:t>
            </a:r>
            <a:r>
              <a:rPr lang="en-US" i="1" baseline="-25000" dirty="0" err="1"/>
              <a:t>x</a:t>
            </a:r>
            <a:r>
              <a:rPr lang="en-US" dirty="0"/>
              <a:t> + </a:t>
            </a:r>
            <a:r>
              <a:rPr lang="en-US" i="1" dirty="0" err="1"/>
              <a:t>v</a:t>
            </a:r>
            <a:r>
              <a:rPr lang="en-US" i="1" baseline="-25000" dirty="0" err="1"/>
              <a:t>x</a:t>
            </a:r>
            <a:r>
              <a:rPr lang="en-US" dirty="0"/>
              <a:t>, </a:t>
            </a:r>
            <a:r>
              <a:rPr lang="en-US" i="1" dirty="0" err="1"/>
              <a:t>u</a:t>
            </a:r>
            <a:r>
              <a:rPr lang="en-US" i="1" baseline="-25000" dirty="0" err="1"/>
              <a:t>y</a:t>
            </a:r>
            <a:r>
              <a:rPr lang="en-US" dirty="0"/>
              <a:t> + </a:t>
            </a:r>
            <a:r>
              <a:rPr lang="en-US" i="1" dirty="0" err="1"/>
              <a:t>v</a:t>
            </a:r>
            <a:r>
              <a:rPr lang="en-US" i="1" baseline="-25000" dirty="0" err="1"/>
              <a:t>y</a:t>
            </a:r>
            <a:r>
              <a:rPr lang="en-US" dirty="0"/>
              <a:t>, </a:t>
            </a:r>
            <a:r>
              <a:rPr lang="en-US" i="1" dirty="0" err="1"/>
              <a:t>u</a:t>
            </a:r>
            <a:r>
              <a:rPr lang="en-US" i="1" baseline="-25000" dirty="0" err="1"/>
              <a:t>z</a:t>
            </a:r>
            <a:r>
              <a:rPr lang="en-US" dirty="0"/>
              <a:t> + </a:t>
            </a:r>
            <a:r>
              <a:rPr lang="en-US" i="1" dirty="0" err="1"/>
              <a:t>v</a:t>
            </a:r>
            <a:r>
              <a:rPr lang="en-US" i="1" baseline="-25000" dirty="0" err="1"/>
              <a:t>z</a:t>
            </a:r>
            <a:r>
              <a:rPr lang="en-US" dirty="0"/>
              <a:t>)</a:t>
            </a:r>
          </a:p>
          <a:p>
            <a:pPr lvl="1"/>
            <a:r>
              <a:rPr lang="en-US" b="1" i="1" dirty="0"/>
              <a:t>u</a:t>
            </a:r>
            <a:r>
              <a:rPr lang="en-US" dirty="0"/>
              <a:t> - </a:t>
            </a:r>
            <a:r>
              <a:rPr lang="en-US" b="1" i="1" dirty="0"/>
              <a:t>v</a:t>
            </a:r>
            <a:r>
              <a:rPr lang="en-US" dirty="0"/>
              <a:t> = (</a:t>
            </a:r>
            <a:r>
              <a:rPr lang="en-US" i="1" dirty="0" err="1"/>
              <a:t>u</a:t>
            </a:r>
            <a:r>
              <a:rPr lang="en-US" i="1" baseline="-25000" dirty="0" err="1"/>
              <a:t>x</a:t>
            </a:r>
            <a:r>
              <a:rPr lang="en-US" dirty="0"/>
              <a:t> - </a:t>
            </a:r>
            <a:r>
              <a:rPr lang="en-US" i="1" dirty="0" err="1"/>
              <a:t>v</a:t>
            </a:r>
            <a:r>
              <a:rPr lang="en-US" i="1" baseline="-25000" dirty="0" err="1"/>
              <a:t>x</a:t>
            </a:r>
            <a:r>
              <a:rPr lang="en-US" dirty="0"/>
              <a:t>, </a:t>
            </a:r>
            <a:r>
              <a:rPr lang="en-US" i="1" dirty="0" err="1"/>
              <a:t>u</a:t>
            </a:r>
            <a:r>
              <a:rPr lang="en-US" i="1" baseline="-25000" dirty="0" err="1"/>
              <a:t>y</a:t>
            </a:r>
            <a:r>
              <a:rPr lang="en-US" dirty="0"/>
              <a:t> - </a:t>
            </a:r>
            <a:r>
              <a:rPr lang="en-US" i="1" dirty="0" err="1"/>
              <a:t>v</a:t>
            </a:r>
            <a:r>
              <a:rPr lang="en-US" i="1" baseline="-25000" dirty="0" err="1"/>
              <a:t>y</a:t>
            </a:r>
            <a:r>
              <a:rPr lang="en-US" dirty="0"/>
              <a:t>, </a:t>
            </a:r>
            <a:r>
              <a:rPr lang="en-US" i="1" dirty="0" err="1"/>
              <a:t>u</a:t>
            </a:r>
            <a:r>
              <a:rPr lang="en-US" i="1" baseline="-25000" dirty="0" err="1"/>
              <a:t>z</a:t>
            </a:r>
            <a:r>
              <a:rPr lang="en-US" dirty="0"/>
              <a:t> - </a:t>
            </a:r>
            <a:r>
              <a:rPr lang="en-US" i="1" dirty="0" err="1"/>
              <a:t>v</a:t>
            </a:r>
            <a:r>
              <a:rPr lang="en-US" i="1" baseline="-25000" dirty="0" err="1"/>
              <a:t>z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Scaling</a:t>
            </a:r>
          </a:p>
          <a:p>
            <a:pPr lvl="1"/>
            <a:r>
              <a:rPr lang="en-US" i="1" dirty="0"/>
              <a:t>a</a:t>
            </a:r>
            <a:r>
              <a:rPr lang="en-US" b="1" i="1" dirty="0"/>
              <a:t>u</a:t>
            </a:r>
            <a:r>
              <a:rPr lang="en-US" dirty="0"/>
              <a:t> = (a </a:t>
            </a:r>
            <a:r>
              <a:rPr lang="en-US" i="1" dirty="0" err="1"/>
              <a:t>u</a:t>
            </a:r>
            <a:r>
              <a:rPr lang="en-US" i="1" baseline="-25000" dirty="0" err="1"/>
              <a:t>x</a:t>
            </a:r>
            <a:r>
              <a:rPr lang="en-US" dirty="0"/>
              <a:t>, a </a:t>
            </a:r>
            <a:r>
              <a:rPr lang="en-US" i="1" dirty="0" err="1"/>
              <a:t>u</a:t>
            </a:r>
            <a:r>
              <a:rPr lang="en-US" i="1" baseline="-25000" dirty="0" err="1"/>
              <a:t>y</a:t>
            </a:r>
            <a:r>
              <a:rPr lang="en-US" dirty="0"/>
              <a:t>, a </a:t>
            </a:r>
            <a:r>
              <a:rPr lang="en-US" i="1" dirty="0" err="1"/>
              <a:t>u</a:t>
            </a:r>
            <a:r>
              <a:rPr lang="en-US" i="1" baseline="-25000" dirty="0" err="1"/>
              <a:t>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Direction     does not change</a:t>
            </a:r>
          </a:p>
          <a:p>
            <a:pPr lvl="1"/>
            <a:endParaRPr lang="en-US" dirty="0"/>
          </a:p>
          <a:p>
            <a:r>
              <a:rPr lang="en-US" dirty="0"/>
              <a:t>Linear dependency</a:t>
            </a:r>
          </a:p>
          <a:p>
            <a:pPr lvl="1"/>
            <a:r>
              <a:rPr lang="en-US" dirty="0"/>
              <a:t>A set of vectors </a:t>
            </a:r>
            <a:r>
              <a:rPr lang="en-US" b="1" i="1" dirty="0"/>
              <a:t>v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b="1" i="1" dirty="0"/>
              <a:t>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b="1" i="1" dirty="0" err="1"/>
              <a:t>v</a:t>
            </a:r>
            <a:r>
              <a:rPr lang="en-US" i="1" baseline="-25000" dirty="0" err="1"/>
              <a:t>n</a:t>
            </a:r>
            <a:r>
              <a:rPr lang="en-US" dirty="0"/>
              <a:t> is </a:t>
            </a:r>
            <a:r>
              <a:rPr lang="en-US" i="1" dirty="0"/>
              <a:t>linearly dependent</a:t>
            </a:r>
            <a:r>
              <a:rPr lang="en-US" dirty="0"/>
              <a:t> if</a:t>
            </a:r>
            <a:br>
              <a:rPr lang="en-US" dirty="0"/>
            </a:b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b="1" i="1" dirty="0"/>
              <a:t>v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b="1" i="1" dirty="0"/>
              <a:t>v</a:t>
            </a:r>
            <a:r>
              <a:rPr lang="en-US" baseline="-25000" dirty="0"/>
              <a:t>2</a:t>
            </a:r>
            <a:r>
              <a:rPr lang="en-US" dirty="0"/>
              <a:t> + … + </a:t>
            </a:r>
            <a:r>
              <a:rPr lang="en-US" i="1" dirty="0" err="1"/>
              <a:t>a</a:t>
            </a:r>
            <a:r>
              <a:rPr lang="en-US" i="1" baseline="-25000" dirty="0" err="1"/>
              <a:t>n</a:t>
            </a:r>
            <a:r>
              <a:rPr lang="en-US" b="1" i="1" dirty="0" err="1"/>
              <a:t>v</a:t>
            </a:r>
            <a:r>
              <a:rPr lang="en-US" i="1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= 0 has nonzero solutions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B7A5BE-0AA5-4C48-87A1-673CBDBA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6F0D1-3DDC-DA44-9730-B657DF09A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580" y="4135286"/>
            <a:ext cx="190500" cy="241300"/>
          </a:xfrm>
          <a:prstGeom prst="rect">
            <a:avLst/>
          </a:prstGeom>
        </p:spPr>
      </p:pic>
      <p:sp>
        <p:nvSpPr>
          <p:cNvPr id="5" name="Line 4">
            <a:extLst>
              <a:ext uri="{FF2B5EF4-FFF2-40B4-BE49-F238E27FC236}">
                <a16:creationId xmlns:a16="http://schemas.microsoft.com/office/drawing/2014/main" id="{CC8A8F9D-0673-3A42-A844-64C55E8F1E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2708" y="3362633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5717909C-8104-844E-BD5B-A2030B0AC8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0508" y="214343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16D5EB26-008A-0C46-B80A-DFF8A483C3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2708" y="2219633"/>
            <a:ext cx="1371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FE0074F-88EC-DB4B-97EA-7EA6626A2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833" y="355154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04A0A7CA-0FFA-6A42-8E5A-6F43EF042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708" y="2524433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D31B1B06-358D-5D44-94A0-F331E116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108" y="2676833"/>
            <a:ext cx="55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u+v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67CAD845-BAB7-0942-A90A-C294B67702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2708" y="3057833"/>
            <a:ext cx="2667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641D3617-7C29-AF49-9796-201A2B8EB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0508" y="343883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B0864C38-00EB-9743-9136-29ABB5C1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708" y="3667433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-v</a:t>
            </a: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6F08C228-349B-2244-AEA4-F19B9D7FB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2708" y="3743633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B6DD856E-32D8-E544-B8B0-D4A60CB88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508" y="4200833"/>
            <a:ext cx="505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>
                <a:latin typeface="Arial" panose="020B0604020202020204" pitchFamily="34" charset="0"/>
              </a:rPr>
              <a:t>u-v</a:t>
            </a: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510987BB-FC4B-D847-9422-CE7FA5555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508" y="3134033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2u</a:t>
            </a:r>
          </a:p>
        </p:txBody>
      </p:sp>
    </p:spTree>
    <p:extLst>
      <p:ext uri="{BB962C8B-B14F-4D97-AF65-F5344CB8AC3E}">
        <p14:creationId xmlns:p14="http://schemas.microsoft.com/office/powerpoint/2010/main" val="20280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21CE57-7E83-7F4E-B387-7B2B51008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first represent the basis vectors and the origin of the first coordinate system using </a:t>
            </a:r>
            <a:r>
              <a:rPr lang="en-US"/>
              <a:t>the second: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7F210E-A51A-6D43-B3DC-80C17460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Coordinates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4D53957A-75B2-2F48-BEB2-8094DAE3F522}"/>
              </a:ext>
            </a:extLst>
          </p:cNvPr>
          <p:cNvSpPr/>
          <p:nvPr/>
        </p:nvSpPr>
        <p:spPr>
          <a:xfrm>
            <a:off x="4329684" y="3957225"/>
            <a:ext cx="484632" cy="5398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8DBCDA-6274-E54A-82DE-426D5CAF3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193069"/>
            <a:ext cx="4191000" cy="1485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0F896A-DFC9-E647-B518-58947840A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4497088"/>
            <a:ext cx="79375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80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21CE57-7E83-7F4E-B387-7B2B51008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Thus, </a:t>
            </a:r>
            <a:r>
              <a:rPr lang="en-US" b="1" i="1" dirty="0"/>
              <a:t>P</a:t>
            </a:r>
            <a:r>
              <a:rPr lang="en-US" dirty="0"/>
              <a:t> has coordinate			       under the second system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7F210E-A51A-6D43-B3DC-80C17460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Coordinates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0BBED-FEBD-4649-9D21-98644561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26" y="1008406"/>
            <a:ext cx="7937500" cy="172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8DBC3A-80BB-7446-9C55-2B9A42C6C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3085523"/>
            <a:ext cx="8115300" cy="180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4C0BAA-2E13-104D-9777-324411294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586" y="5107111"/>
            <a:ext cx="28829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6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7B1CD8C-3B0B-6B4E-8807-C6211CA1BB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Dot (scalar) product</a:t>
                </a:r>
              </a:p>
              <a:p>
                <a:pPr lvl="1"/>
                <a:r>
                  <a:rPr lang="en-US" dirty="0"/>
                  <a:t>Definition: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Property 1: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Property 2: 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be the angle between </a:t>
                </a:r>
                <a:r>
                  <a:rPr lang="en-US" b="1" i="1" dirty="0"/>
                  <a:t>u</a:t>
                </a:r>
                <a:r>
                  <a:rPr lang="en-US" dirty="0"/>
                  <a:t> and </a:t>
                </a:r>
                <a:r>
                  <a:rPr lang="en-US" b="1" i="1" dirty="0"/>
                  <a:t>v</a:t>
                </a:r>
                <a:r>
                  <a:rPr lang="en-US" dirty="0"/>
                  <a:t>, then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2"/>
                <a:r>
                  <a:rPr lang="en-US" dirty="0"/>
                  <a:t>When </a:t>
                </a:r>
                <a:r>
                  <a:rPr lang="en-US" b="1" i="1" dirty="0"/>
                  <a:t>u</a:t>
                </a:r>
                <a:r>
                  <a:rPr lang="en-US" dirty="0"/>
                  <a:t> and </a:t>
                </a:r>
                <a:r>
                  <a:rPr lang="en-US" b="1" i="1" dirty="0"/>
                  <a:t>v</a:t>
                </a:r>
                <a:r>
                  <a:rPr lang="en-US" dirty="0"/>
                  <a:t> are orthogonal,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7B1CD8C-3B0B-6B4E-8807-C6211CA1B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0" t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068A892-B7F3-7144-AEE0-F478BF3C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BD5A9-9602-A34B-B0EB-21650E16B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50" y="3462397"/>
            <a:ext cx="4051300" cy="55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07F0D-BD53-3E47-8019-4B6B955CD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900" y="4701062"/>
            <a:ext cx="2870200" cy="63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5D76B-AEAC-5648-B4B3-A2916C8D5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888175"/>
            <a:ext cx="67056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8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34771BF3-A1AD-E040-9A03-B6994988DB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Cross (vector) product</a:t>
            </a:r>
          </a:p>
          <a:p>
            <a:pPr lvl="1" eaLnBrk="1" hangingPunct="1"/>
            <a:r>
              <a:rPr lang="en-US" altLang="en-US" dirty="0"/>
              <a:t>Definition: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Property 1: orthogonal of plane of </a:t>
            </a:r>
            <a:r>
              <a:rPr lang="en-US" altLang="en-US" b="1" i="1" dirty="0"/>
              <a:t>u</a:t>
            </a:r>
            <a:r>
              <a:rPr lang="en-US" altLang="en-US" dirty="0"/>
              <a:t> and </a:t>
            </a:r>
            <a:r>
              <a:rPr lang="en-US" altLang="en-US" b="1" i="1" dirty="0"/>
              <a:t>v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Property 2:</a:t>
            </a:r>
          </a:p>
          <a:p>
            <a:pPr lvl="2"/>
            <a:r>
              <a:rPr lang="en-US" altLang="en-US" dirty="0"/>
              <a:t>Hence, </a:t>
            </a:r>
            <a:r>
              <a:rPr lang="en-US" altLang="en-US" b="1" i="1" dirty="0"/>
              <a:t>n</a:t>
            </a:r>
            <a:r>
              <a:rPr lang="en-US" altLang="en-US" dirty="0"/>
              <a:t> is zero for parallel vectors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Remark</a:t>
            </a:r>
          </a:p>
          <a:p>
            <a:pPr lvl="1"/>
            <a:r>
              <a:rPr lang="en-US" altLang="en-US" dirty="0"/>
              <a:t>The dot product of two vectors is a</a:t>
            </a:r>
            <a:br>
              <a:rPr lang="en-US" altLang="en-US" dirty="0"/>
            </a:br>
            <a:r>
              <a:rPr lang="en-US" altLang="en-US" dirty="0"/>
              <a:t>scalar (i.e., number)</a:t>
            </a:r>
          </a:p>
          <a:p>
            <a:pPr lvl="1"/>
            <a:r>
              <a:rPr lang="en-US" altLang="en-US" dirty="0"/>
              <a:t>The cross product is a vector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1FEBC43-DE0D-594F-81D8-24ABA6F51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Vector Operations</a:t>
            </a:r>
          </a:p>
        </p:txBody>
      </p:sp>
      <p:sp>
        <p:nvSpPr>
          <p:cNvPr id="13316" name="Line 5">
            <a:extLst>
              <a:ext uri="{FF2B5EF4-FFF2-40B4-BE49-F238E27FC236}">
                <a16:creationId xmlns:a16="http://schemas.microsoft.com/office/drawing/2014/main" id="{E9D3C179-4B4B-A54F-942A-1944F8A66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9333" y="5143681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6">
            <a:extLst>
              <a:ext uri="{FF2B5EF4-FFF2-40B4-BE49-F238E27FC236}">
                <a16:creationId xmlns:a16="http://schemas.microsoft.com/office/drawing/2014/main" id="{1D38BB4F-D717-A446-A716-DA6941A03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9333" y="5143681"/>
            <a:ext cx="1600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7">
            <a:extLst>
              <a:ext uri="{FF2B5EF4-FFF2-40B4-BE49-F238E27FC236}">
                <a16:creationId xmlns:a16="http://schemas.microsoft.com/office/drawing/2014/main" id="{3C14919B-FB83-0548-8282-5E343EFAE7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49333" y="3924481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8">
            <a:extLst>
              <a:ext uri="{FF2B5EF4-FFF2-40B4-BE49-F238E27FC236}">
                <a16:creationId xmlns:a16="http://schemas.microsoft.com/office/drawing/2014/main" id="{0992EC5B-14A9-3F42-B1D4-847636CD3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271" y="560088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13320" name="Text Box 9">
            <a:extLst>
              <a:ext uri="{FF2B5EF4-FFF2-40B4-BE49-F238E27FC236}">
                <a16:creationId xmlns:a16="http://schemas.microsoft.com/office/drawing/2014/main" id="{764DB72A-DA1E-E743-8C06-E265CD587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5821" y="474680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13321" name="Text Box 10">
            <a:extLst>
              <a:ext uri="{FF2B5EF4-FFF2-40B4-BE49-F238E27FC236}">
                <a16:creationId xmlns:a16="http://schemas.microsoft.com/office/drawing/2014/main" id="{6A7601A5-5732-A045-A1D4-983ECBBEB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183" y="43197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n</a:t>
            </a:r>
          </a:p>
        </p:txBody>
      </p:sp>
      <p:cxnSp>
        <p:nvCxnSpPr>
          <p:cNvPr id="13323" name="Straight Arrow Connector 2">
            <a:extLst>
              <a:ext uri="{FF2B5EF4-FFF2-40B4-BE49-F238E27FC236}">
                <a16:creationId xmlns:a16="http://schemas.microsoft.com/office/drawing/2014/main" id="{1700C8CB-8AE8-E941-9707-DDE83EC36AE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58933" y="5113519"/>
            <a:ext cx="0" cy="258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0A747BD-C030-5F45-B914-34A954114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1854745"/>
            <a:ext cx="7264400" cy="33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A24DB1-65FF-DA43-96DA-57FE3AEB8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0" y="3482134"/>
            <a:ext cx="22098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5033D9D-2C4D-2441-8EC1-0D5F612FD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Lines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23F246B-B1B5-C849-820F-DDDC4DCC4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Defined by a point </a:t>
            </a:r>
            <a:r>
              <a:rPr lang="en-US" altLang="en-US" b="1" i="1" dirty="0"/>
              <a:t>P</a:t>
            </a:r>
            <a:r>
              <a:rPr lang="en-US" altLang="en-US" dirty="0"/>
              <a:t> and a vector (</a:t>
            </a:r>
            <a:r>
              <a:rPr lang="en-US" altLang="en-US" b="1" i="1" dirty="0"/>
              <a:t>Q</a:t>
            </a:r>
            <a:r>
              <a:rPr lang="en-US" altLang="en-US" dirty="0"/>
              <a:t> - </a:t>
            </a:r>
            <a:r>
              <a:rPr lang="en-US" altLang="en-US" b="1" i="1" dirty="0"/>
              <a:t>P</a:t>
            </a:r>
            <a:r>
              <a:rPr lang="en-US" altLang="en-US" dirty="0"/>
              <a:t>)</a:t>
            </a:r>
          </a:p>
          <a:p>
            <a:pPr lvl="1" eaLnBrk="1" hangingPunct="1"/>
            <a:r>
              <a:rPr lang="en-US" altLang="en-US" dirty="0"/>
              <a:t>Parametric expression:</a:t>
            </a:r>
            <a:br>
              <a:rPr lang="en-US" altLang="en-US" dirty="0"/>
            </a:br>
            <a:r>
              <a:rPr lang="en-US" altLang="en-US" b="1" i="1" dirty="0"/>
              <a:t>L</a:t>
            </a:r>
            <a:r>
              <a:rPr lang="en-US" altLang="en-US" dirty="0"/>
              <a:t>(</a:t>
            </a:r>
            <a:r>
              <a:rPr lang="el-GR" altLang="en-US" dirty="0"/>
              <a:t>α</a:t>
            </a:r>
            <a:r>
              <a:rPr lang="en-US" altLang="en-US" dirty="0"/>
              <a:t>) = </a:t>
            </a:r>
            <a:r>
              <a:rPr lang="en-US" altLang="en-US" b="1" i="1" dirty="0"/>
              <a:t>P</a:t>
            </a:r>
            <a:r>
              <a:rPr lang="en-US" altLang="en-US" dirty="0"/>
              <a:t> + </a:t>
            </a:r>
            <a:r>
              <a:rPr lang="el-GR" altLang="en-US" dirty="0"/>
              <a:t>α</a:t>
            </a:r>
            <a:r>
              <a:rPr lang="en-US" altLang="en-US" dirty="0"/>
              <a:t>(</a:t>
            </a:r>
            <a:r>
              <a:rPr lang="en-US" altLang="en-US" b="1" i="1" dirty="0"/>
              <a:t>Q</a:t>
            </a:r>
            <a:r>
              <a:rPr lang="en-US" altLang="en-US" dirty="0"/>
              <a:t> - </a:t>
            </a:r>
            <a:r>
              <a:rPr lang="en-US" altLang="en-US" b="1" i="1" dirty="0"/>
              <a:t>P</a:t>
            </a:r>
            <a:r>
              <a:rPr lang="en-US" altLang="en-US" dirty="0"/>
              <a:t>)</a:t>
            </a:r>
            <a:r>
              <a:rPr lang="zh-CN" altLang="en-US" dirty="0"/>
              <a:t> </a:t>
            </a:r>
            <a:r>
              <a:rPr lang="en-US" altLang="en-US" dirty="0"/>
              <a:t>= </a:t>
            </a:r>
            <a:r>
              <a:rPr lang="el-GR" altLang="en-US" dirty="0"/>
              <a:t>α</a:t>
            </a:r>
            <a:r>
              <a:rPr lang="en-US" altLang="en-US" b="1" i="1" dirty="0"/>
              <a:t>Q</a:t>
            </a:r>
            <a:r>
              <a:rPr lang="en-US" altLang="en-US" dirty="0"/>
              <a:t> + (1 - </a:t>
            </a:r>
            <a:r>
              <a:rPr lang="el-GR" altLang="en-US" dirty="0"/>
              <a:t>α</a:t>
            </a:r>
            <a:r>
              <a:rPr lang="en-US" altLang="en-US" dirty="0"/>
              <a:t>)</a:t>
            </a:r>
            <a:r>
              <a:rPr lang="en-US" altLang="en-US" b="1" i="1" dirty="0"/>
              <a:t>P</a:t>
            </a:r>
          </a:p>
          <a:p>
            <a:pPr lvl="1" eaLnBrk="1" hangingPunct="1"/>
            <a:endParaRPr lang="en-US" altLang="en-US" b="1" i="1" dirty="0"/>
          </a:p>
          <a:p>
            <a:r>
              <a:rPr lang="en-US" altLang="en-US" dirty="0"/>
              <a:t>Essentially linear interpolations of </a:t>
            </a:r>
            <a:r>
              <a:rPr lang="en-US" altLang="en-US" b="1" i="1" dirty="0"/>
              <a:t>P</a:t>
            </a:r>
            <a:r>
              <a:rPr lang="en-US" altLang="en-US" dirty="0"/>
              <a:t> and</a:t>
            </a:r>
            <a:br>
              <a:rPr lang="en-US" altLang="en-US" dirty="0"/>
            </a:br>
            <a:r>
              <a:rPr lang="en-US" altLang="en-US" b="1" i="1" dirty="0"/>
              <a:t>Q</a:t>
            </a:r>
            <a:r>
              <a:rPr lang="en-US" altLang="en-US" dirty="0"/>
              <a:t> with (continuously) varying weights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dirty="0"/>
          </a:p>
          <a:p>
            <a:r>
              <a:rPr lang="en-US" altLang="en-US" dirty="0"/>
              <a:t>A line is an </a:t>
            </a:r>
            <a:r>
              <a:rPr lang="en-US" altLang="en-US" i="1" dirty="0"/>
              <a:t>affine sum</a:t>
            </a:r>
            <a:r>
              <a:rPr lang="en-US" altLang="en-US" dirty="0"/>
              <a:t> of two points</a:t>
            </a:r>
          </a:p>
          <a:p>
            <a:pPr lvl="1"/>
            <a:r>
              <a:rPr lang="en-US" altLang="en-US" dirty="0"/>
              <a:t>Points defined by affine sum lie on the</a:t>
            </a:r>
            <a:br>
              <a:rPr lang="en-US" altLang="en-US" dirty="0"/>
            </a:br>
            <a:r>
              <a:rPr lang="en-US" altLang="en-US" dirty="0"/>
              <a:t>line between the two points</a:t>
            </a:r>
            <a:endParaRPr lang="el-GR" altLang="en-US" dirty="0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546E258E-F727-784C-8B91-6BEA7F7F7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050" y="4871384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15366" name="Oval 6">
            <a:extLst>
              <a:ext uri="{FF2B5EF4-FFF2-40B4-BE49-F238E27FC236}">
                <a16:creationId xmlns:a16="http://schemas.microsoft.com/office/drawing/2014/main" id="{10924A3E-63F4-524C-8B16-C7F738970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5588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58A58950-9288-D64B-B9A7-3A69F8A91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574130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73F74DE2-1FD8-8649-9EA7-EEBF3E71DA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895600"/>
            <a:ext cx="838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3">
            <a:extLst>
              <a:ext uri="{FF2B5EF4-FFF2-40B4-BE49-F238E27FC236}">
                <a16:creationId xmlns:a16="http://schemas.microsoft.com/office/drawing/2014/main" id="{88D3559A-43DF-DE44-8466-F55353ADD1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6394" y="2361425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4">
            <a:extLst>
              <a:ext uri="{FF2B5EF4-FFF2-40B4-BE49-F238E27FC236}">
                <a16:creationId xmlns:a16="http://schemas.microsoft.com/office/drawing/2014/main" id="{C5ABD29B-4C21-F64B-834C-EF93816B0C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9594" y="52578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Text Box 15">
            <a:extLst>
              <a:ext uri="{FF2B5EF4-FFF2-40B4-BE49-F238E27FC236}">
                <a16:creationId xmlns:a16="http://schemas.microsoft.com/office/drawing/2014/main" id="{1722CBE2-CFFB-9F4B-A1F0-47BA694B3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953000"/>
            <a:ext cx="7665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endParaRPr lang="el-G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76" name="Text Box 16">
            <a:extLst>
              <a:ext uri="{FF2B5EF4-FFF2-40B4-BE49-F238E27FC236}">
                <a16:creationId xmlns:a16="http://schemas.microsoft.com/office/drawing/2014/main" id="{077667D6-D501-B045-9985-6376FB4FF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614341"/>
            <a:ext cx="7665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00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  <a:endParaRPr lang="el-GR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77" name="Text Box 17">
            <a:extLst>
              <a:ext uri="{FF2B5EF4-FFF2-40B4-BE49-F238E27FC236}">
                <a16:creationId xmlns:a16="http://schemas.microsoft.com/office/drawing/2014/main" id="{ACFBCDB9-7BAE-BF45-8375-51C3137FB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994712"/>
            <a:ext cx="7665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&gt; 1</a:t>
            </a:r>
            <a:endParaRPr lang="el-G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78" name="Text Box 18">
            <a:extLst>
              <a:ext uri="{FF2B5EF4-FFF2-40B4-BE49-F238E27FC236}">
                <a16:creationId xmlns:a16="http://schemas.microsoft.com/office/drawing/2014/main" id="{97C49FAE-A35C-6041-B5A0-A9E60E37A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634314"/>
            <a:ext cx="7665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&lt; 0</a:t>
            </a:r>
            <a:endParaRPr lang="el-G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Oval 4">
            <a:extLst>
              <a:ext uri="{FF2B5EF4-FFF2-40B4-BE49-F238E27FC236}">
                <a16:creationId xmlns:a16="http://schemas.microsoft.com/office/drawing/2014/main" id="{5F20DFF5-3749-2F45-9F14-47B0554A8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3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29C69C6-6125-104C-AF97-5FC7B207C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Convexity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A4BED94-FE21-5B49-BC0B-87553B4C6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Generalized for </a:t>
            </a:r>
            <a:r>
              <a:rPr lang="en-US" altLang="en-US" i="1" dirty="0"/>
              <a:t>n </a:t>
            </a:r>
            <a:r>
              <a:rPr lang="en-US" altLang="en-US" dirty="0"/>
              <a:t>points</a:t>
            </a:r>
          </a:p>
          <a:p>
            <a:pPr lvl="1"/>
            <a:r>
              <a:rPr lang="en-US" altLang="en-US" b="1" i="1" dirty="0"/>
              <a:t>L</a:t>
            </a:r>
            <a:r>
              <a:rPr lang="en-US" altLang="en-US" dirty="0"/>
              <a:t>(</a:t>
            </a:r>
            <a:r>
              <a:rPr lang="el-GR" altLang="en-US" dirty="0"/>
              <a:t>α</a:t>
            </a:r>
            <a:r>
              <a:rPr lang="en-US" altLang="en-US" baseline="-25000" dirty="0"/>
              <a:t>1</a:t>
            </a:r>
            <a:r>
              <a:rPr lang="en-US" altLang="en-US" dirty="0"/>
              <a:t>,…,</a:t>
            </a:r>
            <a:r>
              <a:rPr lang="el-GR" altLang="en-US" dirty="0"/>
              <a:t> α</a:t>
            </a:r>
            <a:r>
              <a:rPr lang="en-US" altLang="en-US" i="1" baseline="-25000" dirty="0"/>
              <a:t>n</a:t>
            </a:r>
            <a:r>
              <a:rPr lang="en-US" altLang="en-US" dirty="0"/>
              <a:t>) = </a:t>
            </a:r>
            <a:r>
              <a:rPr lang="el-GR" altLang="en-US" dirty="0"/>
              <a:t>α</a:t>
            </a:r>
            <a:r>
              <a:rPr lang="en-US" altLang="en-US" baseline="-25000" dirty="0"/>
              <a:t>1</a:t>
            </a:r>
            <a:r>
              <a:rPr lang="en-US" altLang="en-US" b="1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 + </a:t>
            </a:r>
            <a:r>
              <a:rPr lang="el-GR" altLang="en-US" dirty="0"/>
              <a:t>α</a:t>
            </a:r>
            <a:r>
              <a:rPr lang="en-US" altLang="en-US" baseline="-25000" dirty="0"/>
              <a:t>2</a:t>
            </a:r>
            <a:r>
              <a:rPr lang="en-US" altLang="en-US" b="1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 + … + </a:t>
            </a:r>
            <a:r>
              <a:rPr lang="el-GR" altLang="en-US" dirty="0"/>
              <a:t>α</a:t>
            </a:r>
            <a:r>
              <a:rPr lang="en-US" altLang="en-US" baseline="-25000" dirty="0" err="1"/>
              <a:t>n</a:t>
            </a:r>
            <a:r>
              <a:rPr lang="en-US" altLang="en-US" b="1" i="1" dirty="0" err="1"/>
              <a:t>P</a:t>
            </a:r>
            <a:r>
              <a:rPr lang="en-US" altLang="en-US" baseline="-25000" dirty="0" err="1"/>
              <a:t>n</a:t>
            </a:r>
            <a:endParaRPr lang="en-US" altLang="en-US" baseline="-25000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When </a:t>
            </a:r>
            <a:r>
              <a:rPr lang="el-GR" altLang="en-US" dirty="0"/>
              <a:t>α</a:t>
            </a:r>
            <a:r>
              <a:rPr lang="en-US" altLang="en-US" baseline="-25000" dirty="0"/>
              <a:t>1</a:t>
            </a:r>
            <a:r>
              <a:rPr lang="en-US" altLang="en-US" dirty="0"/>
              <a:t> + </a:t>
            </a:r>
            <a:r>
              <a:rPr lang="el-GR" altLang="en-US" dirty="0"/>
              <a:t>α</a:t>
            </a:r>
            <a:r>
              <a:rPr lang="en-US" altLang="en-US" baseline="-25000" dirty="0"/>
              <a:t>2</a:t>
            </a:r>
            <a:r>
              <a:rPr lang="en-US" altLang="en-US" dirty="0"/>
              <a:t> + …. </a:t>
            </a:r>
            <a:r>
              <a:rPr lang="el-GR" altLang="en-US" dirty="0"/>
              <a:t>α</a:t>
            </a:r>
            <a:r>
              <a:rPr lang="en-US" altLang="en-US" i="1" baseline="-25000" dirty="0"/>
              <a:t>n</a:t>
            </a:r>
            <a:r>
              <a:rPr lang="en-US" altLang="en-US" dirty="0"/>
              <a:t> = 1 and 0 </a:t>
            </a:r>
            <a:r>
              <a:rPr lang="en-US" altLang="en-US" dirty="0">
                <a:cs typeface="Tahoma" panose="020B0604030504040204" pitchFamily="34" charset="0"/>
              </a:rPr>
              <a:t>≤ </a:t>
            </a:r>
            <a:r>
              <a:rPr lang="el-GR" altLang="en-US" dirty="0"/>
              <a:t>α</a:t>
            </a:r>
            <a:r>
              <a:rPr lang="en-US" altLang="en-US" i="1" baseline="-25000" dirty="0" err="1">
                <a:cs typeface="Tahoma" panose="020B0604030504040204" pitchFamily="34" charset="0"/>
              </a:rPr>
              <a:t>i</a:t>
            </a:r>
            <a:r>
              <a:rPr lang="en-US" altLang="en-US" dirty="0">
                <a:cs typeface="Tahoma" panose="020B0604030504040204" pitchFamily="34" charset="0"/>
              </a:rPr>
              <a:t> ≤ 1,</a:t>
            </a:r>
            <a:br>
              <a:rPr lang="en-US" altLang="en-US" dirty="0">
                <a:cs typeface="Tahoma" panose="020B0604030504040204" pitchFamily="34" charset="0"/>
              </a:rPr>
            </a:br>
            <a:r>
              <a:rPr lang="en-US" altLang="en-US" b="1" i="1" dirty="0">
                <a:cs typeface="Tahoma" panose="020B0604030504040204" pitchFamily="34" charset="0"/>
              </a:rPr>
              <a:t>L</a:t>
            </a:r>
            <a:r>
              <a:rPr lang="en-US" altLang="en-US" dirty="0">
                <a:cs typeface="Tahoma" panose="020B0604030504040204" pitchFamily="34" charset="0"/>
              </a:rPr>
              <a:t> is guaranteed to l</a:t>
            </a:r>
            <a:r>
              <a:rPr lang="en-US" altLang="en-US" dirty="0"/>
              <a:t>ie in the </a:t>
            </a:r>
            <a:r>
              <a:rPr lang="en-US" altLang="en-US" i="1" dirty="0"/>
              <a:t>convex hull</a:t>
            </a:r>
            <a:br>
              <a:rPr lang="en-US" altLang="en-US" i="1" dirty="0"/>
            </a:br>
            <a:r>
              <a:rPr lang="en-US" altLang="en-US" dirty="0"/>
              <a:t>of the points </a:t>
            </a:r>
            <a:r>
              <a:rPr lang="en-US" altLang="en-US" b="1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b="1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,…, </a:t>
            </a:r>
            <a:r>
              <a:rPr lang="en-US" altLang="en-US" b="1" i="1" dirty="0" err="1"/>
              <a:t>P</a:t>
            </a:r>
            <a:r>
              <a:rPr lang="en-US" altLang="en-US" baseline="-25000" dirty="0" err="1"/>
              <a:t>n</a:t>
            </a:r>
            <a:endParaRPr lang="el-G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511129-AADD-D74B-BAB4-2367A8B106EB}"/>
              </a:ext>
            </a:extLst>
          </p:cNvPr>
          <p:cNvGrpSpPr/>
          <p:nvPr/>
        </p:nvGrpSpPr>
        <p:grpSpPr>
          <a:xfrm>
            <a:off x="6392333" y="3920066"/>
            <a:ext cx="2065867" cy="2065867"/>
            <a:chOff x="6883400" y="4055533"/>
            <a:chExt cx="1447800" cy="1447800"/>
          </a:xfrm>
        </p:grpSpPr>
        <p:sp>
          <p:nvSpPr>
            <p:cNvPr id="41996" name="Freeform 12">
              <a:extLst>
                <a:ext uri="{FF2B5EF4-FFF2-40B4-BE49-F238E27FC236}">
                  <a16:creationId xmlns:a16="http://schemas.microsoft.com/office/drawing/2014/main" id="{AA3F8450-AB88-B248-8818-8A6692408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600" y="4131733"/>
              <a:ext cx="1295400" cy="1295400"/>
            </a:xfrm>
            <a:custGeom>
              <a:avLst/>
              <a:gdLst>
                <a:gd name="T0" fmla="*/ 120967500 w 816"/>
                <a:gd name="T1" fmla="*/ 362902500 h 816"/>
                <a:gd name="T2" fmla="*/ 0 w 816"/>
                <a:gd name="T3" fmla="*/ 2056447500 h 816"/>
                <a:gd name="T4" fmla="*/ 1935480000 w 816"/>
                <a:gd name="T5" fmla="*/ 1935480000 h 816"/>
                <a:gd name="T6" fmla="*/ 2056447500 w 816"/>
                <a:gd name="T7" fmla="*/ 0 h 816"/>
                <a:gd name="T8" fmla="*/ 120967500 w 816"/>
                <a:gd name="T9" fmla="*/ 36290250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816">
                  <a:moveTo>
                    <a:pt x="48" y="144"/>
                  </a:moveTo>
                  <a:lnTo>
                    <a:pt x="0" y="816"/>
                  </a:lnTo>
                  <a:lnTo>
                    <a:pt x="768" y="768"/>
                  </a:lnTo>
                  <a:lnTo>
                    <a:pt x="816" y="0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" name="Oval 4">
              <a:extLst>
                <a:ext uri="{FF2B5EF4-FFF2-40B4-BE49-F238E27FC236}">
                  <a16:creationId xmlns:a16="http://schemas.microsoft.com/office/drawing/2014/main" id="{C37FC734-E628-DB4B-A939-B4561837A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9600" y="428413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13" name="Oval 5">
              <a:extLst>
                <a:ext uri="{FF2B5EF4-FFF2-40B4-BE49-F238E27FC236}">
                  <a16:creationId xmlns:a16="http://schemas.microsoft.com/office/drawing/2014/main" id="{243EC331-E9E8-D047-B760-BD351EBA0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2600" y="527473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14" name="Oval 6">
              <a:extLst>
                <a:ext uri="{FF2B5EF4-FFF2-40B4-BE49-F238E27FC236}">
                  <a16:creationId xmlns:a16="http://schemas.microsoft.com/office/drawing/2014/main" id="{5A4B25B4-6298-AB4F-9960-DC11AE521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0600" y="504613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15" name="Oval 7">
              <a:extLst>
                <a:ext uri="{FF2B5EF4-FFF2-40B4-BE49-F238E27FC236}">
                  <a16:creationId xmlns:a16="http://schemas.microsoft.com/office/drawing/2014/main" id="{960CFD2E-801E-8F41-B055-8659090EC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0600" y="458893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16" name="Oval 8">
              <a:extLst>
                <a:ext uri="{FF2B5EF4-FFF2-40B4-BE49-F238E27FC236}">
                  <a16:creationId xmlns:a16="http://schemas.microsoft.com/office/drawing/2014/main" id="{5D5638AB-C381-A241-938D-9E79CA230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8800" y="405553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17" name="Oval 9">
              <a:extLst>
                <a:ext uri="{FF2B5EF4-FFF2-40B4-BE49-F238E27FC236}">
                  <a16:creationId xmlns:a16="http://schemas.microsoft.com/office/drawing/2014/main" id="{51228698-FDC0-1146-878B-148058A38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466513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18" name="Oval 10">
              <a:extLst>
                <a:ext uri="{FF2B5EF4-FFF2-40B4-BE49-F238E27FC236}">
                  <a16:creationId xmlns:a16="http://schemas.microsoft.com/office/drawing/2014/main" id="{D6888ECC-9B65-664A-8EDF-74F39813B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400" y="535093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267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FAA44401-CE0F-074F-A4DF-617B42318A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Three non-collinear points </a:t>
            </a:r>
            <a:r>
              <a:rPr lang="en-US" altLang="en-US" b="1" i="1" dirty="0"/>
              <a:t>P</a:t>
            </a:r>
            <a:r>
              <a:rPr lang="en-US" altLang="en-US" dirty="0"/>
              <a:t>, </a:t>
            </a:r>
            <a:r>
              <a:rPr lang="en-US" altLang="en-US" b="1" i="1" dirty="0"/>
              <a:t>Q</a:t>
            </a:r>
            <a:r>
              <a:rPr lang="en-US" altLang="en-US" dirty="0"/>
              <a:t>, and </a:t>
            </a:r>
            <a:r>
              <a:rPr lang="en-US" altLang="en-US" b="1" i="1" dirty="0"/>
              <a:t>R</a:t>
            </a:r>
            <a:r>
              <a:rPr lang="en-US" altLang="en-US" dirty="0"/>
              <a:t> define a plane</a:t>
            </a:r>
          </a:p>
          <a:p>
            <a:pPr eaLnBrk="1" hangingPunct="1"/>
            <a:r>
              <a:rPr lang="en-US" altLang="en-US" b="1" i="1" dirty="0"/>
              <a:t>S</a:t>
            </a:r>
            <a:r>
              <a:rPr lang="en-US" altLang="en-US" dirty="0"/>
              <a:t>(</a:t>
            </a:r>
            <a:r>
              <a:rPr lang="el-GR" altLang="en-US" dirty="0"/>
              <a:t>α</a:t>
            </a:r>
            <a:r>
              <a:rPr lang="en-US" altLang="en-US" dirty="0"/>
              <a:t>) = </a:t>
            </a:r>
            <a:r>
              <a:rPr lang="el-GR" altLang="en-US" dirty="0"/>
              <a:t>α</a:t>
            </a:r>
            <a:r>
              <a:rPr lang="en-US" altLang="en-US" b="1" i="1" dirty="0"/>
              <a:t>P</a:t>
            </a:r>
            <a:r>
              <a:rPr lang="en-US" altLang="en-US" dirty="0"/>
              <a:t> + (1 - </a:t>
            </a:r>
            <a:r>
              <a:rPr lang="el-GR" altLang="en-US" dirty="0"/>
              <a:t>α</a:t>
            </a:r>
            <a:r>
              <a:rPr lang="en-US" altLang="en-US" dirty="0"/>
              <a:t>)</a:t>
            </a:r>
            <a:r>
              <a:rPr lang="en-US" altLang="en-US" b="1" i="1" dirty="0"/>
              <a:t>Q</a:t>
            </a:r>
          </a:p>
          <a:p>
            <a:r>
              <a:rPr lang="en-US" altLang="en-US" b="1" i="1" dirty="0"/>
              <a:t>T</a:t>
            </a:r>
            <a:r>
              <a:rPr lang="en-US" altLang="en-US" dirty="0"/>
              <a:t>(</a:t>
            </a:r>
            <a:r>
              <a:rPr lang="el-GR" altLang="en-US" dirty="0"/>
              <a:t>α</a:t>
            </a:r>
            <a:r>
              <a:rPr lang="en-US" altLang="en-US" dirty="0"/>
              <a:t>,</a:t>
            </a:r>
            <a:r>
              <a:rPr lang="el-GR" altLang="en-US" dirty="0"/>
              <a:t>β</a:t>
            </a:r>
            <a:r>
              <a:rPr lang="en-US" altLang="en-US" dirty="0"/>
              <a:t>) = </a:t>
            </a:r>
            <a:r>
              <a:rPr lang="el-GR" altLang="en-US" dirty="0"/>
              <a:t>β</a:t>
            </a:r>
            <a:r>
              <a:rPr lang="en-US" altLang="en-US" b="1" i="1" dirty="0"/>
              <a:t>S</a:t>
            </a:r>
            <a:r>
              <a:rPr lang="en-US" altLang="en-US" dirty="0"/>
              <a:t>(</a:t>
            </a:r>
            <a:r>
              <a:rPr lang="el-GR" altLang="en-US" dirty="0"/>
              <a:t>α</a:t>
            </a:r>
            <a:r>
              <a:rPr lang="en-US" altLang="en-US" dirty="0"/>
              <a:t>) + (1 - </a:t>
            </a:r>
            <a:r>
              <a:rPr lang="el-GR" altLang="en-US" dirty="0"/>
              <a:t>β</a:t>
            </a:r>
            <a:r>
              <a:rPr lang="en-US" altLang="en-US" dirty="0"/>
              <a:t>)</a:t>
            </a:r>
            <a:r>
              <a:rPr lang="en-US" altLang="en-US" b="1" i="1" dirty="0"/>
              <a:t>R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zh-CN" altLang="en-US" b="1" i="1" dirty="0"/>
              <a:t>   </a:t>
            </a:r>
            <a:r>
              <a:rPr lang="en-US" altLang="en-US" dirty="0"/>
              <a:t>          = </a:t>
            </a:r>
            <a:r>
              <a:rPr lang="el-GR" altLang="en-US" dirty="0" err="1"/>
              <a:t>αβ</a:t>
            </a:r>
            <a:r>
              <a:rPr lang="en-US" altLang="en-US" b="1" i="1" dirty="0"/>
              <a:t>P</a:t>
            </a:r>
            <a:r>
              <a:rPr lang="en-US" altLang="en-US" dirty="0"/>
              <a:t> + </a:t>
            </a:r>
            <a:r>
              <a:rPr lang="el-GR" altLang="en-US" dirty="0"/>
              <a:t>β</a:t>
            </a:r>
            <a:r>
              <a:rPr lang="en-US" altLang="en-US" dirty="0"/>
              <a:t>(1 - </a:t>
            </a:r>
            <a:r>
              <a:rPr lang="el-GR" altLang="en-US" dirty="0"/>
              <a:t>α</a:t>
            </a:r>
            <a:r>
              <a:rPr lang="en-US" altLang="en-US" dirty="0"/>
              <a:t>)</a:t>
            </a:r>
            <a:r>
              <a:rPr lang="en-US" altLang="en-US" b="1" i="1" dirty="0"/>
              <a:t>Q</a:t>
            </a:r>
            <a:r>
              <a:rPr lang="en-US" altLang="en-US" dirty="0"/>
              <a:t> + (1 - </a:t>
            </a:r>
            <a:r>
              <a:rPr lang="el-GR" altLang="en-US" dirty="0"/>
              <a:t>β</a:t>
            </a:r>
            <a:r>
              <a:rPr lang="en-US" altLang="en-US" dirty="0"/>
              <a:t>)</a:t>
            </a:r>
            <a:r>
              <a:rPr lang="en-US" altLang="en-US" b="1" i="1" dirty="0"/>
              <a:t>R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zh-CN" altLang="en-US" b="1" i="1" dirty="0"/>
              <a:t>  </a:t>
            </a:r>
            <a:r>
              <a:rPr lang="en-US" altLang="en-US" b="1" i="1" dirty="0"/>
              <a:t>           </a:t>
            </a:r>
            <a:r>
              <a:rPr lang="en-US" altLang="en-US" i="1" dirty="0"/>
              <a:t>=</a:t>
            </a:r>
            <a:r>
              <a:rPr lang="en-US" altLang="en-US" dirty="0"/>
              <a:t> </a:t>
            </a:r>
            <a:r>
              <a:rPr lang="en-US" altLang="en-US" b="1" i="1" dirty="0"/>
              <a:t>P</a:t>
            </a:r>
            <a:r>
              <a:rPr lang="en-US" altLang="en-US" dirty="0"/>
              <a:t> + </a:t>
            </a:r>
            <a:r>
              <a:rPr lang="el-GR" altLang="en-US" dirty="0"/>
              <a:t>β</a:t>
            </a:r>
            <a:r>
              <a:rPr lang="en-US" altLang="en-US" dirty="0"/>
              <a:t>(1 - </a:t>
            </a:r>
            <a:r>
              <a:rPr lang="el-GR" altLang="en-US" dirty="0"/>
              <a:t>α</a:t>
            </a:r>
            <a:r>
              <a:rPr lang="en-US" altLang="en-US" dirty="0"/>
              <a:t>)(</a:t>
            </a:r>
            <a:r>
              <a:rPr lang="en-US" altLang="en-US" b="1" i="1" dirty="0"/>
              <a:t>Q </a:t>
            </a:r>
            <a:r>
              <a:rPr lang="en-US" altLang="en-US" dirty="0"/>
              <a:t>- </a:t>
            </a:r>
            <a:r>
              <a:rPr lang="en-US" altLang="en-US" b="1" i="1" dirty="0"/>
              <a:t>P</a:t>
            </a:r>
            <a:r>
              <a:rPr lang="en-US" altLang="en-US" dirty="0"/>
              <a:t>) + (1 - </a:t>
            </a:r>
            <a:r>
              <a:rPr lang="el-GR" altLang="en-US" dirty="0"/>
              <a:t>β</a:t>
            </a:r>
            <a:r>
              <a:rPr lang="en-US" altLang="en-US" dirty="0"/>
              <a:t>)(</a:t>
            </a:r>
            <a:r>
              <a:rPr lang="en-US" altLang="en-US" b="1" i="1" dirty="0"/>
              <a:t>R </a:t>
            </a:r>
            <a:r>
              <a:rPr lang="en-US" altLang="en-US" dirty="0"/>
              <a:t>- </a:t>
            </a:r>
            <a:r>
              <a:rPr lang="en-US" altLang="en-US" b="1" i="1" dirty="0"/>
              <a:t>P</a:t>
            </a:r>
            <a:r>
              <a:rPr lang="en-US" altLang="en-US" dirty="0"/>
              <a:t>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Plane normal:</a:t>
            </a:r>
          </a:p>
          <a:p>
            <a:pPr lvl="1"/>
            <a:r>
              <a:rPr lang="en-US" altLang="en-US" dirty="0"/>
              <a:t>Satisfies</a:t>
            </a:r>
            <a:endParaRPr lang="el-GR" altLang="en-US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744FBC5-E83F-6048-9696-DD9702719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Planes</a:t>
            </a:r>
          </a:p>
        </p:txBody>
      </p:sp>
      <p:sp>
        <p:nvSpPr>
          <p:cNvPr id="43012" name="Oval 4">
            <a:extLst>
              <a:ext uri="{FF2B5EF4-FFF2-40B4-BE49-F238E27FC236}">
                <a16:creationId xmlns:a16="http://schemas.microsoft.com/office/drawing/2014/main" id="{2FA47667-2974-BB4F-8864-B10469746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13" name="Oval 5">
            <a:extLst>
              <a:ext uri="{FF2B5EF4-FFF2-40B4-BE49-F238E27FC236}">
                <a16:creationId xmlns:a16="http://schemas.microsoft.com/office/drawing/2014/main" id="{53EF6672-25DB-9C4C-B4A0-A0C1E59F8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14" name="Oval 6">
            <a:extLst>
              <a:ext uri="{FF2B5EF4-FFF2-40B4-BE49-F238E27FC236}">
                <a16:creationId xmlns:a16="http://schemas.microsoft.com/office/drawing/2014/main" id="{C3DB01E1-A713-A54D-B099-2DC232CB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6E2BD5D0-E96A-D843-902C-C1CE496E1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864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4BECCB05-3BBB-9243-916C-50FB6A466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7150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4BF985A3-A963-FE40-88E8-46E08A6F6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4958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43018" name="Line 10">
            <a:extLst>
              <a:ext uri="{FF2B5EF4-FFF2-40B4-BE49-F238E27FC236}">
                <a16:creationId xmlns:a16="http://schemas.microsoft.com/office/drawing/2014/main" id="{43A39217-E21C-B444-BCF1-1E907C73DA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5486400"/>
            <a:ext cx="1676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Oval 11">
            <a:extLst>
              <a:ext uri="{FF2B5EF4-FFF2-40B4-BE49-F238E27FC236}">
                <a16:creationId xmlns:a16="http://schemas.microsoft.com/office/drawing/2014/main" id="{604160E8-0CD7-9842-A173-E8861D53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20" name="Line 12">
            <a:extLst>
              <a:ext uri="{FF2B5EF4-FFF2-40B4-BE49-F238E27FC236}">
                <a16:creationId xmlns:a16="http://schemas.microsoft.com/office/drawing/2014/main" id="{54D428B5-F20F-C448-AE93-AE8D078C23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47244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Oval 13">
            <a:extLst>
              <a:ext uri="{FF2B5EF4-FFF2-40B4-BE49-F238E27FC236}">
                <a16:creationId xmlns:a16="http://schemas.microsoft.com/office/drawing/2014/main" id="{173DC414-8DF5-2443-9000-CB93D9E2E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22" name="Line 14">
            <a:extLst>
              <a:ext uri="{FF2B5EF4-FFF2-40B4-BE49-F238E27FC236}">
                <a16:creationId xmlns:a16="http://schemas.microsoft.com/office/drawing/2014/main" id="{55B6CE9F-5833-544B-B3E2-0D30DFBFB9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472440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5">
            <a:extLst>
              <a:ext uri="{FF2B5EF4-FFF2-40B4-BE49-F238E27FC236}">
                <a16:creationId xmlns:a16="http://schemas.microsoft.com/office/drawing/2014/main" id="{5694D2ED-773B-3748-9F44-9803DAB09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47244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Text Box 16">
            <a:extLst>
              <a:ext uri="{FF2B5EF4-FFF2-40B4-BE49-F238E27FC236}">
                <a16:creationId xmlns:a16="http://schemas.microsoft.com/office/drawing/2014/main" id="{CC530804-0257-6743-B8FF-373656604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5751513"/>
            <a:ext cx="630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S(</a:t>
            </a:r>
            <a:r>
              <a:rPr lang="el-GR" altLang="en-US" sz="180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25" name="Text Box 17">
            <a:extLst>
              <a:ext uri="{FF2B5EF4-FFF2-40B4-BE49-F238E27FC236}">
                <a16:creationId xmlns:a16="http://schemas.microsoft.com/office/drawing/2014/main" id="{A47228FB-CC0D-F244-BC1C-535A2E038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953000"/>
            <a:ext cx="820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T(</a:t>
            </a:r>
            <a:r>
              <a:rPr lang="el-GR" altLang="en-US" sz="180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altLang="en-US" sz="180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945293-FE3C-154C-A71C-FEFFA79DB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884" y="4408501"/>
            <a:ext cx="3517900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8B49CF-34EF-DB40-A9B4-24608A017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022" y="4852720"/>
            <a:ext cx="2798519" cy="26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9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26002920-F96E-A24D-9414-26FC709D9B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Transformation</a:t>
            </a:r>
          </a:p>
          <a:p>
            <a:pPr lvl="1"/>
            <a:r>
              <a:rPr lang="en-US" altLang="en-US" dirty="0"/>
              <a:t>Defined by a function that maps a point (vector) to another point (vector): </a:t>
            </a:r>
            <a:r>
              <a:rPr lang="en-US" altLang="en-US" b="1" i="1" dirty="0"/>
              <a:t>q</a:t>
            </a:r>
            <a:r>
              <a:rPr lang="en-US" altLang="en-US" dirty="0"/>
              <a:t> =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b="1" i="1" dirty="0"/>
              <a:t>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Transforming a line (surface) means transforming individual points on the line (surface)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Linear transformation</a:t>
            </a:r>
          </a:p>
          <a:p>
            <a:pPr lvl="1"/>
            <a:r>
              <a:rPr lang="en-US" altLang="en-US" dirty="0"/>
              <a:t>A transformation </a:t>
            </a:r>
            <a:r>
              <a:rPr lang="en-US" altLang="en-US" i="1" dirty="0"/>
              <a:t>T</a:t>
            </a:r>
            <a:r>
              <a:rPr lang="en-US" altLang="en-US" dirty="0"/>
              <a:t> satisfying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/>
              <a:t>a</a:t>
            </a:r>
            <a:r>
              <a:rPr lang="en-US" altLang="en-US" b="1" i="1" dirty="0"/>
              <a:t>p </a:t>
            </a:r>
            <a:r>
              <a:rPr lang="en-US" altLang="en-US" dirty="0"/>
              <a:t>+ </a:t>
            </a:r>
            <a:r>
              <a:rPr lang="en-US" altLang="en-US" i="1" dirty="0" err="1"/>
              <a:t>b</a:t>
            </a:r>
            <a:r>
              <a:rPr lang="en-US" altLang="en-US" b="1" i="1" dirty="0" err="1"/>
              <a:t>q</a:t>
            </a:r>
            <a:r>
              <a:rPr lang="en-US" altLang="en-US" dirty="0"/>
              <a:t>) = </a:t>
            </a:r>
            <a:r>
              <a:rPr lang="en-US" altLang="en-US" i="1" dirty="0" err="1"/>
              <a:t>aT</a:t>
            </a:r>
            <a:r>
              <a:rPr lang="en-US" altLang="en-US" dirty="0"/>
              <a:t>(</a:t>
            </a:r>
            <a:r>
              <a:rPr lang="en-US" altLang="en-US" b="1" i="1" dirty="0"/>
              <a:t>p</a:t>
            </a:r>
            <a:r>
              <a:rPr lang="en-US" altLang="en-US" dirty="0"/>
              <a:t>) + </a:t>
            </a:r>
            <a:r>
              <a:rPr lang="en-US" altLang="en-US" i="1" dirty="0" err="1"/>
              <a:t>bT</a:t>
            </a:r>
            <a:r>
              <a:rPr lang="en-US" altLang="en-US" dirty="0"/>
              <a:t>(</a:t>
            </a:r>
            <a:r>
              <a:rPr lang="en-US" altLang="en-US" b="1" i="1" dirty="0"/>
              <a:t>q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The ordering of linear transformation and linear combination can be exchanged:</a:t>
            </a:r>
          </a:p>
          <a:p>
            <a:pPr lvl="2"/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i="1" dirty="0"/>
              <a:t>a</a:t>
            </a:r>
            <a:r>
              <a:rPr lang="en-US" altLang="en-US" b="1" i="1" dirty="0"/>
              <a:t>p </a:t>
            </a:r>
            <a:r>
              <a:rPr lang="en-US" altLang="en-US" dirty="0"/>
              <a:t>+ </a:t>
            </a:r>
            <a:r>
              <a:rPr lang="en-US" altLang="en-US" i="1" dirty="0" err="1"/>
              <a:t>b</a:t>
            </a:r>
            <a:r>
              <a:rPr lang="en-US" altLang="en-US" b="1" i="1" dirty="0" err="1"/>
              <a:t>q</a:t>
            </a:r>
            <a:r>
              <a:rPr lang="en-US" altLang="en-US" dirty="0"/>
              <a:t>): linear combination first, then transformation</a:t>
            </a:r>
          </a:p>
          <a:p>
            <a:pPr lvl="2"/>
            <a:r>
              <a:rPr lang="en-US" altLang="en-US" i="1" dirty="0" err="1"/>
              <a:t>aT</a:t>
            </a:r>
            <a:r>
              <a:rPr lang="en-US" altLang="en-US" dirty="0"/>
              <a:t>(</a:t>
            </a:r>
            <a:r>
              <a:rPr lang="en-US" altLang="en-US" b="1" i="1" dirty="0"/>
              <a:t>p</a:t>
            </a:r>
            <a:r>
              <a:rPr lang="en-US" altLang="en-US" dirty="0"/>
              <a:t>) + </a:t>
            </a:r>
            <a:r>
              <a:rPr lang="en-US" altLang="en-US" i="1" dirty="0" err="1"/>
              <a:t>bT</a:t>
            </a:r>
            <a:r>
              <a:rPr lang="en-US" altLang="en-US" dirty="0"/>
              <a:t>(</a:t>
            </a:r>
            <a:r>
              <a:rPr lang="en-US" altLang="en-US" b="1" i="1" dirty="0"/>
              <a:t>q</a:t>
            </a:r>
            <a:r>
              <a:rPr lang="en-US" altLang="en-US" dirty="0"/>
              <a:t>): linear transformation first, then combination</a:t>
            </a: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DC0A4D68-AA90-0946-BD13-0F1BFF3DA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Linear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51783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28492</TotalTime>
  <Words>1328</Words>
  <Application>Microsoft Office PowerPoint</Application>
  <PresentationFormat>On-screen Show (4:3)</PresentationFormat>
  <Paragraphs>303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Georgia</vt:lpstr>
      <vt:lpstr>黑体</vt:lpstr>
      <vt:lpstr>Tahoma</vt:lpstr>
      <vt:lpstr>Wingdings</vt:lpstr>
      <vt:lpstr>Office Theme</vt:lpstr>
      <vt:lpstr>PowerPoint Presentation</vt:lpstr>
      <vt:lpstr>Points and Vectors</vt:lpstr>
      <vt:lpstr>Vector Operations</vt:lpstr>
      <vt:lpstr>Vector Operations</vt:lpstr>
      <vt:lpstr>Vector Operations</vt:lpstr>
      <vt:lpstr>Lines</vt:lpstr>
      <vt:lpstr>Convexity</vt:lpstr>
      <vt:lpstr>Planes</vt:lpstr>
      <vt:lpstr>Linear Transformation</vt:lpstr>
      <vt:lpstr>Linear Transformation</vt:lpstr>
      <vt:lpstr>Linear Transformation Properties</vt:lpstr>
      <vt:lpstr>Linear Transformation Properties</vt:lpstr>
      <vt:lpstr>(Axis-Aligned) Scaling</vt:lpstr>
      <vt:lpstr>Rotation in 2D</vt:lpstr>
      <vt:lpstr>Rotation in 3D</vt:lpstr>
      <vt:lpstr>Shear in 2D</vt:lpstr>
      <vt:lpstr>Shear in 3D</vt:lpstr>
      <vt:lpstr>Linear Transformation Properties</vt:lpstr>
      <vt:lpstr>Affine Transformation</vt:lpstr>
      <vt:lpstr>Affine Transformations</vt:lpstr>
      <vt:lpstr>Affine Transformations</vt:lpstr>
      <vt:lpstr>Homogeneous Coordinates</vt:lpstr>
      <vt:lpstr>Generalizing to Higher Dimensions</vt:lpstr>
      <vt:lpstr>Homogeneous Coordinates</vt:lpstr>
      <vt:lpstr>Affine Transformations in Homogeneous Coord.</vt:lpstr>
      <vt:lpstr>Affine Transformations in Homogeneous Coord.</vt:lpstr>
      <vt:lpstr>Coordinate System</vt:lpstr>
      <vt:lpstr>Coordinate System</vt:lpstr>
      <vt:lpstr>Change of Coordinates</vt:lpstr>
      <vt:lpstr>Change of Coordinates</vt:lpstr>
      <vt:lpstr>Change of Coordinates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Shuang Zhao</dc:creator>
  <cp:lastModifiedBy>Aditi Majumder</cp:lastModifiedBy>
  <cp:revision>3861</cp:revision>
  <cp:lastPrinted>2019-10-02T23:21:34Z</cp:lastPrinted>
  <dcterms:created xsi:type="dcterms:W3CDTF">2015-02-11T02:57:27Z</dcterms:created>
  <dcterms:modified xsi:type="dcterms:W3CDTF">2020-01-13T02:24:53Z</dcterms:modified>
</cp:coreProperties>
</file>