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5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7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96" r:id="rId3"/>
    <p:sldId id="297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82" r:id="rId13"/>
    <p:sldId id="284" r:id="rId14"/>
    <p:sldId id="285" r:id="rId15"/>
    <p:sldId id="280" r:id="rId16"/>
    <p:sldId id="272" r:id="rId17"/>
    <p:sldId id="273" r:id="rId18"/>
    <p:sldId id="274" r:id="rId19"/>
    <p:sldId id="275" r:id="rId20"/>
    <p:sldId id="276" r:id="rId21"/>
    <p:sldId id="286" r:id="rId22"/>
    <p:sldId id="288" r:id="rId23"/>
    <p:sldId id="291" r:id="rId24"/>
    <p:sldId id="292" r:id="rId25"/>
    <p:sldId id="293" r:id="rId26"/>
    <p:sldId id="294" r:id="rId27"/>
    <p:sldId id="29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C00000"/>
    <a:srgbClr val="D0CECE"/>
    <a:srgbClr val="F2F2F2"/>
    <a:srgbClr val="FFFFFF"/>
    <a:srgbClr val="5B9BD5"/>
    <a:srgbClr val="507E32"/>
    <a:srgbClr val="41719C"/>
    <a:srgbClr val="086AC0"/>
    <a:srgbClr val="ED6B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3" autoAdjust="0"/>
    <p:restoredTop sz="70414" autoAdjust="0"/>
  </p:normalViewPr>
  <p:slideViewPr>
    <p:cSldViewPr snapToGrid="0">
      <p:cViewPr varScale="1">
        <p:scale>
          <a:sx n="66" d="100"/>
          <a:sy n="66" d="100"/>
        </p:scale>
        <p:origin x="1328" y="30"/>
      </p:cViewPr>
      <p:guideLst/>
    </p:cSldViewPr>
  </p:slideViewPr>
  <p:outlineViewPr>
    <p:cViewPr>
      <p:scale>
        <a:sx n="33" d="100"/>
        <a:sy n="33" d="100"/>
      </p:scale>
      <p:origin x="0" y="-8772"/>
    </p:cViewPr>
  </p:outlineViewPr>
  <p:notesTextViewPr>
    <p:cViewPr>
      <p:scale>
        <a:sx n="20" d="100"/>
        <a:sy n="20" d="100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A976F-C7B5-4448-99A7-BAC1A4BD8D77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4E52F-45F4-46B4-B8EE-E338CBBA4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76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7FE262AC-9CEA-4A81-B9B1-9E0C08DD46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1F7E63-0A99-4417-AA01-CA0790B567F5}" type="slidenum">
              <a:rPr lang="en-US" altLang="en-US" b="0"/>
              <a:pPr eaLnBrk="1" hangingPunct="1"/>
              <a:t>2</a:t>
            </a:fld>
            <a:endParaRPr lang="en-US" altLang="en-US" b="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22331A99-1E3D-4B66-BAAC-F899756F59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4492A14-B09B-4D1F-A763-157674B111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94D42542-2D7F-4A5C-9633-D6724859E2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1F1626F-F34F-4FD4-90F6-8B9AC9C166B5}" type="slidenum">
              <a:rPr lang="en-US" altLang="en-US" b="0"/>
              <a:pPr eaLnBrk="1" hangingPunct="1"/>
              <a:t>11</a:t>
            </a:fld>
            <a:endParaRPr lang="en-US" altLang="en-US" b="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89ABE8F1-2633-40BE-985E-2123D54D6C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87652A9D-4A45-454D-83B7-2DE36C3BCF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AD66C384-A30E-4A7A-B672-2C0C160820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386274-5ACA-4210-907A-BCDC5E963229}" type="slidenum">
              <a:rPr lang="en-US" altLang="en-US" b="0"/>
              <a:pPr eaLnBrk="1" hangingPunct="1"/>
              <a:t>12</a:t>
            </a:fld>
            <a:endParaRPr lang="en-US" altLang="en-US" b="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B3ABC00B-FD0A-4097-A997-EB994EED5F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C88291E2-7CFF-4AA6-AC37-F357505ECF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2A9C4C39-4B1F-495E-80A8-374B8C630E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A3DCB3-7A8C-406D-97C4-51DAF1551165}" type="slidenum">
              <a:rPr lang="en-US" altLang="en-US" b="0"/>
              <a:pPr eaLnBrk="1" hangingPunct="1"/>
              <a:t>13</a:t>
            </a:fld>
            <a:endParaRPr lang="en-US" altLang="en-US" b="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9B826E06-B8CD-4643-BFFF-8112F73D88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8A8A3020-C421-42ED-8D29-522147A60E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70BB7564-EF4F-4C42-8315-F748DAD9E5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A2EE3D6-85AC-4C0F-947F-F2BC5C9038C6}" type="slidenum">
              <a:rPr lang="en-US" altLang="en-US" b="0"/>
              <a:pPr eaLnBrk="1" hangingPunct="1"/>
              <a:t>14</a:t>
            </a:fld>
            <a:endParaRPr lang="en-US" altLang="en-US" b="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619DE779-A73A-4871-8100-454820CBC8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3A157990-6598-46B5-936B-FA6FC5D7C8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12D4D961-AAD2-464C-BCF8-D9E4666741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2CEA0B-DEF3-48FB-A1A3-5A55C9288ED6}" type="slidenum">
              <a:rPr lang="en-US" altLang="en-US" b="0"/>
              <a:pPr eaLnBrk="1" hangingPunct="1"/>
              <a:t>15</a:t>
            </a:fld>
            <a:endParaRPr lang="en-US" altLang="en-US" b="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0EAF6D0D-3A3D-4F4F-9A9F-07949DA37B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94522B9A-D460-4485-8881-8D63B81F35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5DDDFEEB-2E28-4D3E-B4FC-4C4A74529E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5BD386-863A-4946-B846-88EFE0D891A4}" type="slidenum">
              <a:rPr lang="en-US" altLang="en-US" b="0"/>
              <a:pPr eaLnBrk="1" hangingPunct="1"/>
              <a:t>16</a:t>
            </a:fld>
            <a:endParaRPr lang="en-US" altLang="en-US" b="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6019DCC6-84A1-406B-B273-2C253DF4D6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04799749-B1E8-43EA-9C17-E89132D3A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1050" baseline="-25000" dirty="0">
                <a:latin typeface="Arial" panose="020B0604020202020204" pitchFamily="34" charset="0"/>
              </a:rPr>
              <a:t>123445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350DD8FB-A5BF-4CF4-BFE2-89C681F2F3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750E3F3-EC98-416F-A4D6-9A345AA82C07}" type="slidenum">
              <a:rPr lang="en-US" altLang="en-US" b="0"/>
              <a:pPr eaLnBrk="1" hangingPunct="1"/>
              <a:t>17</a:t>
            </a:fld>
            <a:endParaRPr lang="en-US" altLang="en-US" b="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16D31C5C-D588-495F-AAE6-6713978E22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6C6ACDC3-E389-4423-BD3B-26151791A2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BC91733D-AFD4-4F6A-B099-2CC9A308CC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0E537EE-2A15-4046-87D1-4F9BF474E4B3}" type="slidenum">
              <a:rPr lang="en-US" altLang="en-US" b="0"/>
              <a:pPr eaLnBrk="1" hangingPunct="1"/>
              <a:t>18</a:t>
            </a:fld>
            <a:endParaRPr lang="en-US" altLang="en-US" b="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82E2DEBF-7ED6-4096-9364-D0FC372F6F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0FC1E1C5-2276-4582-B37B-41D47B9DC2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AB56DF00-C028-4C49-BEA0-9C29BDCCA5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FCC107E-AA53-42EA-8739-A8A2E0A1089C}" type="slidenum">
              <a:rPr lang="en-US" altLang="en-US" b="0"/>
              <a:pPr eaLnBrk="1" hangingPunct="1"/>
              <a:t>19</a:t>
            </a:fld>
            <a:endParaRPr lang="en-US" altLang="en-US" b="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AC5C822B-727D-4E2F-8601-E4BC734F52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5F822C38-2001-4B50-BFE0-4E2CB227A0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3025DD54-0B41-4B79-82A4-D3983D40BC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B7C4B51-6652-41F5-9F8B-DEBE03CC1F00}" type="slidenum">
              <a:rPr lang="en-US" altLang="en-US" b="0"/>
              <a:pPr eaLnBrk="1" hangingPunct="1"/>
              <a:t>20</a:t>
            </a:fld>
            <a:endParaRPr lang="en-US" altLang="en-US" b="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6C95A169-022C-4D33-82A2-030F6723A2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364A7F7C-A1EC-4E7A-8DD1-94827DC8D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4CFDFF53-F17B-4338-B4E1-2BED9F86E4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AFD3D4-382F-4669-9E5B-74616E03F9FB}" type="slidenum">
              <a:rPr lang="en-US" altLang="en-US" b="0"/>
              <a:pPr eaLnBrk="1" hangingPunct="1"/>
              <a:t>3</a:t>
            </a:fld>
            <a:endParaRPr lang="en-US" altLang="en-US" b="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8A7E6BA6-3C2B-4195-A2FB-1C08FC805B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19C568CD-0338-4903-834A-1974537FA4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3649160D-D03C-47D5-BCD4-0986D0B5AC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845567-EBB7-4752-8CD6-946620C89C17}" type="slidenum">
              <a:rPr lang="en-US" altLang="en-US" b="0"/>
              <a:pPr eaLnBrk="1" hangingPunct="1"/>
              <a:t>21</a:t>
            </a:fld>
            <a:endParaRPr lang="en-US" altLang="en-US" b="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26174688-153A-4C86-B615-0664032E5F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FC68E944-1370-49D5-AFD4-221F0EBB1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01DB8EC9-FB25-45F2-9F1F-19E2E9C0EB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8E8235-D180-4BAB-A153-894D2985AD7B}" type="slidenum">
              <a:rPr lang="en-US" altLang="en-US" b="0"/>
              <a:pPr eaLnBrk="1" hangingPunct="1"/>
              <a:t>22</a:t>
            </a:fld>
            <a:endParaRPr lang="en-US" altLang="en-US" b="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03E864DB-22A4-4C57-BAAE-0649946657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58E9DA46-3892-476C-87FC-FA109EBBC0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C7A5B267-6251-4651-B850-1653163F02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F93211B-9178-4A5C-87C5-AD9D10D043CF}" type="slidenum">
              <a:rPr lang="en-US" altLang="en-US" b="0"/>
              <a:pPr eaLnBrk="1" hangingPunct="1"/>
              <a:t>23</a:t>
            </a:fld>
            <a:endParaRPr lang="en-US" altLang="en-US" b="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04C1E9ED-4D5D-4A7F-A2D4-EC84EB7DF5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F4A07305-E041-485C-8E71-02105506D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7BFE2270-603C-45DE-A1CB-97FBB1D441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C3C2A05-B3EA-437E-ACA4-93385AFD7F72}" type="slidenum">
              <a:rPr lang="en-US" altLang="en-US" b="0"/>
              <a:pPr eaLnBrk="1" hangingPunct="1"/>
              <a:t>24</a:t>
            </a:fld>
            <a:endParaRPr lang="en-US" altLang="en-US" b="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28BCD011-B3F3-484B-84B9-44630D5068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F71C9C3D-06AE-4987-BDEB-2E95758CD6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CD11A763-8166-4B9B-A6BE-6440D4D586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C9F8F73-B442-4DF4-AFA4-55FB20235FB7}" type="slidenum">
              <a:rPr lang="en-US" altLang="en-US" b="0"/>
              <a:pPr eaLnBrk="1" hangingPunct="1"/>
              <a:t>25</a:t>
            </a:fld>
            <a:endParaRPr lang="en-US" altLang="en-US" b="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DDB977C4-7583-4836-9173-C2A14433DA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ED980B08-F8D0-4322-9D9C-70667E509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E7F03606-31C0-4870-B89D-130C969C3B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22DDA5-B797-43C0-82BA-0EE323658DCC}" type="slidenum">
              <a:rPr lang="en-US" altLang="en-US" b="0"/>
              <a:pPr eaLnBrk="1" hangingPunct="1"/>
              <a:t>26</a:t>
            </a:fld>
            <a:endParaRPr lang="en-US" altLang="en-US" b="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18CD8EE1-496A-4AF0-B7C9-467E34EB16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06674C46-89FB-42DB-94F7-0C0F59AC56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14ED30B9-32B7-44E8-87F8-83C6D43014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130E48-6215-4B31-85E4-515BA1E306F1}" type="slidenum">
              <a:rPr lang="en-US" altLang="en-US" b="0"/>
              <a:pPr eaLnBrk="1" hangingPunct="1"/>
              <a:t>27</a:t>
            </a:fld>
            <a:endParaRPr lang="en-US" altLang="en-US" b="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F9017AB2-DD37-47B0-84C4-6A67C0D280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0CB27A28-7EE5-4502-9637-87BEFD151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B085651B-C89C-41E4-98D7-19589216E3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A53398-2F2B-4DAE-9DD7-5BF9CE2D47C1}" type="slidenum">
              <a:rPr lang="en-US" altLang="en-US" b="0"/>
              <a:pPr eaLnBrk="1" hangingPunct="1"/>
              <a:t>4</a:t>
            </a:fld>
            <a:endParaRPr lang="en-US" altLang="en-US" b="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2B57BEE8-ADE1-4004-AC5D-D6EB2252E7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507196E1-95DB-4BB0-8FE9-01353359CD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7FD2F9C0-77EF-47EB-9A37-E0A2EBB051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999BA7-5C34-4F4C-BB0D-E908840431B0}" type="slidenum">
              <a:rPr lang="en-US" altLang="en-US" b="0"/>
              <a:pPr eaLnBrk="1" hangingPunct="1"/>
              <a:t>5</a:t>
            </a:fld>
            <a:endParaRPr lang="en-US" altLang="en-US" b="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DC9AF7EF-DDE8-42C9-940B-E3B01F4D75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B95A115-CC62-4557-A8C3-F290F441D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AEE95D2E-7CDC-48D4-99A6-7F7173CD5B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930D73-3F07-4C67-AB61-F9B7E62DFEDE}" type="slidenum">
              <a:rPr lang="en-US" altLang="en-US" b="0"/>
              <a:pPr eaLnBrk="1" hangingPunct="1"/>
              <a:t>6</a:t>
            </a:fld>
            <a:endParaRPr lang="en-US" altLang="en-US" b="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131AF5CC-C089-402D-BFBB-F30347803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A315A816-DECF-49CF-BD2B-26F6FFB61A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D7635844-56D4-4BF7-ABCE-0FD655CFCB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934D771-A5C0-4090-A338-A2875B1E4A62}" type="slidenum">
              <a:rPr lang="en-US" altLang="en-US" b="0"/>
              <a:pPr eaLnBrk="1" hangingPunct="1"/>
              <a:t>7</a:t>
            </a:fld>
            <a:endParaRPr lang="en-US" altLang="en-US" b="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D7BEBBB2-F9B9-48BB-8451-FDFCEFB067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C5F0A3D1-6130-4B1E-88C7-A4CDB02C0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8BFCEC00-7315-47EC-967D-744ACF1FC9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16C789-2E86-4537-9112-BCAC19385B69}" type="slidenum">
              <a:rPr lang="en-US" altLang="en-US" b="0"/>
              <a:pPr eaLnBrk="1" hangingPunct="1"/>
              <a:t>8</a:t>
            </a:fld>
            <a:endParaRPr lang="en-US" altLang="en-US" b="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91077643-256E-41E3-A92E-CE8ECACD9C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4FE0B51B-FC92-4F79-8413-AE3146A17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F72C8238-149A-4909-BAE0-BB4F0493DA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AA8940E-6F9A-4EB5-B1C2-E998FB3D1602}" type="slidenum">
              <a:rPr lang="en-US" altLang="en-US" b="0"/>
              <a:pPr eaLnBrk="1" hangingPunct="1"/>
              <a:t>9</a:t>
            </a:fld>
            <a:endParaRPr lang="en-US" altLang="en-US" b="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3CCDAC9A-0F84-48E7-B490-069FFFAFE8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49D7B77C-0F1E-49C4-B392-CDF31E0405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CE1AD2A2-2C77-46F6-97F9-C56470D6F4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C9A73A-96CF-4CFB-B7DD-224FDA13A32B}" type="slidenum">
              <a:rPr lang="en-US" altLang="en-US" b="0"/>
              <a:pPr eaLnBrk="1" hangingPunct="1"/>
              <a:t>10</a:t>
            </a:fld>
            <a:endParaRPr lang="en-US" altLang="en-US" b="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23F9D64D-A14C-4C4D-89D9-2A41400B82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48C9D44B-FFBB-4AF1-9780-A34C32A878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Blan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1351451" y="2040466"/>
            <a:ext cx="6955431" cy="2777067"/>
            <a:chOff x="1473047" y="629073"/>
            <a:chExt cx="6955431" cy="2777067"/>
          </a:xfrm>
        </p:grpSpPr>
        <p:sp>
          <p:nvSpPr>
            <p:cNvPr id="3" name="Rectangle 2"/>
            <p:cNvSpPr/>
            <p:nvPr userDrawn="1"/>
          </p:nvSpPr>
          <p:spPr>
            <a:xfrm>
              <a:off x="1473047" y="629073"/>
              <a:ext cx="2854532" cy="2777067"/>
            </a:xfrm>
            <a:prstGeom prst="rect">
              <a:avLst/>
            </a:prstGeom>
            <a:blipFill dpi="0" rotWithShape="1">
              <a:blip r:embed="rId2">
                <a:alphaModFix amt="20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280268" y="879045"/>
              <a:ext cx="3148210" cy="2277122"/>
            </a:xfrm>
            <a:prstGeom prst="rect">
              <a:avLst/>
            </a:prstGeom>
            <a:blipFill dpi="0" rotWithShape="1">
              <a:blip r:embed="rId3">
                <a:alphaModFix amt="20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01731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CD7D549-A562-49C6-806C-8E79574D6049}"/>
              </a:ext>
            </a:extLst>
          </p:cNvPr>
          <p:cNvGrpSpPr/>
          <p:nvPr userDrawn="1"/>
        </p:nvGrpSpPr>
        <p:grpSpPr>
          <a:xfrm>
            <a:off x="1351451" y="2040466"/>
            <a:ext cx="6955431" cy="2777067"/>
            <a:chOff x="1473047" y="629073"/>
            <a:chExt cx="6955431" cy="2777067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7E0C31E-9492-4970-8594-50035A2CBCD9}"/>
                </a:ext>
              </a:extLst>
            </p:cNvPr>
            <p:cNvSpPr/>
            <p:nvPr userDrawn="1"/>
          </p:nvSpPr>
          <p:spPr>
            <a:xfrm>
              <a:off x="1473047" y="629073"/>
              <a:ext cx="2854532" cy="2777067"/>
            </a:xfrm>
            <a:prstGeom prst="rect">
              <a:avLst/>
            </a:prstGeom>
            <a:blipFill dpi="0" rotWithShape="1">
              <a:blip r:embed="rId2">
                <a:alphaModFix amt="20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EE7A196-449C-4233-8AD7-E33C05C73802}"/>
                </a:ext>
              </a:extLst>
            </p:cNvPr>
            <p:cNvSpPr/>
            <p:nvPr userDrawn="1"/>
          </p:nvSpPr>
          <p:spPr>
            <a:xfrm>
              <a:off x="5280268" y="879045"/>
              <a:ext cx="3148210" cy="2277122"/>
            </a:xfrm>
            <a:prstGeom prst="rect">
              <a:avLst/>
            </a:prstGeom>
            <a:blipFill dpi="0" rotWithShape="1">
              <a:blip r:embed="rId3">
                <a:alphaModFix amt="20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48" y="1336915"/>
            <a:ext cx="7886700" cy="1325563"/>
          </a:xfrm>
        </p:spPr>
        <p:txBody>
          <a:bodyPr anchor="ctr">
            <a:noAutofit/>
          </a:bodyPr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213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196" y="1008406"/>
            <a:ext cx="8914360" cy="54704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11202" y="2"/>
            <a:ext cx="8632799" cy="907085"/>
          </a:xfrm>
          <a:gradFill>
            <a:gsLst>
              <a:gs pos="0">
                <a:schemeClr val="accent2">
                  <a:lumMod val="75000"/>
                </a:schemeClr>
              </a:gs>
              <a:gs pos="100000">
                <a:srgbClr val="EA6B14"/>
              </a:gs>
            </a:gsLst>
            <a:lin ang="0" scaled="1"/>
          </a:gradFill>
        </p:spPr>
        <p:txBody>
          <a:bodyPr anchor="ctr"/>
          <a:lstStyle>
            <a:lvl1pPr marL="36000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-1" y="2"/>
            <a:ext cx="511201" cy="907085"/>
          </a:xfrm>
          <a:prstGeom prst="rect">
            <a:avLst/>
          </a:prstGeom>
          <a:solidFill>
            <a:srgbClr val="D6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14A60E-46AA-482C-ACFB-B86D5ED8AEDF}"/>
              </a:ext>
            </a:extLst>
          </p:cNvPr>
          <p:cNvSpPr txBox="1"/>
          <p:nvPr userDrawn="1"/>
        </p:nvSpPr>
        <p:spPr>
          <a:xfrm>
            <a:off x="8677206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783F336-18E2-4048-87BC-8301774C8C8B}" type="slidenum">
              <a:rPr lang="en-US" smtClean="0">
                <a:solidFill>
                  <a:schemeClr val="bg1">
                    <a:lumMod val="75000"/>
                  </a:schemeClr>
                </a:solidFill>
              </a:rPr>
              <a:t>‹#›</a:t>
            </a:fld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38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1202" y="2"/>
            <a:ext cx="8632799" cy="907085"/>
          </a:xfrm>
          <a:gradFill>
            <a:gsLst>
              <a:gs pos="0">
                <a:schemeClr val="accent2">
                  <a:lumMod val="75000"/>
                </a:schemeClr>
              </a:gs>
              <a:gs pos="100000">
                <a:srgbClr val="EA6B14"/>
              </a:gs>
            </a:gsLst>
            <a:lin ang="0" scaled="1"/>
          </a:gradFill>
        </p:spPr>
        <p:txBody>
          <a:bodyPr anchor="ctr"/>
          <a:lstStyle>
            <a:lvl1pPr marL="36000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" y="2"/>
            <a:ext cx="511201" cy="907085"/>
          </a:xfrm>
          <a:prstGeom prst="rect">
            <a:avLst/>
          </a:prstGeom>
          <a:solidFill>
            <a:srgbClr val="D6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545855-BA5E-4E44-AA5D-AE7E871F0F7B}"/>
              </a:ext>
            </a:extLst>
          </p:cNvPr>
          <p:cNvSpPr txBox="1"/>
          <p:nvPr userDrawn="1"/>
        </p:nvSpPr>
        <p:spPr>
          <a:xfrm>
            <a:off x="8677206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783F336-18E2-4048-87BC-8301774C8C8B}" type="slidenum">
              <a:rPr lang="en-US" smtClean="0">
                <a:solidFill>
                  <a:schemeClr val="bg1">
                    <a:lumMod val="75000"/>
                  </a:schemeClr>
                </a:solidFill>
              </a:rPr>
              <a:t>‹#›</a:t>
            </a:fld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9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Blac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1202" y="2"/>
            <a:ext cx="8632799" cy="907085"/>
          </a:xfrm>
          <a:gradFill>
            <a:gsLst>
              <a:gs pos="0">
                <a:schemeClr val="accent2">
                  <a:lumMod val="75000"/>
                </a:schemeClr>
              </a:gs>
              <a:gs pos="100000">
                <a:srgbClr val="EA6B14"/>
              </a:gs>
            </a:gsLst>
            <a:lin ang="0" scaled="1"/>
          </a:gradFill>
        </p:spPr>
        <p:txBody>
          <a:bodyPr anchor="ctr"/>
          <a:lstStyle>
            <a:lvl1pPr marL="36000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" y="2"/>
            <a:ext cx="511201" cy="907085"/>
          </a:xfrm>
          <a:prstGeom prst="rect">
            <a:avLst/>
          </a:prstGeom>
          <a:solidFill>
            <a:srgbClr val="D6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483708-8768-44B2-93C1-1E7F62B1B8CC}"/>
              </a:ext>
            </a:extLst>
          </p:cNvPr>
          <p:cNvSpPr txBox="1"/>
          <p:nvPr userDrawn="1"/>
        </p:nvSpPr>
        <p:spPr>
          <a:xfrm>
            <a:off x="8677206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783F336-18E2-4048-87BC-8301774C8C8B}" type="slidenum"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3E2AB7E-0D36-454E-8460-8ADA6A584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196" y="1008406"/>
            <a:ext cx="8914360" cy="547045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(Blac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1202" y="2"/>
            <a:ext cx="8632799" cy="907085"/>
          </a:xfrm>
          <a:gradFill>
            <a:gsLst>
              <a:gs pos="0">
                <a:schemeClr val="accent2">
                  <a:lumMod val="75000"/>
                </a:schemeClr>
              </a:gs>
              <a:gs pos="100000">
                <a:srgbClr val="EA6B14"/>
              </a:gs>
            </a:gsLst>
            <a:lin ang="0" scaled="1"/>
          </a:gradFill>
        </p:spPr>
        <p:txBody>
          <a:bodyPr anchor="ctr"/>
          <a:lstStyle>
            <a:lvl1pPr marL="36000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" y="2"/>
            <a:ext cx="511201" cy="907085"/>
          </a:xfrm>
          <a:prstGeom prst="rect">
            <a:avLst/>
          </a:prstGeom>
          <a:solidFill>
            <a:srgbClr val="D6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483708-8768-44B2-93C1-1E7F62B1B8CC}"/>
              </a:ext>
            </a:extLst>
          </p:cNvPr>
          <p:cNvSpPr txBox="1"/>
          <p:nvPr userDrawn="1"/>
        </p:nvSpPr>
        <p:spPr>
          <a:xfrm>
            <a:off x="8677206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783F336-18E2-4048-87BC-8301774C8C8B}" type="slidenum"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746B16-D0BF-48B2-A2B7-D0F7C4F4A2EF}"/>
              </a:ext>
            </a:extLst>
          </p:cNvPr>
          <p:cNvSpPr txBox="1"/>
          <p:nvPr userDrawn="1"/>
        </p:nvSpPr>
        <p:spPr>
          <a:xfrm>
            <a:off x="0" y="6488666"/>
            <a:ext cx="238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Shuang Zhao, CS112</a:t>
            </a:r>
          </a:p>
        </p:txBody>
      </p:sp>
    </p:spTree>
    <p:extLst>
      <p:ext uri="{BB962C8B-B14F-4D97-AF65-F5344CB8AC3E}">
        <p14:creationId xmlns:p14="http://schemas.microsoft.com/office/powerpoint/2010/main" val="247325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B611B4-88D2-4E41-9BB8-1AD780A3A2DE}"/>
              </a:ext>
            </a:extLst>
          </p:cNvPr>
          <p:cNvSpPr txBox="1"/>
          <p:nvPr userDrawn="1"/>
        </p:nvSpPr>
        <p:spPr>
          <a:xfrm>
            <a:off x="8677206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783F336-18E2-4048-87BC-8301774C8C8B}" type="slidenum">
              <a:rPr lang="en-US" smtClean="0">
                <a:solidFill>
                  <a:schemeClr val="bg1">
                    <a:lumMod val="75000"/>
                  </a:schemeClr>
                </a:solidFill>
              </a:rPr>
              <a:t>‹#›</a:t>
            </a:fld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15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Blac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0AFB3F-807F-4EE8-9501-F092DBEC5F98}"/>
              </a:ext>
            </a:extLst>
          </p:cNvPr>
          <p:cNvSpPr txBox="1"/>
          <p:nvPr userDrawn="1"/>
        </p:nvSpPr>
        <p:spPr>
          <a:xfrm>
            <a:off x="8677206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2783F336-18E2-4048-87BC-8301774C8C8B}" type="slidenum"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44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137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9" r:id="rId2"/>
    <p:sldLayoutId id="2147483662" r:id="rId3"/>
    <p:sldLayoutId id="2147483666" r:id="rId4"/>
    <p:sldLayoutId id="2147483677" r:id="rId5"/>
    <p:sldLayoutId id="2147483676" r:id="rId6"/>
    <p:sldLayoutId id="2147483667" r:id="rId7"/>
    <p:sldLayoutId id="2147483668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5.xml"/><Relationship Id="rId7" Type="http://schemas.openxmlformats.org/officeDocument/2006/relationships/image" Target="../media/image6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8.xml"/><Relationship Id="rId7" Type="http://schemas.openxmlformats.org/officeDocument/2006/relationships/image" Target="../media/image9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8.png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D753A2-CA1C-464F-99BE-74CE543E6B0A}"/>
              </a:ext>
            </a:extLst>
          </p:cNvPr>
          <p:cNvSpPr txBox="1"/>
          <p:nvPr/>
        </p:nvSpPr>
        <p:spPr>
          <a:xfrm>
            <a:off x="2014990" y="1350148"/>
            <a:ext cx="58018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+mj-lt"/>
              </a:rPr>
              <a:t>CS112:</a:t>
            </a:r>
            <a:br>
              <a:rPr lang="en-US" sz="5400" b="1" dirty="0">
                <a:solidFill>
                  <a:schemeClr val="bg1"/>
                </a:solidFill>
                <a:latin typeface="+mj-lt"/>
              </a:rPr>
            </a:br>
            <a:r>
              <a:rPr lang="en-US" sz="5400" b="1" dirty="0">
                <a:solidFill>
                  <a:schemeClr val="bg1"/>
                </a:solidFill>
                <a:latin typeface="+mj-lt"/>
              </a:rPr>
              <a:t>Transformation II</a:t>
            </a:r>
          </a:p>
        </p:txBody>
      </p:sp>
    </p:spTree>
    <p:extLst>
      <p:ext uri="{BB962C8B-B14F-4D97-AF65-F5344CB8AC3E}">
        <p14:creationId xmlns:p14="http://schemas.microsoft.com/office/powerpoint/2010/main" val="1390330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69F0BB2-B267-4E92-B4AC-EACDDE72BF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Rotation About an Arbitrary Axis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3A0E0C2-4625-4609-8404-3E9C569487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4267200" cy="4800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+mj-lt"/>
              </a:rPr>
              <a:t>Axis given by </a:t>
            </a:r>
          </a:p>
          <a:p>
            <a:pPr lvl="1" eaLnBrk="1" hangingPunct="1"/>
            <a:r>
              <a:rPr lang="en-US" altLang="en-US" sz="2000" dirty="0">
                <a:latin typeface="+mj-lt"/>
              </a:rPr>
              <a:t>Unit vector </a:t>
            </a:r>
            <a:r>
              <a:rPr lang="en-US" altLang="en-US" sz="2000" b="1" i="1" dirty="0">
                <a:latin typeface="+mj-lt"/>
              </a:rPr>
              <a:t>u</a:t>
            </a:r>
          </a:p>
          <a:p>
            <a:pPr lvl="1" eaLnBrk="1" hangingPunct="1"/>
            <a:r>
              <a:rPr lang="en-US" altLang="en-US" sz="2000" dirty="0">
                <a:latin typeface="+mj-lt"/>
              </a:rPr>
              <a:t>Rooted at point </a:t>
            </a:r>
            <a:r>
              <a:rPr lang="en-US" altLang="en-US" sz="1800" b="1" i="1" dirty="0">
                <a:latin typeface="+mj-lt"/>
              </a:rPr>
              <a:t>P</a:t>
            </a:r>
            <a:r>
              <a:rPr lang="en-US" altLang="en-US" sz="1800" baseline="-25000" dirty="0">
                <a:latin typeface="+mj-lt"/>
              </a:rPr>
              <a:t>1</a:t>
            </a:r>
          </a:p>
          <a:p>
            <a:pPr eaLnBrk="1" hangingPunct="1"/>
            <a:r>
              <a:rPr lang="en-US" altLang="en-US" sz="2800" dirty="0">
                <a:latin typeface="+mj-lt"/>
              </a:rPr>
              <a:t>Anticlockwise angle of rotation is </a:t>
            </a:r>
            <a:r>
              <a:rPr lang="el-GR" altLang="en-US" sz="2800" i="1" dirty="0">
                <a:latin typeface="+mj-lt"/>
              </a:rPr>
              <a:t>θ</a:t>
            </a:r>
          </a:p>
          <a:p>
            <a:pPr eaLnBrk="1" hangingPunct="1"/>
            <a:r>
              <a:rPr lang="en-US" altLang="en-US" sz="2800" dirty="0">
                <a:latin typeface="+mj-lt"/>
              </a:rPr>
              <a:t>Rotate all points around </a:t>
            </a:r>
            <a:r>
              <a:rPr lang="en-US" altLang="en-US" b="1" i="1" dirty="0"/>
              <a:t>u</a:t>
            </a:r>
            <a:r>
              <a:rPr lang="en-US" altLang="en-US" sz="2800" dirty="0">
                <a:latin typeface="+mj-lt"/>
              </a:rPr>
              <a:t> (at </a:t>
            </a:r>
            <a:r>
              <a:rPr lang="en-US" altLang="en-US" sz="2800" b="1" i="1" dirty="0">
                <a:latin typeface="+mj-lt"/>
              </a:rPr>
              <a:t>P</a:t>
            </a:r>
            <a:r>
              <a:rPr lang="en-US" altLang="en-US" sz="2800" baseline="-25000" dirty="0">
                <a:latin typeface="+mj-lt"/>
              </a:rPr>
              <a:t>1</a:t>
            </a:r>
            <a:r>
              <a:rPr lang="en-US" altLang="en-US" sz="2800" dirty="0">
                <a:latin typeface="+mj-lt"/>
              </a:rPr>
              <a:t>) by </a:t>
            </a:r>
            <a:r>
              <a:rPr lang="el-GR" altLang="en-US" sz="2800" i="1" dirty="0">
                <a:latin typeface="+mj-lt"/>
              </a:rPr>
              <a:t>θ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>
              <a:latin typeface="+mj-lt"/>
            </a:endParaRPr>
          </a:p>
          <a:p>
            <a:pPr eaLnBrk="1" hangingPunct="1"/>
            <a:endParaRPr lang="en-US" altLang="en-US" sz="2800" dirty="0">
              <a:latin typeface="+mj-lt"/>
            </a:endParaRPr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C3BB32E1-3AD7-42C1-BC98-B185BF6057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2860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id="{0422E882-3C6A-4999-AE1F-E1BA55DD8F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4419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09C8F531-797F-41F2-9070-1157AE1240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4419600"/>
            <a:ext cx="1219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8">
            <a:extLst>
              <a:ext uri="{FF2B5EF4-FFF2-40B4-BE49-F238E27FC236}">
                <a16:creationId xmlns:a16="http://schemas.microsoft.com/office/drawing/2014/main" id="{A5AE724A-F1C1-4EE7-A983-5D2D5A997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200400"/>
            <a:ext cx="422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 dirty="0">
                <a:latin typeface="Georgia" panose="02040502050405020303" pitchFamily="18" charset="0"/>
              </a:rPr>
              <a:t>P1</a:t>
            </a:r>
          </a:p>
        </p:txBody>
      </p:sp>
      <p:sp>
        <p:nvSpPr>
          <p:cNvPr id="12296" name="Oval 10">
            <a:extLst>
              <a:ext uri="{FF2B5EF4-FFF2-40B4-BE49-F238E27FC236}">
                <a16:creationId xmlns:a16="http://schemas.microsoft.com/office/drawing/2014/main" id="{5659773F-5702-4D26-887A-CED291D1C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4290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7" name="Text Box 13">
            <a:extLst>
              <a:ext uri="{FF2B5EF4-FFF2-40B4-BE49-F238E27FC236}">
                <a16:creationId xmlns:a16="http://schemas.microsoft.com/office/drawing/2014/main" id="{E7BC7F9B-3979-4F97-94FA-B9B04A2B8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343400"/>
            <a:ext cx="346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Georgia" panose="02040502050405020303" pitchFamily="18" charset="0"/>
              </a:rPr>
              <a:t>X</a:t>
            </a:r>
          </a:p>
        </p:txBody>
      </p:sp>
      <p:sp>
        <p:nvSpPr>
          <p:cNvPr id="12298" name="Text Box 14">
            <a:extLst>
              <a:ext uri="{FF2B5EF4-FFF2-40B4-BE49-F238E27FC236}">
                <a16:creationId xmlns:a16="http://schemas.microsoft.com/office/drawing/2014/main" id="{9FDA71AF-D5CE-4FD6-9C0B-B89CB2A22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513" y="1828800"/>
            <a:ext cx="325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Georgia" panose="02040502050405020303" pitchFamily="18" charset="0"/>
              </a:rPr>
              <a:t>Y</a:t>
            </a:r>
          </a:p>
        </p:txBody>
      </p:sp>
      <p:sp>
        <p:nvSpPr>
          <p:cNvPr id="12299" name="Text Box 15">
            <a:extLst>
              <a:ext uri="{FF2B5EF4-FFF2-40B4-BE49-F238E27FC236}">
                <a16:creationId xmlns:a16="http://schemas.microsoft.com/office/drawing/2014/main" id="{8C4AA594-70F7-4384-A10B-88F309C23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900" y="53340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Georgia" panose="02040502050405020303" pitchFamily="18" charset="0"/>
              </a:rPr>
              <a:t>Z</a:t>
            </a:r>
          </a:p>
        </p:txBody>
      </p:sp>
      <p:cxnSp>
        <p:nvCxnSpPr>
          <p:cNvPr id="12300" name="Straight Arrow Connector 2">
            <a:extLst>
              <a:ext uri="{FF2B5EF4-FFF2-40B4-BE49-F238E27FC236}">
                <a16:creationId xmlns:a16="http://schemas.microsoft.com/office/drawing/2014/main" id="{8599A908-4F76-45D6-A9B6-3DA2E993753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384925" y="2530475"/>
            <a:ext cx="381000" cy="9144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01" name="TextBox 3">
            <a:extLst>
              <a:ext uri="{FF2B5EF4-FFF2-40B4-BE49-F238E27FC236}">
                <a16:creationId xmlns:a16="http://schemas.microsoft.com/office/drawing/2014/main" id="{5F49B664-87E8-4800-BEF2-C2307E9BE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925" y="2590800"/>
            <a:ext cx="133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196634F-7B0F-447C-9A4E-0EDD92216F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Rotation About an Arbitrary Axis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769DE71-254C-4298-A37C-1E4CE454FA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4343400" cy="48768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Make </a:t>
            </a:r>
            <a:r>
              <a:rPr lang="en-US" altLang="en-US" sz="2400" b="1" i="1" dirty="0"/>
              <a:t>u</a:t>
            </a:r>
            <a:r>
              <a:rPr lang="en-US" altLang="en-US" sz="2400" dirty="0"/>
              <a:t> coincide with Z-axis</a:t>
            </a:r>
          </a:p>
          <a:p>
            <a:pPr lvl="1" eaLnBrk="1" hangingPunct="1"/>
            <a:r>
              <a:rPr lang="en-US" altLang="en-US" sz="2400" dirty="0"/>
              <a:t>Translate </a:t>
            </a:r>
            <a:r>
              <a:rPr lang="en-US" altLang="en-US" sz="2400" b="1" i="1" dirty="0"/>
              <a:t>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to origin</a:t>
            </a:r>
          </a:p>
          <a:p>
            <a:pPr lvl="2" eaLnBrk="1" hangingPunct="1"/>
            <a:r>
              <a:rPr lang="en-US" altLang="en-US" dirty="0"/>
              <a:t>Coincides one point of the axis with origin</a:t>
            </a:r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820D0FC1-B7A9-4D59-99F5-B80C94330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2860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E53C90DA-0F22-4250-90AE-21B43A741E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4419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>
            <a:extLst>
              <a:ext uri="{FF2B5EF4-FFF2-40B4-BE49-F238E27FC236}">
                <a16:creationId xmlns:a16="http://schemas.microsoft.com/office/drawing/2014/main" id="{5E11C054-C965-4A34-BC50-ADF660EFE7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4419600"/>
            <a:ext cx="1219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12">
            <a:extLst>
              <a:ext uri="{FF2B5EF4-FFF2-40B4-BE49-F238E27FC236}">
                <a16:creationId xmlns:a16="http://schemas.microsoft.com/office/drawing/2014/main" id="{9E5DA38E-E855-4571-9F84-E343E1872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343400"/>
            <a:ext cx="346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Georgia" panose="02040502050405020303" pitchFamily="18" charset="0"/>
              </a:rPr>
              <a:t>X</a:t>
            </a:r>
          </a:p>
        </p:txBody>
      </p:sp>
      <p:sp>
        <p:nvSpPr>
          <p:cNvPr id="13320" name="Text Box 13">
            <a:extLst>
              <a:ext uri="{FF2B5EF4-FFF2-40B4-BE49-F238E27FC236}">
                <a16:creationId xmlns:a16="http://schemas.microsoft.com/office/drawing/2014/main" id="{AA8CCD56-BFA8-407C-9874-8194463CA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513" y="1828800"/>
            <a:ext cx="325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Georgia" panose="02040502050405020303" pitchFamily="18" charset="0"/>
              </a:rPr>
              <a:t>Y</a:t>
            </a:r>
          </a:p>
        </p:txBody>
      </p:sp>
      <p:sp>
        <p:nvSpPr>
          <p:cNvPr id="13321" name="Text Box 14">
            <a:extLst>
              <a:ext uri="{FF2B5EF4-FFF2-40B4-BE49-F238E27FC236}">
                <a16:creationId xmlns:a16="http://schemas.microsoft.com/office/drawing/2014/main" id="{96161DD9-E1E3-46DB-9C76-CD04E6EE4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900" y="53340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Georgia" panose="02040502050405020303" pitchFamily="18" charset="0"/>
              </a:rPr>
              <a:t>Z</a:t>
            </a:r>
          </a:p>
        </p:txBody>
      </p:sp>
      <p:sp>
        <p:nvSpPr>
          <p:cNvPr id="13322" name="Text Box 8">
            <a:extLst>
              <a:ext uri="{FF2B5EF4-FFF2-40B4-BE49-F238E27FC236}">
                <a16:creationId xmlns:a16="http://schemas.microsoft.com/office/drawing/2014/main" id="{BEEED1FD-A6DE-4891-9584-19CF2AB90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200400"/>
            <a:ext cx="422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Georgia" panose="02040502050405020303" pitchFamily="18" charset="0"/>
              </a:rPr>
              <a:t>P1</a:t>
            </a:r>
          </a:p>
        </p:txBody>
      </p:sp>
      <p:sp>
        <p:nvSpPr>
          <p:cNvPr id="13323" name="Oval 10">
            <a:extLst>
              <a:ext uri="{FF2B5EF4-FFF2-40B4-BE49-F238E27FC236}">
                <a16:creationId xmlns:a16="http://schemas.microsoft.com/office/drawing/2014/main" id="{96424967-9C05-4214-9EF3-A1499C791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4290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3324" name="Straight Arrow Connector 18">
            <a:extLst>
              <a:ext uri="{FF2B5EF4-FFF2-40B4-BE49-F238E27FC236}">
                <a16:creationId xmlns:a16="http://schemas.microsoft.com/office/drawing/2014/main" id="{27A1B375-2F54-4786-8F53-88F33537734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384925" y="2530475"/>
            <a:ext cx="381000" cy="9144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5" name="TextBox 19">
            <a:extLst>
              <a:ext uri="{FF2B5EF4-FFF2-40B4-BE49-F238E27FC236}">
                <a16:creationId xmlns:a16="http://schemas.microsoft.com/office/drawing/2014/main" id="{3A1D3452-5A29-42C1-BCE4-135099C7D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925" y="2590800"/>
            <a:ext cx="133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D585728-CAED-48DC-9198-4D0ECFB2BE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Rotation About an Arbitrary Axis</a:t>
            </a:r>
          </a:p>
        </p:txBody>
      </p:sp>
      <p:sp>
        <p:nvSpPr>
          <p:cNvPr id="14339" name="Line 4">
            <a:extLst>
              <a:ext uri="{FF2B5EF4-FFF2-40B4-BE49-F238E27FC236}">
                <a16:creationId xmlns:a16="http://schemas.microsoft.com/office/drawing/2014/main" id="{917D977E-F0C4-48E0-BDB5-597111E2B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2860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5">
            <a:extLst>
              <a:ext uri="{FF2B5EF4-FFF2-40B4-BE49-F238E27FC236}">
                <a16:creationId xmlns:a16="http://schemas.microsoft.com/office/drawing/2014/main" id="{D2666B2F-3F1F-4A2C-B3E2-568FA52EAD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4419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6">
            <a:extLst>
              <a:ext uri="{FF2B5EF4-FFF2-40B4-BE49-F238E27FC236}">
                <a16:creationId xmlns:a16="http://schemas.microsoft.com/office/drawing/2014/main" id="{FA3EAA8E-CC48-4EF4-A591-5AF8C2E78E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4419600"/>
            <a:ext cx="1219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Text Box 12">
            <a:extLst>
              <a:ext uri="{FF2B5EF4-FFF2-40B4-BE49-F238E27FC236}">
                <a16:creationId xmlns:a16="http://schemas.microsoft.com/office/drawing/2014/main" id="{7305BE16-6C9F-42BC-8C8C-C971AA8F1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343400"/>
            <a:ext cx="346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Georgia" panose="02040502050405020303" pitchFamily="18" charset="0"/>
              </a:rPr>
              <a:t>X</a:t>
            </a:r>
          </a:p>
        </p:txBody>
      </p:sp>
      <p:sp>
        <p:nvSpPr>
          <p:cNvPr id="14343" name="Text Box 13">
            <a:extLst>
              <a:ext uri="{FF2B5EF4-FFF2-40B4-BE49-F238E27FC236}">
                <a16:creationId xmlns:a16="http://schemas.microsoft.com/office/drawing/2014/main" id="{5635DF87-39EC-4415-85CC-5264230D0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513" y="1828800"/>
            <a:ext cx="325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Georgia" panose="02040502050405020303" pitchFamily="18" charset="0"/>
              </a:rPr>
              <a:t>Y</a:t>
            </a:r>
          </a:p>
        </p:txBody>
      </p:sp>
      <p:sp>
        <p:nvSpPr>
          <p:cNvPr id="14344" name="Text Box 14">
            <a:extLst>
              <a:ext uri="{FF2B5EF4-FFF2-40B4-BE49-F238E27FC236}">
                <a16:creationId xmlns:a16="http://schemas.microsoft.com/office/drawing/2014/main" id="{CCC19044-0D3B-4506-8D0A-26F4FFBFD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900" y="53340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Georgia" panose="02040502050405020303" pitchFamily="18" charset="0"/>
              </a:rPr>
              <a:t>Z</a:t>
            </a:r>
          </a:p>
        </p:txBody>
      </p:sp>
      <p:sp>
        <p:nvSpPr>
          <p:cNvPr id="161808" name="Rectangle 16">
            <a:extLst>
              <a:ext uri="{FF2B5EF4-FFF2-40B4-BE49-F238E27FC236}">
                <a16:creationId xmlns:a16="http://schemas.microsoft.com/office/drawing/2014/main" id="{9AAF559B-1393-488F-B7FE-EAA971D47A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599" y="1600200"/>
            <a:ext cx="4743993" cy="4876800"/>
          </a:xfrm>
          <a:noFill/>
        </p:spPr>
        <p:txBody>
          <a:bodyPr/>
          <a:lstStyle/>
          <a:p>
            <a:pPr eaLnBrk="1" hangingPunct="1"/>
            <a:r>
              <a:rPr lang="en-US" altLang="en-US" sz="2400" dirty="0">
                <a:latin typeface="+mj-lt"/>
              </a:rPr>
              <a:t>Make </a:t>
            </a:r>
            <a:r>
              <a:rPr lang="en-US" altLang="en-US" sz="2400" b="1" i="1" dirty="0">
                <a:latin typeface="+mj-lt"/>
              </a:rPr>
              <a:t>u</a:t>
            </a:r>
            <a:r>
              <a:rPr lang="en-US" altLang="en-US" sz="2400" dirty="0">
                <a:latin typeface="+mj-lt"/>
              </a:rPr>
              <a:t> coincide with Z-axis</a:t>
            </a:r>
          </a:p>
          <a:p>
            <a:pPr lvl="1" eaLnBrk="1" hangingPunct="1"/>
            <a:r>
              <a:rPr lang="en-US" altLang="en-US" sz="2400" dirty="0">
                <a:latin typeface="+mj-lt"/>
              </a:rPr>
              <a:t>Translate </a:t>
            </a:r>
            <a:r>
              <a:rPr lang="en-US" altLang="en-US" sz="2400" b="1" i="1" dirty="0">
                <a:latin typeface="+mj-lt"/>
              </a:rPr>
              <a:t>P</a:t>
            </a:r>
            <a:r>
              <a:rPr lang="en-US" altLang="en-US" sz="2400" baseline="-25000" dirty="0">
                <a:latin typeface="+mj-lt"/>
              </a:rPr>
              <a:t>1</a:t>
            </a:r>
            <a:r>
              <a:rPr lang="en-US" altLang="en-US" sz="2400" dirty="0">
                <a:latin typeface="+mj-lt"/>
              </a:rPr>
              <a:t> to origin: </a:t>
            </a:r>
            <a:r>
              <a:rPr lang="en-US" altLang="en-US" sz="2400" i="1" dirty="0">
                <a:latin typeface="+mj-lt"/>
              </a:rPr>
              <a:t>T</a:t>
            </a:r>
            <a:r>
              <a:rPr lang="en-US" altLang="en-US" sz="2400" dirty="0">
                <a:latin typeface="+mj-lt"/>
              </a:rPr>
              <a:t>(-</a:t>
            </a:r>
            <a:r>
              <a:rPr lang="en-US" altLang="en-US" sz="2400" b="1" i="1" dirty="0">
                <a:latin typeface="+mj-lt"/>
              </a:rPr>
              <a:t>P</a:t>
            </a:r>
            <a:r>
              <a:rPr lang="en-US" altLang="en-US" sz="2400" baseline="-25000" dirty="0">
                <a:latin typeface="+mj-lt"/>
              </a:rPr>
              <a:t>1</a:t>
            </a:r>
            <a:r>
              <a:rPr lang="en-US" altLang="en-US" sz="2400" dirty="0">
                <a:latin typeface="+mj-lt"/>
              </a:rPr>
              <a:t>)</a:t>
            </a:r>
          </a:p>
          <a:p>
            <a:pPr lvl="2" eaLnBrk="1" hangingPunct="1"/>
            <a:r>
              <a:rPr lang="en-US" altLang="en-US" dirty="0">
                <a:latin typeface="+mj-lt"/>
              </a:rPr>
              <a:t>Coincides one point of the axis with origin</a:t>
            </a:r>
          </a:p>
          <a:p>
            <a:pPr lvl="1" eaLnBrk="1" hangingPunct="1"/>
            <a:r>
              <a:rPr lang="en-US" altLang="en-US" dirty="0">
                <a:latin typeface="+mj-lt"/>
              </a:rPr>
              <a:t>Rotate shifted axis to coincide with Z axis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+mj-lt"/>
            </a:endParaRPr>
          </a:p>
        </p:txBody>
      </p:sp>
      <p:sp>
        <p:nvSpPr>
          <p:cNvPr id="14346" name="Text Box 8">
            <a:extLst>
              <a:ext uri="{FF2B5EF4-FFF2-40B4-BE49-F238E27FC236}">
                <a16:creationId xmlns:a16="http://schemas.microsoft.com/office/drawing/2014/main" id="{7C5186EA-B42B-4EDE-B6FA-03F38A323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3100" y="4129088"/>
            <a:ext cx="422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Georgia" panose="02040502050405020303" pitchFamily="18" charset="0"/>
              </a:rPr>
              <a:t>P1</a:t>
            </a:r>
          </a:p>
        </p:txBody>
      </p:sp>
      <p:sp>
        <p:nvSpPr>
          <p:cNvPr id="14347" name="Oval 10">
            <a:extLst>
              <a:ext uri="{FF2B5EF4-FFF2-40B4-BE49-F238E27FC236}">
                <a16:creationId xmlns:a16="http://schemas.microsoft.com/office/drawing/2014/main" id="{99524D8A-ADED-4CAF-BE04-CBAED83CB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0700" y="4357688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348" name="Straight Arrow Connector 18">
            <a:extLst>
              <a:ext uri="{FF2B5EF4-FFF2-40B4-BE49-F238E27FC236}">
                <a16:creationId xmlns:a16="http://schemas.microsoft.com/office/drawing/2014/main" id="{0E575E05-7C60-4F50-BDA9-4208DAF38F7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659438" y="3459163"/>
            <a:ext cx="381000" cy="9144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9" name="TextBox 19">
            <a:extLst>
              <a:ext uri="{FF2B5EF4-FFF2-40B4-BE49-F238E27FC236}">
                <a16:creationId xmlns:a16="http://schemas.microsoft.com/office/drawing/2014/main" id="{B9652F06-BF85-49BA-B5A9-5C1BA7125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438" y="3519488"/>
            <a:ext cx="134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35C9F46-0C0C-4ABA-B985-5C4BAD191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Rotation About an Arbitrary Axis</a:t>
            </a:r>
          </a:p>
        </p:txBody>
      </p:sp>
      <p:sp>
        <p:nvSpPr>
          <p:cNvPr id="16387" name="Line 3">
            <a:extLst>
              <a:ext uri="{FF2B5EF4-FFF2-40B4-BE49-F238E27FC236}">
                <a16:creationId xmlns:a16="http://schemas.microsoft.com/office/drawing/2014/main" id="{0422C3C0-BD44-49FF-9F30-432EC7F9E91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2860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Line 4">
            <a:extLst>
              <a:ext uri="{FF2B5EF4-FFF2-40B4-BE49-F238E27FC236}">
                <a16:creationId xmlns:a16="http://schemas.microsoft.com/office/drawing/2014/main" id="{1B69F309-6D60-4F72-A64F-6003FC97A2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4419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2B2F321C-EDD9-4CD3-BCAA-829131C94F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4419600"/>
            <a:ext cx="1219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6">
            <a:extLst>
              <a:ext uri="{FF2B5EF4-FFF2-40B4-BE49-F238E27FC236}">
                <a16:creationId xmlns:a16="http://schemas.microsoft.com/office/drawing/2014/main" id="{64D63CB8-5870-4A19-821C-004ABE7E51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4419600"/>
            <a:ext cx="3810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543ABFBC-D3EF-4AC9-AD75-0215A4669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191000"/>
            <a:ext cx="422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Georgia" panose="02040502050405020303" pitchFamily="18" charset="0"/>
              </a:rPr>
              <a:t>P1</a:t>
            </a:r>
          </a:p>
        </p:txBody>
      </p:sp>
      <p:sp>
        <p:nvSpPr>
          <p:cNvPr id="16392" name="Oval 9">
            <a:extLst>
              <a:ext uri="{FF2B5EF4-FFF2-40B4-BE49-F238E27FC236}">
                <a16:creationId xmlns:a16="http://schemas.microsoft.com/office/drawing/2014/main" id="{ADFCB766-E756-4476-AF88-92C5DF80E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4196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3" name="Text Box 11">
            <a:extLst>
              <a:ext uri="{FF2B5EF4-FFF2-40B4-BE49-F238E27FC236}">
                <a16:creationId xmlns:a16="http://schemas.microsoft.com/office/drawing/2014/main" id="{BAA76404-1A23-4F8C-9363-FF59D546B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343400"/>
            <a:ext cx="346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Georgia" panose="02040502050405020303" pitchFamily="18" charset="0"/>
              </a:rPr>
              <a:t>X</a:t>
            </a:r>
          </a:p>
        </p:txBody>
      </p:sp>
      <p:sp>
        <p:nvSpPr>
          <p:cNvPr id="16394" name="Text Box 12">
            <a:extLst>
              <a:ext uri="{FF2B5EF4-FFF2-40B4-BE49-F238E27FC236}">
                <a16:creationId xmlns:a16="http://schemas.microsoft.com/office/drawing/2014/main" id="{22F9CAD3-BB1B-43D7-A152-328846BB4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513" y="1828800"/>
            <a:ext cx="325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Georgia" panose="02040502050405020303" pitchFamily="18" charset="0"/>
              </a:rPr>
              <a:t>Y</a:t>
            </a:r>
          </a:p>
        </p:txBody>
      </p:sp>
      <p:sp>
        <p:nvSpPr>
          <p:cNvPr id="16395" name="Text Box 13">
            <a:extLst>
              <a:ext uri="{FF2B5EF4-FFF2-40B4-BE49-F238E27FC236}">
                <a16:creationId xmlns:a16="http://schemas.microsoft.com/office/drawing/2014/main" id="{C9E1D60A-5806-42B6-A5B9-24C5DF102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900" y="53340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Georgia" panose="02040502050405020303" pitchFamily="18" charset="0"/>
              </a:rPr>
              <a:t>Z</a:t>
            </a:r>
          </a:p>
        </p:txBody>
      </p:sp>
      <p:sp>
        <p:nvSpPr>
          <p:cNvPr id="169998" name="Rectangle 14">
            <a:extLst>
              <a:ext uri="{FF2B5EF4-FFF2-40B4-BE49-F238E27FC236}">
                <a16:creationId xmlns:a16="http://schemas.microsoft.com/office/drawing/2014/main" id="{B959442A-72D1-49B4-854C-4A5A116BBD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599" y="1600200"/>
            <a:ext cx="4724399" cy="4876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+mj-lt"/>
              </a:rPr>
              <a:t>Make </a:t>
            </a:r>
            <a:r>
              <a:rPr lang="en-US" altLang="en-US" sz="2400" b="1" i="1" dirty="0">
                <a:latin typeface="+mj-lt"/>
              </a:rPr>
              <a:t>u</a:t>
            </a:r>
            <a:r>
              <a:rPr lang="en-US" altLang="en-US" sz="2400" dirty="0">
                <a:latin typeface="+mj-lt"/>
              </a:rPr>
              <a:t> coincide with Z-axis</a:t>
            </a:r>
          </a:p>
          <a:p>
            <a:pPr lvl="1" eaLnBrk="1" hangingPunct="1"/>
            <a:r>
              <a:rPr lang="en-US" altLang="en-US" sz="2400" dirty="0">
                <a:latin typeface="+mj-lt"/>
              </a:rPr>
              <a:t>Translate </a:t>
            </a:r>
            <a:r>
              <a:rPr lang="en-US" altLang="en-US" sz="2400" b="1" i="1" dirty="0">
                <a:latin typeface="+mj-lt"/>
              </a:rPr>
              <a:t>P</a:t>
            </a:r>
            <a:r>
              <a:rPr lang="en-US" altLang="en-US" sz="2400" baseline="-25000" dirty="0">
                <a:latin typeface="+mj-lt"/>
              </a:rPr>
              <a:t>1</a:t>
            </a:r>
            <a:r>
              <a:rPr lang="en-US" altLang="en-US" sz="2400" dirty="0">
                <a:latin typeface="+mj-lt"/>
              </a:rPr>
              <a:t> to origin: </a:t>
            </a:r>
            <a:r>
              <a:rPr lang="en-US" altLang="en-US" sz="2400" i="1" dirty="0">
                <a:latin typeface="+mj-lt"/>
              </a:rPr>
              <a:t>T</a:t>
            </a:r>
            <a:r>
              <a:rPr lang="en-US" altLang="en-US" sz="2400" dirty="0">
                <a:latin typeface="+mj-lt"/>
              </a:rPr>
              <a:t>(-</a:t>
            </a:r>
            <a:r>
              <a:rPr lang="en-US" altLang="en-US" sz="2400" b="1" i="1" dirty="0">
                <a:latin typeface="+mj-lt"/>
              </a:rPr>
              <a:t>P</a:t>
            </a:r>
            <a:r>
              <a:rPr lang="en-US" altLang="en-US" sz="2400" baseline="-25000" dirty="0">
                <a:latin typeface="+mj-lt"/>
              </a:rPr>
              <a:t>1</a:t>
            </a:r>
            <a:r>
              <a:rPr lang="en-US" altLang="en-US" sz="2400" dirty="0">
                <a:latin typeface="+mj-lt"/>
              </a:rPr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>
                <a:latin typeface="+mj-lt"/>
              </a:rPr>
              <a:t>Coincides one point of the axis with origin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+mj-lt"/>
              </a:rPr>
              <a:t>Rotate shifted axis to coincide with Z axis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i="1" dirty="0">
                <a:latin typeface="+mj-lt"/>
              </a:rPr>
              <a:t>R</a:t>
            </a:r>
            <a:r>
              <a:rPr lang="en-US" altLang="en-US" baseline="-25000" dirty="0">
                <a:latin typeface="+mj-lt"/>
              </a:rPr>
              <a:t>1</a:t>
            </a:r>
            <a:r>
              <a:rPr lang="en-US" altLang="en-US" dirty="0">
                <a:latin typeface="+mj-lt"/>
              </a:rPr>
              <a:t>: Rotate about X to lie on XZ plane</a:t>
            </a:r>
            <a:endParaRPr lang="en-US" altLang="en-US" baseline="-25000" dirty="0">
              <a:latin typeface="+mj-lt"/>
            </a:endParaRP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baseline="-25000" dirty="0">
              <a:latin typeface="+mj-lt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>
              <a:latin typeface="+mj-lt"/>
            </a:endParaRPr>
          </a:p>
        </p:txBody>
      </p:sp>
      <p:sp>
        <p:nvSpPr>
          <p:cNvPr id="16397" name="Line 15">
            <a:extLst>
              <a:ext uri="{FF2B5EF4-FFF2-40B4-BE49-F238E27FC236}">
                <a16:creationId xmlns:a16="http://schemas.microsoft.com/office/drawing/2014/main" id="{C40CFC2B-DC7B-430A-B432-66A7555586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4419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6">
            <a:extLst>
              <a:ext uri="{FF2B5EF4-FFF2-40B4-BE49-F238E27FC236}">
                <a16:creationId xmlns:a16="http://schemas.microsoft.com/office/drawing/2014/main" id="{E63C0604-FE0E-4C30-9FBC-0D1B5B5FEC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4953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Arc 18">
            <a:extLst>
              <a:ext uri="{FF2B5EF4-FFF2-40B4-BE49-F238E27FC236}">
                <a16:creationId xmlns:a16="http://schemas.microsoft.com/office/drawing/2014/main" id="{01C6322A-74E4-44E6-B256-399E146BE1F9}"/>
              </a:ext>
            </a:extLst>
          </p:cNvPr>
          <p:cNvSpPr>
            <a:spLocks/>
          </p:cNvSpPr>
          <p:nvPr/>
        </p:nvSpPr>
        <p:spPr bwMode="auto">
          <a:xfrm rot="-2901987">
            <a:off x="7319963" y="4097338"/>
            <a:ext cx="838200" cy="685800"/>
          </a:xfrm>
          <a:custGeom>
            <a:avLst/>
            <a:gdLst>
              <a:gd name="T0" fmla="*/ 419100 w 43200"/>
              <a:gd name="T1" fmla="*/ 0 h 43200"/>
              <a:gd name="T2" fmla="*/ 46547 w 43200"/>
              <a:gd name="T3" fmla="*/ 185849 h 43200"/>
              <a:gd name="T4" fmla="*/ 419100 w 43200"/>
              <a:gd name="T5" fmla="*/ 3429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1600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8158"/>
                  <a:pt x="822" y="14766"/>
                  <a:pt x="2398" y="11706"/>
                </a:cubicBezTo>
              </a:path>
              <a:path w="43200" h="43200" stroke="0" extrusionOk="0">
                <a:moveTo>
                  <a:pt x="21600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8158"/>
                  <a:pt x="822" y="14766"/>
                  <a:pt x="2398" y="11706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" name="Straight Arrow Connector 18">
            <a:extLst>
              <a:ext uri="{FF2B5EF4-FFF2-40B4-BE49-F238E27FC236}">
                <a16:creationId xmlns:a16="http://schemas.microsoft.com/office/drawing/2014/main" id="{EF14B0FF-7EE4-47A7-9193-A1F0C688367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659438" y="3459163"/>
            <a:ext cx="381000" cy="914400"/>
          </a:xfrm>
          <a:prstGeom prst="straightConnector1">
            <a:avLst/>
          </a:prstGeom>
          <a:noFill/>
          <a:ln w="38100" algn="ctr">
            <a:solidFill>
              <a:srgbClr val="FF0000">
                <a:alpha val="20000"/>
              </a:srgbClr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25EACE9-D2AB-4856-B811-72987CBAF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Rotation About an Arbitrary Axis</a:t>
            </a:r>
          </a:p>
        </p:txBody>
      </p:sp>
      <p:sp>
        <p:nvSpPr>
          <p:cNvPr id="17411" name="Line 3">
            <a:extLst>
              <a:ext uri="{FF2B5EF4-FFF2-40B4-BE49-F238E27FC236}">
                <a16:creationId xmlns:a16="http://schemas.microsoft.com/office/drawing/2014/main" id="{EEE09C05-499B-456A-B6EC-DD8BA051E1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22860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A4177B21-65C5-45AE-B097-A8EB447A66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4419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5">
            <a:extLst>
              <a:ext uri="{FF2B5EF4-FFF2-40B4-BE49-F238E27FC236}">
                <a16:creationId xmlns:a16="http://schemas.microsoft.com/office/drawing/2014/main" id="{6B550F56-893C-42E2-B56B-227D2C59CA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4419600"/>
            <a:ext cx="1219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EFDE6D1B-E321-41F7-85F0-D359693A8E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4419600"/>
            <a:ext cx="6858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2FB24A53-540D-4AF1-85E7-5487ABC56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191000"/>
            <a:ext cx="422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Georgia" panose="02040502050405020303" pitchFamily="18" charset="0"/>
              </a:rPr>
              <a:t>P1</a:t>
            </a:r>
          </a:p>
        </p:txBody>
      </p:sp>
      <p:sp>
        <p:nvSpPr>
          <p:cNvPr id="17416" name="Oval 9">
            <a:extLst>
              <a:ext uri="{FF2B5EF4-FFF2-40B4-BE49-F238E27FC236}">
                <a16:creationId xmlns:a16="http://schemas.microsoft.com/office/drawing/2014/main" id="{CD8EA163-C440-4BAD-A608-C0F86AB90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4196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7" name="Oval 10">
            <a:extLst>
              <a:ext uri="{FF2B5EF4-FFF2-40B4-BE49-F238E27FC236}">
                <a16:creationId xmlns:a16="http://schemas.microsoft.com/office/drawing/2014/main" id="{E25F89E3-76DC-4FB8-8096-34C1205F2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8" name="Text Box 11">
            <a:extLst>
              <a:ext uri="{FF2B5EF4-FFF2-40B4-BE49-F238E27FC236}">
                <a16:creationId xmlns:a16="http://schemas.microsoft.com/office/drawing/2014/main" id="{B3E2CC37-4500-48B9-B506-07CDE7826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343400"/>
            <a:ext cx="346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Georgia" panose="02040502050405020303" pitchFamily="18" charset="0"/>
              </a:rPr>
              <a:t>X</a:t>
            </a:r>
          </a:p>
        </p:txBody>
      </p:sp>
      <p:sp>
        <p:nvSpPr>
          <p:cNvPr id="17419" name="Text Box 12">
            <a:extLst>
              <a:ext uri="{FF2B5EF4-FFF2-40B4-BE49-F238E27FC236}">
                <a16:creationId xmlns:a16="http://schemas.microsoft.com/office/drawing/2014/main" id="{A4044CF0-125A-4C3A-A3CD-E6F44B55C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513" y="1828800"/>
            <a:ext cx="325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Georgia" panose="02040502050405020303" pitchFamily="18" charset="0"/>
              </a:rPr>
              <a:t>Y</a:t>
            </a:r>
          </a:p>
        </p:txBody>
      </p:sp>
      <p:sp>
        <p:nvSpPr>
          <p:cNvPr id="17420" name="Text Box 13">
            <a:extLst>
              <a:ext uri="{FF2B5EF4-FFF2-40B4-BE49-F238E27FC236}">
                <a16:creationId xmlns:a16="http://schemas.microsoft.com/office/drawing/2014/main" id="{615E7130-79B1-420C-A7E2-DD450C2A5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900" y="53340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Georgia" panose="02040502050405020303" pitchFamily="18" charset="0"/>
              </a:rPr>
              <a:t>Z</a:t>
            </a:r>
          </a:p>
        </p:txBody>
      </p:sp>
      <p:sp>
        <p:nvSpPr>
          <p:cNvPr id="17421" name="Rectangle 14">
            <a:extLst>
              <a:ext uri="{FF2B5EF4-FFF2-40B4-BE49-F238E27FC236}">
                <a16:creationId xmlns:a16="http://schemas.microsoft.com/office/drawing/2014/main" id="{D4C9711C-243C-444D-8AB8-D49778D8A1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599" y="1600200"/>
            <a:ext cx="4724397" cy="4876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+mj-lt"/>
              </a:rPr>
              <a:t>Make </a:t>
            </a:r>
            <a:r>
              <a:rPr lang="en-US" altLang="en-US" sz="2400" b="1" i="1" dirty="0">
                <a:latin typeface="+mj-lt"/>
              </a:rPr>
              <a:t>u</a:t>
            </a:r>
            <a:r>
              <a:rPr lang="en-US" altLang="en-US" sz="2400" dirty="0">
                <a:latin typeface="+mj-lt"/>
              </a:rPr>
              <a:t> coincide with Z-axis</a:t>
            </a:r>
          </a:p>
          <a:p>
            <a:pPr lvl="1" eaLnBrk="1" hangingPunct="1"/>
            <a:r>
              <a:rPr lang="en-US" altLang="en-US" sz="2400" dirty="0">
                <a:latin typeface="+mj-lt"/>
              </a:rPr>
              <a:t>Translate </a:t>
            </a:r>
            <a:r>
              <a:rPr lang="en-US" altLang="en-US" sz="2400" b="1" i="1" dirty="0">
                <a:latin typeface="+mj-lt"/>
              </a:rPr>
              <a:t>P</a:t>
            </a:r>
            <a:r>
              <a:rPr lang="en-US" altLang="en-US" sz="2400" baseline="-25000" dirty="0">
                <a:latin typeface="+mj-lt"/>
              </a:rPr>
              <a:t>1</a:t>
            </a:r>
            <a:r>
              <a:rPr lang="en-US" altLang="en-US" sz="2400" dirty="0">
                <a:latin typeface="+mj-lt"/>
              </a:rPr>
              <a:t> to origin: </a:t>
            </a:r>
            <a:r>
              <a:rPr lang="en-US" altLang="en-US" sz="2400" i="1" dirty="0">
                <a:latin typeface="+mj-lt"/>
              </a:rPr>
              <a:t>T</a:t>
            </a:r>
            <a:r>
              <a:rPr lang="en-US" altLang="en-US" sz="2400" dirty="0">
                <a:latin typeface="+mj-lt"/>
              </a:rPr>
              <a:t>(-</a:t>
            </a:r>
            <a:r>
              <a:rPr lang="en-US" altLang="en-US" sz="2400" b="1" i="1" dirty="0">
                <a:latin typeface="+mj-lt"/>
              </a:rPr>
              <a:t>P</a:t>
            </a:r>
            <a:r>
              <a:rPr lang="en-US" altLang="en-US" sz="2400" baseline="-25000" dirty="0">
                <a:latin typeface="+mj-lt"/>
              </a:rPr>
              <a:t>1</a:t>
            </a:r>
            <a:r>
              <a:rPr lang="en-US" altLang="en-US" sz="2400" dirty="0">
                <a:latin typeface="+mj-lt"/>
              </a:rPr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>
                <a:latin typeface="+mj-lt"/>
              </a:rPr>
              <a:t>Coincides one point of the axis with origin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+mj-lt"/>
              </a:rPr>
              <a:t>Rotate shifted axis to coincide with Z axis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i="1" dirty="0">
                <a:latin typeface="+mj-lt"/>
              </a:rPr>
              <a:t>R</a:t>
            </a:r>
            <a:r>
              <a:rPr lang="en-US" altLang="en-US" baseline="-25000" dirty="0">
                <a:latin typeface="+mj-lt"/>
              </a:rPr>
              <a:t>1</a:t>
            </a:r>
            <a:r>
              <a:rPr lang="en-US" altLang="en-US" dirty="0">
                <a:latin typeface="+mj-lt"/>
              </a:rPr>
              <a:t>: Rotate about X to lie on XZ plane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i="1" dirty="0">
                <a:latin typeface="+mj-lt"/>
              </a:rPr>
              <a:t>R</a:t>
            </a:r>
            <a:r>
              <a:rPr lang="en-US" altLang="en-US" baseline="-25000" dirty="0">
                <a:latin typeface="+mj-lt"/>
              </a:rPr>
              <a:t>2</a:t>
            </a:r>
            <a:r>
              <a:rPr lang="en-US" altLang="en-US" dirty="0">
                <a:latin typeface="+mj-lt"/>
              </a:rPr>
              <a:t>: Rotate about Y to lie on Z axis</a:t>
            </a:r>
            <a:endParaRPr lang="en-US" altLang="en-US" baseline="-25000" dirty="0">
              <a:latin typeface="+mj-lt"/>
            </a:endParaRP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baseline="-25000" dirty="0">
              <a:latin typeface="+mj-lt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>
              <a:latin typeface="+mj-lt"/>
            </a:endParaRPr>
          </a:p>
        </p:txBody>
      </p:sp>
      <p:sp>
        <p:nvSpPr>
          <p:cNvPr id="17422" name="Arc 17">
            <a:extLst>
              <a:ext uri="{FF2B5EF4-FFF2-40B4-BE49-F238E27FC236}">
                <a16:creationId xmlns:a16="http://schemas.microsoft.com/office/drawing/2014/main" id="{83152F05-2E8D-4B86-AC9D-D786C153FE6E}"/>
              </a:ext>
            </a:extLst>
          </p:cNvPr>
          <p:cNvSpPr>
            <a:spLocks/>
          </p:cNvSpPr>
          <p:nvPr/>
        </p:nvSpPr>
        <p:spPr bwMode="auto">
          <a:xfrm rot="551576">
            <a:off x="5334000" y="2667000"/>
            <a:ext cx="762000" cy="381000"/>
          </a:xfrm>
          <a:custGeom>
            <a:avLst/>
            <a:gdLst>
              <a:gd name="T0" fmla="*/ 381000 w 43200"/>
              <a:gd name="T1" fmla="*/ 0 h 43200"/>
              <a:gd name="T2" fmla="*/ 42316 w 43200"/>
              <a:gd name="T3" fmla="*/ 103249 h 43200"/>
              <a:gd name="T4" fmla="*/ 381000 w 43200"/>
              <a:gd name="T5" fmla="*/ 1905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1600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8158"/>
                  <a:pt x="822" y="14766"/>
                  <a:pt x="2398" y="11706"/>
                </a:cubicBezTo>
              </a:path>
              <a:path w="43200" h="43200" stroke="0" extrusionOk="0">
                <a:moveTo>
                  <a:pt x="21600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8158"/>
                  <a:pt x="822" y="14766"/>
                  <a:pt x="2398" y="11706"/>
                </a:cubicBez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6">
            <a:extLst>
              <a:ext uri="{FF2B5EF4-FFF2-40B4-BE49-F238E27FC236}">
                <a16:creationId xmlns:a16="http://schemas.microsoft.com/office/drawing/2014/main" id="{4E7923E3-135F-4A55-8F34-B20FA97DF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4419600"/>
            <a:ext cx="381000" cy="533400"/>
          </a:xfrm>
          <a:prstGeom prst="line">
            <a:avLst/>
          </a:prstGeom>
          <a:noFill/>
          <a:ln w="38100">
            <a:solidFill>
              <a:srgbClr val="FF0000">
                <a:alpha val="20000"/>
              </a:srgb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>
            <a:extLst>
              <a:ext uri="{FF2B5EF4-FFF2-40B4-BE49-F238E27FC236}">
                <a16:creationId xmlns:a16="http://schemas.microsoft.com/office/drawing/2014/main" id="{5CECB381-F143-4C72-984C-66D2A2439E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latin typeface="+mj-lt"/>
              </a:rPr>
              <a:t>In summary:</a:t>
            </a:r>
          </a:p>
          <a:p>
            <a:pPr lvl="1"/>
            <a:r>
              <a:rPr lang="en-US" altLang="en-US" dirty="0">
                <a:solidFill>
                  <a:schemeClr val="accent1"/>
                </a:solidFill>
                <a:latin typeface="+mj-lt"/>
              </a:rPr>
              <a:t>Make the axis of rotation </a:t>
            </a:r>
            <a:r>
              <a:rPr lang="en-US" altLang="en-US" b="1" i="1" dirty="0">
                <a:solidFill>
                  <a:schemeClr val="accent1"/>
                </a:solidFill>
                <a:latin typeface="+mj-lt"/>
              </a:rPr>
              <a:t>u</a:t>
            </a:r>
            <a:r>
              <a:rPr lang="en-US" altLang="en-US" dirty="0">
                <a:solidFill>
                  <a:schemeClr val="accent1"/>
                </a:solidFill>
                <a:latin typeface="+mj-lt"/>
              </a:rPr>
              <a:t> coincide with the Z-axis</a:t>
            </a:r>
          </a:p>
          <a:p>
            <a:pPr lvl="2"/>
            <a:r>
              <a:rPr lang="en-US" altLang="en-US" dirty="0">
                <a:solidFill>
                  <a:schemeClr val="accent1"/>
                </a:solidFill>
                <a:latin typeface="+mj-lt"/>
              </a:rPr>
              <a:t>Translation to move </a:t>
            </a:r>
            <a:r>
              <a:rPr lang="en-US" altLang="en-US" b="1" i="1" dirty="0">
                <a:solidFill>
                  <a:schemeClr val="accent1"/>
                </a:solidFill>
                <a:latin typeface="+mj-lt"/>
              </a:rPr>
              <a:t>P</a:t>
            </a:r>
            <a:r>
              <a:rPr lang="en-US" altLang="en-US" baseline="-25000" dirty="0">
                <a:solidFill>
                  <a:schemeClr val="accent1"/>
                </a:solidFill>
                <a:latin typeface="+mj-lt"/>
              </a:rPr>
              <a:t>1</a:t>
            </a:r>
            <a:r>
              <a:rPr lang="en-US" altLang="en-US" dirty="0">
                <a:solidFill>
                  <a:schemeClr val="accent1"/>
                </a:solidFill>
                <a:latin typeface="+mj-lt"/>
              </a:rPr>
              <a:t> to the origin: </a:t>
            </a:r>
            <a:r>
              <a:rPr lang="en-US" altLang="en-US" i="1" dirty="0">
                <a:solidFill>
                  <a:schemeClr val="accent1"/>
                </a:solidFill>
                <a:latin typeface="+mj-lt"/>
              </a:rPr>
              <a:t>T</a:t>
            </a:r>
            <a:r>
              <a:rPr lang="en-US" altLang="en-US" dirty="0">
                <a:solidFill>
                  <a:schemeClr val="accent1"/>
                </a:solidFill>
                <a:latin typeface="+mj-lt"/>
              </a:rPr>
              <a:t>(-</a:t>
            </a:r>
            <a:r>
              <a:rPr lang="en-US" altLang="en-US" b="1" i="1" dirty="0">
                <a:solidFill>
                  <a:schemeClr val="accent1"/>
                </a:solidFill>
                <a:latin typeface="+mj-lt"/>
              </a:rPr>
              <a:t>P</a:t>
            </a:r>
            <a:r>
              <a:rPr lang="en-US" altLang="en-US" baseline="-25000" dirty="0">
                <a:solidFill>
                  <a:schemeClr val="accent1"/>
                </a:solidFill>
                <a:latin typeface="+mj-lt"/>
              </a:rPr>
              <a:t>1</a:t>
            </a:r>
            <a:r>
              <a:rPr lang="en-US" altLang="en-US" dirty="0">
                <a:solidFill>
                  <a:schemeClr val="accent1"/>
                </a:solidFill>
                <a:latin typeface="+mj-lt"/>
              </a:rPr>
              <a:t>)</a:t>
            </a:r>
          </a:p>
          <a:p>
            <a:pPr lvl="3"/>
            <a:r>
              <a:rPr lang="en-US" altLang="en-US" dirty="0">
                <a:solidFill>
                  <a:schemeClr val="accent1"/>
                </a:solidFill>
                <a:latin typeface="+mj-lt"/>
              </a:rPr>
              <a:t>Coincides one point of the axis with origin</a:t>
            </a:r>
          </a:p>
          <a:p>
            <a:pPr lvl="2"/>
            <a:r>
              <a:rPr lang="en-US" altLang="en-US" dirty="0">
                <a:solidFill>
                  <a:schemeClr val="accent1"/>
                </a:solidFill>
                <a:latin typeface="+mj-lt"/>
              </a:rPr>
              <a:t>Rotation to coincide the shifted axis with Z axis</a:t>
            </a:r>
          </a:p>
          <a:p>
            <a:pPr lvl="3"/>
            <a:r>
              <a:rPr lang="en-US" altLang="en-US" i="1" dirty="0">
                <a:solidFill>
                  <a:schemeClr val="accent1"/>
                </a:solidFill>
                <a:latin typeface="+mj-lt"/>
              </a:rPr>
              <a:t>R</a:t>
            </a:r>
            <a:r>
              <a:rPr lang="en-US" altLang="en-US" baseline="-25000" dirty="0">
                <a:solidFill>
                  <a:schemeClr val="accent1"/>
                </a:solidFill>
                <a:latin typeface="+mj-lt"/>
              </a:rPr>
              <a:t>1</a:t>
            </a:r>
            <a:r>
              <a:rPr lang="en-US" altLang="en-US" dirty="0">
                <a:solidFill>
                  <a:schemeClr val="accent1"/>
                </a:solidFill>
                <a:latin typeface="+mj-lt"/>
              </a:rPr>
              <a:t>: Rotation around X such that the axis lies on the XZ plane.</a:t>
            </a:r>
          </a:p>
          <a:p>
            <a:pPr lvl="3"/>
            <a:r>
              <a:rPr lang="en-US" altLang="en-US" i="1" dirty="0">
                <a:solidFill>
                  <a:schemeClr val="accent1"/>
                </a:solidFill>
                <a:latin typeface="+mj-lt"/>
              </a:rPr>
              <a:t>R</a:t>
            </a:r>
            <a:r>
              <a:rPr lang="en-US" altLang="en-US" baseline="-25000" dirty="0">
                <a:solidFill>
                  <a:schemeClr val="accent1"/>
                </a:solidFill>
                <a:latin typeface="+mj-lt"/>
              </a:rPr>
              <a:t>2</a:t>
            </a:r>
            <a:r>
              <a:rPr lang="en-US" altLang="en-US" dirty="0">
                <a:solidFill>
                  <a:schemeClr val="accent1"/>
                </a:solidFill>
                <a:latin typeface="+mj-lt"/>
              </a:rPr>
              <a:t>: Rotation around Y such that the axis coincides with the Z axis</a:t>
            </a:r>
          </a:p>
          <a:p>
            <a:pPr lvl="3"/>
            <a:endParaRPr lang="en-US" altLang="en-US" dirty="0">
              <a:solidFill>
                <a:schemeClr val="accent1"/>
              </a:solidFill>
              <a:latin typeface="+mj-lt"/>
            </a:endParaRPr>
          </a:p>
          <a:p>
            <a:pPr lvl="1"/>
            <a:r>
              <a:rPr lang="en-US" altLang="en-US" i="1" dirty="0">
                <a:solidFill>
                  <a:schemeClr val="accent2"/>
                </a:solidFill>
                <a:latin typeface="+mj-lt"/>
              </a:rPr>
              <a:t>R</a:t>
            </a:r>
            <a:r>
              <a:rPr lang="en-US" altLang="en-US" baseline="-25000" dirty="0">
                <a:solidFill>
                  <a:schemeClr val="accent2"/>
                </a:solidFill>
                <a:latin typeface="+mj-lt"/>
              </a:rPr>
              <a:t>3</a:t>
            </a:r>
            <a:r>
              <a:rPr lang="en-US" altLang="en-US" dirty="0">
                <a:solidFill>
                  <a:schemeClr val="accent2"/>
                </a:solidFill>
                <a:latin typeface="+mj-lt"/>
              </a:rPr>
              <a:t>: Rotate the scene around the Z axis by an angle </a:t>
            </a:r>
            <a:r>
              <a:rPr lang="el-GR" altLang="en-US" i="1" dirty="0">
                <a:solidFill>
                  <a:schemeClr val="accent2"/>
                </a:solidFill>
                <a:latin typeface="+mj-lt"/>
              </a:rPr>
              <a:t>θ</a:t>
            </a:r>
            <a:endParaRPr lang="en-US" altLang="en-US" i="1" dirty="0">
              <a:solidFill>
                <a:schemeClr val="accent2"/>
              </a:solidFill>
              <a:latin typeface="+mj-lt"/>
            </a:endParaRPr>
          </a:p>
          <a:p>
            <a:pPr lvl="2"/>
            <a:endParaRPr lang="el-GR" altLang="en-US" i="1" dirty="0">
              <a:solidFill>
                <a:schemeClr val="accent2"/>
              </a:solidFill>
              <a:latin typeface="+mj-lt"/>
            </a:endParaRPr>
          </a:p>
          <a:p>
            <a:pPr lvl="1"/>
            <a:r>
              <a:rPr lang="en-US" altLang="en-US" dirty="0">
                <a:solidFill>
                  <a:schemeClr val="accent6"/>
                </a:solidFill>
                <a:latin typeface="+mj-lt"/>
              </a:rPr>
              <a:t>Inverse transformations of </a:t>
            </a:r>
            <a:r>
              <a:rPr lang="en-US" altLang="en-US" i="1" dirty="0">
                <a:solidFill>
                  <a:schemeClr val="accent6"/>
                </a:solidFill>
                <a:latin typeface="+mj-lt"/>
              </a:rPr>
              <a:t>R</a:t>
            </a:r>
            <a:r>
              <a:rPr lang="en-US" altLang="en-US" baseline="-25000" dirty="0">
                <a:solidFill>
                  <a:schemeClr val="accent6"/>
                </a:solidFill>
                <a:latin typeface="+mj-lt"/>
              </a:rPr>
              <a:t>2</a:t>
            </a:r>
            <a:r>
              <a:rPr lang="en-US" altLang="en-US" dirty="0">
                <a:solidFill>
                  <a:schemeClr val="accent6"/>
                </a:solidFill>
                <a:latin typeface="+mj-lt"/>
              </a:rPr>
              <a:t>, </a:t>
            </a:r>
            <a:r>
              <a:rPr lang="en-US" altLang="en-US" i="1" dirty="0">
                <a:solidFill>
                  <a:schemeClr val="accent6"/>
                </a:solidFill>
                <a:latin typeface="+mj-lt"/>
              </a:rPr>
              <a:t>R</a:t>
            </a:r>
            <a:r>
              <a:rPr lang="en-US" altLang="en-US" baseline="-25000" dirty="0">
                <a:solidFill>
                  <a:schemeClr val="accent6"/>
                </a:solidFill>
                <a:latin typeface="+mj-lt"/>
              </a:rPr>
              <a:t>1</a:t>
            </a:r>
            <a:r>
              <a:rPr lang="en-US" altLang="en-US" dirty="0">
                <a:solidFill>
                  <a:schemeClr val="accent6"/>
                </a:solidFill>
                <a:latin typeface="+mj-lt"/>
              </a:rPr>
              <a:t> and </a:t>
            </a:r>
            <a:r>
              <a:rPr lang="en-US" altLang="en-US" i="1" dirty="0">
                <a:solidFill>
                  <a:schemeClr val="accent6"/>
                </a:solidFill>
                <a:latin typeface="+mj-lt"/>
              </a:rPr>
              <a:t>T</a:t>
            </a:r>
            <a:r>
              <a:rPr lang="en-US" altLang="en-US" dirty="0">
                <a:solidFill>
                  <a:schemeClr val="accent6"/>
                </a:solidFill>
                <a:latin typeface="+mj-lt"/>
              </a:rPr>
              <a:t> to bring back the axis to the original position</a:t>
            </a:r>
          </a:p>
          <a:p>
            <a:pPr lvl="1"/>
            <a:endParaRPr lang="en-US" altLang="en-US" dirty="0">
              <a:latin typeface="+mj-lt"/>
            </a:endParaRPr>
          </a:p>
          <a:p>
            <a:pPr lvl="1"/>
            <a:r>
              <a:rPr lang="en-US" altLang="en-US" i="1" dirty="0">
                <a:latin typeface="+mj-lt"/>
              </a:rPr>
              <a:t>M</a:t>
            </a:r>
            <a:r>
              <a:rPr lang="en-US" altLang="en-US" dirty="0">
                <a:latin typeface="+mj-lt"/>
              </a:rPr>
              <a:t> = </a:t>
            </a:r>
            <a:r>
              <a:rPr lang="en-US" altLang="en-US" i="1" dirty="0">
                <a:solidFill>
                  <a:schemeClr val="accent6"/>
                </a:solidFill>
                <a:latin typeface="+mj-lt"/>
              </a:rPr>
              <a:t>T</a:t>
            </a:r>
            <a:r>
              <a:rPr lang="en-US" altLang="en-US" baseline="35000" dirty="0">
                <a:solidFill>
                  <a:schemeClr val="accent6"/>
                </a:solidFill>
                <a:latin typeface="+mj-lt"/>
              </a:rPr>
              <a:t>-1</a:t>
            </a:r>
            <a:r>
              <a:rPr lang="en-US" altLang="en-US" dirty="0">
                <a:solidFill>
                  <a:schemeClr val="accent6"/>
                </a:solidFill>
                <a:latin typeface="+mj-lt"/>
              </a:rPr>
              <a:t> </a:t>
            </a:r>
            <a:r>
              <a:rPr lang="en-US" altLang="en-US" i="1" dirty="0">
                <a:solidFill>
                  <a:schemeClr val="accent6"/>
                </a:solidFill>
                <a:latin typeface="+mj-lt"/>
              </a:rPr>
              <a:t>R</a:t>
            </a:r>
            <a:r>
              <a:rPr lang="en-US" altLang="en-US" baseline="-25000" dirty="0">
                <a:solidFill>
                  <a:schemeClr val="accent6"/>
                </a:solidFill>
                <a:latin typeface="+mj-lt"/>
              </a:rPr>
              <a:t>1</a:t>
            </a:r>
            <a:r>
              <a:rPr lang="en-US" altLang="en-US" baseline="35000" dirty="0">
                <a:solidFill>
                  <a:schemeClr val="accent6"/>
                </a:solidFill>
                <a:latin typeface="+mj-lt"/>
              </a:rPr>
              <a:t>-1 </a:t>
            </a:r>
            <a:r>
              <a:rPr lang="en-US" altLang="en-US" i="1" dirty="0">
                <a:solidFill>
                  <a:schemeClr val="accent6"/>
                </a:solidFill>
                <a:latin typeface="+mj-lt"/>
              </a:rPr>
              <a:t>R</a:t>
            </a:r>
            <a:r>
              <a:rPr lang="en-US" altLang="en-US" baseline="-25000" dirty="0">
                <a:solidFill>
                  <a:schemeClr val="accent6"/>
                </a:solidFill>
                <a:latin typeface="+mj-lt"/>
              </a:rPr>
              <a:t>2</a:t>
            </a:r>
            <a:r>
              <a:rPr lang="en-US" altLang="en-US" baseline="35000" dirty="0">
                <a:solidFill>
                  <a:schemeClr val="accent6"/>
                </a:solidFill>
                <a:latin typeface="+mj-lt"/>
              </a:rPr>
              <a:t>-1</a:t>
            </a:r>
            <a:r>
              <a:rPr lang="en-US" altLang="en-US" baseline="35000" dirty="0">
                <a:latin typeface="+mj-lt"/>
              </a:rPr>
              <a:t> </a:t>
            </a:r>
            <a:r>
              <a:rPr lang="en-US" altLang="en-US" i="1" dirty="0">
                <a:solidFill>
                  <a:schemeClr val="accent2"/>
                </a:solidFill>
                <a:latin typeface="+mj-lt"/>
              </a:rPr>
              <a:t>R</a:t>
            </a:r>
            <a:r>
              <a:rPr lang="en-US" altLang="en-US" baseline="-25000" dirty="0">
                <a:solidFill>
                  <a:schemeClr val="accent2"/>
                </a:solidFill>
                <a:latin typeface="+mj-lt"/>
              </a:rPr>
              <a:t>3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i="1" dirty="0">
                <a:solidFill>
                  <a:schemeClr val="accent1"/>
                </a:solidFill>
                <a:latin typeface="+mj-lt"/>
              </a:rPr>
              <a:t>R</a:t>
            </a:r>
            <a:r>
              <a:rPr lang="en-US" altLang="en-US" baseline="-25000" dirty="0">
                <a:solidFill>
                  <a:schemeClr val="accent1"/>
                </a:solidFill>
                <a:latin typeface="+mj-lt"/>
              </a:rPr>
              <a:t>2</a:t>
            </a:r>
            <a:r>
              <a:rPr lang="en-US" altLang="en-US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altLang="en-US" i="1" dirty="0">
                <a:solidFill>
                  <a:schemeClr val="accent1"/>
                </a:solidFill>
                <a:latin typeface="+mj-lt"/>
              </a:rPr>
              <a:t>R</a:t>
            </a:r>
            <a:r>
              <a:rPr lang="en-US" altLang="en-US" baseline="-25000" dirty="0">
                <a:solidFill>
                  <a:schemeClr val="accent1"/>
                </a:solidFill>
                <a:latin typeface="+mj-lt"/>
              </a:rPr>
              <a:t>1</a:t>
            </a:r>
            <a:r>
              <a:rPr lang="en-US" altLang="en-US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altLang="en-US" i="1" dirty="0">
                <a:solidFill>
                  <a:schemeClr val="accent1"/>
                </a:solidFill>
                <a:latin typeface="+mj-lt"/>
              </a:rPr>
              <a:t>T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9B724480-78E3-4B98-91C9-F06287521E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Rotation About an Arbitrary Axis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614FE84-E884-478C-A892-7D902C5578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Translation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FFAB7F1-B8DD-4A8F-83E7-76AFBEAD1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Let </a:t>
            </a:r>
            <a:r>
              <a:rPr lang="en-US" altLang="en-US" sz="2800" b="1" i="1" dirty="0"/>
              <a:t>P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= (</a:t>
            </a:r>
            <a:r>
              <a:rPr lang="en-US" altLang="en-US" sz="2800" i="1" dirty="0"/>
              <a:t>x</a:t>
            </a:r>
            <a:r>
              <a:rPr lang="en-US" altLang="en-US" sz="2800" dirty="0"/>
              <a:t>, </a:t>
            </a:r>
            <a:r>
              <a:rPr lang="en-US" altLang="en-US" sz="2800" i="1" dirty="0"/>
              <a:t>y</a:t>
            </a:r>
            <a:r>
              <a:rPr lang="en-US" altLang="en-US" sz="2800" dirty="0"/>
              <a:t>, </a:t>
            </a:r>
            <a:r>
              <a:rPr lang="en-US" altLang="en-US" sz="2800" i="1" dirty="0"/>
              <a:t>z</a:t>
            </a:r>
            <a:r>
              <a:rPr lang="en-US" altLang="en-US" sz="2800" dirty="0"/>
              <a:t>). Then </a:t>
            </a:r>
            <a:r>
              <a:rPr lang="en-US" altLang="en-US" sz="2800" i="1" dirty="0"/>
              <a:t>T</a:t>
            </a:r>
            <a:r>
              <a:rPr lang="en-US" altLang="en-US" sz="2800" dirty="0"/>
              <a:t> = </a:t>
            </a:r>
            <a:r>
              <a:rPr lang="en-US" altLang="en-US" sz="2800" i="1" dirty="0"/>
              <a:t>T</a:t>
            </a:r>
            <a:r>
              <a:rPr lang="en-US" altLang="en-US" sz="2800" dirty="0"/>
              <a:t>(-</a:t>
            </a:r>
            <a:r>
              <a:rPr lang="en-US" altLang="en-US" sz="2800" i="1" dirty="0"/>
              <a:t>x</a:t>
            </a:r>
            <a:r>
              <a:rPr lang="en-US" altLang="en-US" sz="2800" dirty="0"/>
              <a:t>, -</a:t>
            </a:r>
            <a:r>
              <a:rPr lang="en-US" altLang="en-US" sz="2800" i="1" dirty="0"/>
              <a:t>y</a:t>
            </a:r>
            <a:r>
              <a:rPr lang="en-US" altLang="en-US" sz="2800" dirty="0"/>
              <a:t>, -</a:t>
            </a:r>
            <a:r>
              <a:rPr lang="en-US" altLang="en-US" sz="2800" i="1" dirty="0"/>
              <a:t>z</a:t>
            </a:r>
            <a:r>
              <a:rPr lang="en-US" altLang="en-US" sz="2800" dirty="0"/>
              <a:t>).</a:t>
            </a:r>
          </a:p>
          <a:p>
            <a:pPr eaLnBrk="1" hangingPunct="1"/>
            <a:r>
              <a:rPr lang="en-US" altLang="en-US" sz="2800" dirty="0"/>
              <a:t>After translation:</a:t>
            </a:r>
          </a:p>
        </p:txBody>
      </p:sp>
      <p:sp>
        <p:nvSpPr>
          <p:cNvPr id="19460" name="Line 4">
            <a:extLst>
              <a:ext uri="{FF2B5EF4-FFF2-40B4-BE49-F238E27FC236}">
                <a16:creationId xmlns:a16="http://schemas.microsoft.com/office/drawing/2014/main" id="{FFEB2EDF-A01A-4BD5-9928-FD8BEE4570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9461" name="Line 5">
            <a:extLst>
              <a:ext uri="{FF2B5EF4-FFF2-40B4-BE49-F238E27FC236}">
                <a16:creationId xmlns:a16="http://schemas.microsoft.com/office/drawing/2014/main" id="{78EF36AC-DE4F-46BF-9F9F-6FC69EC850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191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9462" name="Line 6">
            <a:extLst>
              <a:ext uri="{FF2B5EF4-FFF2-40B4-BE49-F238E27FC236}">
                <a16:creationId xmlns:a16="http://schemas.microsoft.com/office/drawing/2014/main" id="{94023197-EB8A-4E3B-8FDB-2A7FD738FC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41910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90131" name="Oval 19">
            <a:extLst>
              <a:ext uri="{FF2B5EF4-FFF2-40B4-BE49-F238E27FC236}">
                <a16:creationId xmlns:a16="http://schemas.microsoft.com/office/drawing/2014/main" id="{02728D81-7363-4762-8BB3-A12892E23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5275" y="41148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90134" name="Text Box 22">
            <a:extLst>
              <a:ext uri="{FF2B5EF4-FFF2-40B4-BE49-F238E27FC236}">
                <a16:creationId xmlns:a16="http://schemas.microsoft.com/office/drawing/2014/main" id="{F8606784-FCAC-4F1D-822E-947CBD2BF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886200"/>
            <a:ext cx="4507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i="1" dirty="0">
                <a:latin typeface="+mj-lt"/>
              </a:rPr>
              <a:t>P</a:t>
            </a:r>
            <a:r>
              <a:rPr lang="en-US" altLang="en-US" sz="2000" b="0" baseline="-25000" dirty="0">
                <a:latin typeface="+mj-lt"/>
              </a:rPr>
              <a:t>1</a:t>
            </a:r>
          </a:p>
        </p:txBody>
      </p:sp>
      <p:sp>
        <p:nvSpPr>
          <p:cNvPr id="90139" name="Line 27">
            <a:extLst>
              <a:ext uri="{FF2B5EF4-FFF2-40B4-BE49-F238E27FC236}">
                <a16:creationId xmlns:a16="http://schemas.microsoft.com/office/drawing/2014/main" id="{8D9BB753-1E08-41C3-8BCE-75127DDFCD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3657600"/>
            <a:ext cx="30480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90140" name="Text Box 28">
            <a:extLst>
              <a:ext uri="{FF2B5EF4-FFF2-40B4-BE49-F238E27FC236}">
                <a16:creationId xmlns:a16="http://schemas.microsoft.com/office/drawing/2014/main" id="{3FC19BA6-654B-431B-B6D0-F9115A3C6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352800"/>
            <a:ext cx="5421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i="1" dirty="0">
                <a:latin typeface="+mj-lt"/>
              </a:rPr>
              <a:t> u </a:t>
            </a:r>
          </a:p>
        </p:txBody>
      </p:sp>
      <p:sp>
        <p:nvSpPr>
          <p:cNvPr id="19470" name="Text Box 30">
            <a:extLst>
              <a:ext uri="{FF2B5EF4-FFF2-40B4-BE49-F238E27FC236}">
                <a16:creationId xmlns:a16="http://schemas.microsoft.com/office/drawing/2014/main" id="{87714D6D-6D70-4CCC-AE19-76CB6D5AE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0" y="4152900"/>
            <a:ext cx="346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+mj-lt"/>
              </a:rPr>
              <a:t>X</a:t>
            </a:r>
          </a:p>
        </p:txBody>
      </p:sp>
      <p:sp>
        <p:nvSpPr>
          <p:cNvPr id="19471" name="Text Box 31">
            <a:extLst>
              <a:ext uri="{FF2B5EF4-FFF2-40B4-BE49-F238E27FC236}">
                <a16:creationId xmlns:a16="http://schemas.microsoft.com/office/drawing/2014/main" id="{EEB69143-F03E-4CE6-9493-8EAC6BACE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050" y="2540000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 dirty="0">
                <a:latin typeface="+mj-lt"/>
              </a:rPr>
              <a:t>Y</a:t>
            </a:r>
          </a:p>
        </p:txBody>
      </p:sp>
      <p:sp>
        <p:nvSpPr>
          <p:cNvPr id="19472" name="Text Box 32">
            <a:extLst>
              <a:ext uri="{FF2B5EF4-FFF2-40B4-BE49-F238E27FC236}">
                <a16:creationId xmlns:a16="http://schemas.microsoft.com/office/drawing/2014/main" id="{938F863F-257E-4230-8D35-E274B0DB9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838" y="5054600"/>
            <a:ext cx="325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+mj-lt"/>
              </a:rPr>
              <a:t>Z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22DBA5A-F5EC-476B-A930-5822D3CDE072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376" y="3125885"/>
            <a:ext cx="1501522" cy="30359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7BA63B5-274B-4880-B639-26A537198BFB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751411"/>
            <a:ext cx="3154842" cy="38589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60" name="Rectangle 24">
            <a:extLst>
              <a:ext uri="{FF2B5EF4-FFF2-40B4-BE49-F238E27FC236}">
                <a16:creationId xmlns:a16="http://schemas.microsoft.com/office/drawing/2014/main" id="{3617B330-3439-4B7A-8269-22294988F7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z="2800" dirty="0"/>
              <a:t>Rotate </a:t>
            </a:r>
            <a:r>
              <a:rPr lang="en-US" altLang="en-US" sz="2800" b="1" i="1" dirty="0"/>
              <a:t>u</a:t>
            </a:r>
            <a:r>
              <a:rPr lang="en-US" altLang="en-US" sz="2800" dirty="0"/>
              <a:t> about X so that it coincides with XZ plane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D51C10A1-9431-49E9-849B-16AA21C83E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Rotation about X axis</a:t>
            </a:r>
          </a:p>
        </p:txBody>
      </p:sp>
      <p:sp>
        <p:nvSpPr>
          <p:cNvPr id="20483" name="Line 4">
            <a:extLst>
              <a:ext uri="{FF2B5EF4-FFF2-40B4-BE49-F238E27FC236}">
                <a16:creationId xmlns:a16="http://schemas.microsoft.com/office/drawing/2014/main" id="{B06EDD04-6DC1-4055-8DAD-785A393D67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0484" name="Line 5">
            <a:extLst>
              <a:ext uri="{FF2B5EF4-FFF2-40B4-BE49-F238E27FC236}">
                <a16:creationId xmlns:a16="http://schemas.microsoft.com/office/drawing/2014/main" id="{0CC326B7-32C4-407E-A2D9-F90CB0B729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191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0485" name="Line 6">
            <a:extLst>
              <a:ext uri="{FF2B5EF4-FFF2-40B4-BE49-F238E27FC236}">
                <a16:creationId xmlns:a16="http://schemas.microsoft.com/office/drawing/2014/main" id="{97ECA26D-C002-4FB5-ACCD-7A7CD622AA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41910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0486" name="Oval 12">
            <a:extLst>
              <a:ext uri="{FF2B5EF4-FFF2-40B4-BE49-F238E27FC236}">
                <a16:creationId xmlns:a16="http://schemas.microsoft.com/office/drawing/2014/main" id="{CA613826-DB9C-4BDE-A678-1A376E72B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5275" y="41148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20487" name="Line 20">
            <a:extLst>
              <a:ext uri="{FF2B5EF4-FFF2-40B4-BE49-F238E27FC236}">
                <a16:creationId xmlns:a16="http://schemas.microsoft.com/office/drawing/2014/main" id="{60FDD03D-4D11-4AA1-886A-EB6263E9EE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3657600"/>
            <a:ext cx="30480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0488" name="Text Box 21">
            <a:extLst>
              <a:ext uri="{FF2B5EF4-FFF2-40B4-BE49-F238E27FC236}">
                <a16:creationId xmlns:a16="http://schemas.microsoft.com/office/drawing/2014/main" id="{6A72381D-438F-4667-A4B1-BC253F9B4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352800"/>
            <a:ext cx="1917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b="0" dirty="0">
                <a:latin typeface="+mj-lt"/>
              </a:rPr>
              <a:t> </a:t>
            </a:r>
            <a:r>
              <a:rPr lang="en-US" altLang="en-US" sz="2400" i="1" dirty="0">
                <a:latin typeface="+mj-lt"/>
              </a:rPr>
              <a:t>u</a:t>
            </a:r>
            <a:r>
              <a:rPr lang="en-US" altLang="en-US" sz="2400" b="0" dirty="0">
                <a:latin typeface="+mj-lt"/>
              </a:rPr>
              <a:t> = (</a:t>
            </a:r>
            <a:r>
              <a:rPr lang="en-US" altLang="en-US" sz="2400" b="0" i="1" dirty="0">
                <a:latin typeface="+mj-lt"/>
              </a:rPr>
              <a:t>a</a:t>
            </a:r>
            <a:r>
              <a:rPr lang="en-US" altLang="en-US" sz="2400" b="0" dirty="0">
                <a:latin typeface="+mj-lt"/>
              </a:rPr>
              <a:t>, </a:t>
            </a:r>
            <a:r>
              <a:rPr lang="en-US" altLang="en-US" sz="2400" b="0" i="1" dirty="0">
                <a:latin typeface="+mj-lt"/>
              </a:rPr>
              <a:t>b</a:t>
            </a:r>
            <a:r>
              <a:rPr lang="en-US" altLang="en-US" sz="2400" b="0" dirty="0">
                <a:latin typeface="+mj-lt"/>
              </a:rPr>
              <a:t>, </a:t>
            </a:r>
            <a:r>
              <a:rPr lang="en-US" altLang="en-US" sz="2400" b="0" i="1" dirty="0">
                <a:latin typeface="+mj-lt"/>
              </a:rPr>
              <a:t>c</a:t>
            </a:r>
            <a:r>
              <a:rPr lang="en-US" altLang="en-US" sz="2400" b="0" dirty="0">
                <a:latin typeface="+mj-lt"/>
              </a:rPr>
              <a:t>) </a:t>
            </a:r>
          </a:p>
        </p:txBody>
      </p:sp>
      <p:sp>
        <p:nvSpPr>
          <p:cNvPr id="91161" name="Line 25">
            <a:extLst>
              <a:ext uri="{FF2B5EF4-FFF2-40B4-BE49-F238E27FC236}">
                <a16:creationId xmlns:a16="http://schemas.microsoft.com/office/drawing/2014/main" id="{BAAB44B0-B246-479D-8C9E-A030C85573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191000"/>
            <a:ext cx="3810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0493" name="Text Box 30">
            <a:extLst>
              <a:ext uri="{FF2B5EF4-FFF2-40B4-BE49-F238E27FC236}">
                <a16:creationId xmlns:a16="http://schemas.microsoft.com/office/drawing/2014/main" id="{4B78BAA8-92CC-4ED1-9C8D-85A179CF9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0" y="4152900"/>
            <a:ext cx="346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+mj-lt"/>
              </a:rPr>
              <a:t>X</a:t>
            </a:r>
          </a:p>
        </p:txBody>
      </p:sp>
      <p:sp>
        <p:nvSpPr>
          <p:cNvPr id="20494" name="Text Box 31">
            <a:extLst>
              <a:ext uri="{FF2B5EF4-FFF2-40B4-BE49-F238E27FC236}">
                <a16:creationId xmlns:a16="http://schemas.microsoft.com/office/drawing/2014/main" id="{CC65A352-BFDF-4DE3-A8D2-34CC93CD6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050" y="2540000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+mj-lt"/>
              </a:rPr>
              <a:t>Y</a:t>
            </a:r>
          </a:p>
        </p:txBody>
      </p:sp>
      <p:sp>
        <p:nvSpPr>
          <p:cNvPr id="20495" name="Text Box 32">
            <a:extLst>
              <a:ext uri="{FF2B5EF4-FFF2-40B4-BE49-F238E27FC236}">
                <a16:creationId xmlns:a16="http://schemas.microsoft.com/office/drawing/2014/main" id="{DFFE850F-8596-4670-AB1C-7BCA40783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838" y="5054600"/>
            <a:ext cx="325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+mj-lt"/>
              </a:rPr>
              <a:t>Z</a:t>
            </a:r>
          </a:p>
        </p:txBody>
      </p:sp>
      <p:sp>
        <p:nvSpPr>
          <p:cNvPr id="91169" name="Line 33">
            <a:extLst>
              <a:ext uri="{FF2B5EF4-FFF2-40B4-BE49-F238E27FC236}">
                <a16:creationId xmlns:a16="http://schemas.microsoft.com/office/drawing/2014/main" id="{0F74A76C-4E66-434F-BD5D-89248F1A82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91170" name="Line 34">
            <a:extLst>
              <a:ext uri="{FF2B5EF4-FFF2-40B4-BE49-F238E27FC236}">
                <a16:creationId xmlns:a16="http://schemas.microsoft.com/office/drawing/2014/main" id="{90A43380-3F94-452C-8449-C8783247558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19200" y="3657600"/>
            <a:ext cx="3810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91171" name="Text Box 35">
            <a:extLst>
              <a:ext uri="{FF2B5EF4-FFF2-40B4-BE49-F238E27FC236}">
                <a16:creationId xmlns:a16="http://schemas.microsoft.com/office/drawing/2014/main" id="{189291F3-B130-4366-990D-88AE962D4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0"/>
            <a:ext cx="1952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b="0" dirty="0">
                <a:latin typeface="+mj-lt"/>
              </a:rPr>
              <a:t> </a:t>
            </a:r>
            <a:r>
              <a:rPr lang="en-US" altLang="en-US" sz="2400" i="1" dirty="0">
                <a:latin typeface="+mj-lt"/>
              </a:rPr>
              <a:t>u</a:t>
            </a:r>
            <a:r>
              <a:rPr lang="en-US" altLang="en-US" sz="2400" b="0" dirty="0">
                <a:latin typeface="+mj-lt"/>
              </a:rPr>
              <a:t>’ = (0, </a:t>
            </a:r>
            <a:r>
              <a:rPr lang="en-US" altLang="en-US" sz="2400" b="0" i="1" dirty="0">
                <a:latin typeface="+mj-lt"/>
              </a:rPr>
              <a:t>b</a:t>
            </a:r>
            <a:r>
              <a:rPr lang="en-US" altLang="en-US" sz="2400" b="0" dirty="0">
                <a:latin typeface="+mj-lt"/>
              </a:rPr>
              <a:t>, </a:t>
            </a:r>
            <a:r>
              <a:rPr lang="en-US" altLang="en-US" sz="2400" b="0" i="1" dirty="0">
                <a:latin typeface="+mj-lt"/>
              </a:rPr>
              <a:t>c</a:t>
            </a:r>
            <a:r>
              <a:rPr lang="en-US" altLang="en-US" sz="2400" b="0" dirty="0">
                <a:latin typeface="+mj-lt"/>
              </a:rPr>
              <a:t>) </a:t>
            </a:r>
          </a:p>
        </p:txBody>
      </p:sp>
      <p:sp>
        <p:nvSpPr>
          <p:cNvPr id="91172" name="Text Box 36">
            <a:extLst>
              <a:ext uri="{FF2B5EF4-FFF2-40B4-BE49-F238E27FC236}">
                <a16:creationId xmlns:a16="http://schemas.microsoft.com/office/drawing/2014/main" id="{629CA223-442B-43C4-BA64-49D1496AC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113" y="1662328"/>
            <a:ext cx="53178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0" dirty="0">
                <a:latin typeface="+mj-lt"/>
              </a:rPr>
              <a:t>Projecting </a:t>
            </a:r>
            <a:r>
              <a:rPr lang="en-US" altLang="en-US" sz="2000" i="1" dirty="0">
                <a:latin typeface="+mj-lt"/>
              </a:rPr>
              <a:t>u</a:t>
            </a:r>
            <a:r>
              <a:rPr lang="en-US" altLang="en-US" sz="2000" b="0" dirty="0">
                <a:latin typeface="+mj-lt"/>
              </a:rPr>
              <a:t> onto YZ plane gives </a:t>
            </a:r>
            <a:r>
              <a:rPr lang="en-US" altLang="en-US" sz="2000" i="1" dirty="0">
                <a:latin typeface="+mj-lt"/>
              </a:rPr>
              <a:t>u</a:t>
            </a:r>
            <a:r>
              <a:rPr lang="en-US" altLang="en-US" sz="2000" b="0" dirty="0">
                <a:latin typeface="+mj-lt"/>
              </a:rPr>
              <a:t>’ = (0, </a:t>
            </a:r>
            <a:r>
              <a:rPr lang="en-US" altLang="en-US" sz="2000" b="0" i="1" dirty="0">
                <a:latin typeface="+mj-lt"/>
              </a:rPr>
              <a:t>b</a:t>
            </a:r>
            <a:r>
              <a:rPr lang="en-US" altLang="en-US" sz="2000" b="0" dirty="0">
                <a:latin typeface="+mj-lt"/>
              </a:rPr>
              <a:t>, </a:t>
            </a:r>
            <a:r>
              <a:rPr lang="en-US" altLang="en-US" sz="2000" b="0" i="1" dirty="0">
                <a:latin typeface="+mj-lt"/>
              </a:rPr>
              <a:t>c</a:t>
            </a:r>
            <a:r>
              <a:rPr lang="en-US" altLang="en-US" sz="2000" b="0" dirty="0">
                <a:latin typeface="+mj-lt"/>
              </a:rPr>
              <a:t>)</a:t>
            </a:r>
          </a:p>
        </p:txBody>
      </p:sp>
      <p:sp>
        <p:nvSpPr>
          <p:cNvPr id="91173" name="Freeform 37">
            <a:extLst>
              <a:ext uri="{FF2B5EF4-FFF2-40B4-BE49-F238E27FC236}">
                <a16:creationId xmlns:a16="http://schemas.microsoft.com/office/drawing/2014/main" id="{5E609297-F76E-4199-BD7F-DA695070966C}"/>
              </a:ext>
            </a:extLst>
          </p:cNvPr>
          <p:cNvSpPr>
            <a:spLocks/>
          </p:cNvSpPr>
          <p:nvPr/>
        </p:nvSpPr>
        <p:spPr bwMode="auto">
          <a:xfrm flipH="1">
            <a:off x="1420812" y="4024925"/>
            <a:ext cx="76200" cy="304800"/>
          </a:xfrm>
          <a:custGeom>
            <a:avLst/>
            <a:gdLst>
              <a:gd name="T0" fmla="*/ 0 w 48"/>
              <a:gd name="T1" fmla="*/ 0 h 192"/>
              <a:gd name="T2" fmla="*/ 76200 w 48"/>
              <a:gd name="T3" fmla="*/ 152400 h 192"/>
              <a:gd name="T4" fmla="*/ 0 w 48"/>
              <a:gd name="T5" fmla="*/ 30480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" h="192">
                <a:moveTo>
                  <a:pt x="0" y="0"/>
                </a:moveTo>
                <a:cubicBezTo>
                  <a:pt x="24" y="32"/>
                  <a:pt x="48" y="64"/>
                  <a:pt x="48" y="96"/>
                </a:cubicBezTo>
                <a:cubicBezTo>
                  <a:pt x="48" y="128"/>
                  <a:pt x="24" y="160"/>
                  <a:pt x="0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91174" name="Text Box 38">
            <a:extLst>
              <a:ext uri="{FF2B5EF4-FFF2-40B4-BE49-F238E27FC236}">
                <a16:creationId xmlns:a16="http://schemas.microsoft.com/office/drawing/2014/main" id="{98C9F7B4-9E5C-4BFB-81E7-9F76D6367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581" y="3957690"/>
            <a:ext cx="331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2000" b="0" i="1" dirty="0">
                <a:latin typeface="+mj-lt"/>
                <a:cs typeface="Arial" panose="020B0604020202020204" pitchFamily="34" charset="0"/>
              </a:rPr>
              <a:t>α</a:t>
            </a:r>
          </a:p>
        </p:txBody>
      </p:sp>
      <p:sp>
        <p:nvSpPr>
          <p:cNvPr id="91175" name="Text Box 39">
            <a:extLst>
              <a:ext uri="{FF2B5EF4-FFF2-40B4-BE49-F238E27FC236}">
                <a16:creationId xmlns:a16="http://schemas.microsoft.com/office/drawing/2014/main" id="{EBA35CA9-A2DE-481E-BFB0-599AC0823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113" y="2235683"/>
            <a:ext cx="530478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0" dirty="0">
                <a:latin typeface="+mj-lt"/>
              </a:rPr>
              <a:t>Let </a:t>
            </a:r>
            <a:r>
              <a:rPr lang="el-GR" altLang="en-US" sz="2000" b="0" i="1" dirty="0">
                <a:latin typeface="+mj-lt"/>
              </a:rPr>
              <a:t>α</a:t>
            </a:r>
            <a:r>
              <a:rPr lang="en-US" altLang="en-US" sz="2000" b="0" dirty="0">
                <a:latin typeface="+mj-lt"/>
              </a:rPr>
              <a:t> be the angle between </a:t>
            </a:r>
            <a:r>
              <a:rPr lang="en-US" altLang="en-US" sz="2000" i="1" dirty="0">
                <a:latin typeface="+mj-lt"/>
              </a:rPr>
              <a:t>u</a:t>
            </a:r>
            <a:r>
              <a:rPr lang="en-US" altLang="en-US" sz="2000" b="0" dirty="0">
                <a:latin typeface="+mj-lt"/>
              </a:rPr>
              <a:t>’ and the Z axis,</a:t>
            </a:r>
            <a:br>
              <a:rPr lang="en-US" altLang="en-US" sz="2000" b="0" dirty="0">
                <a:latin typeface="+mj-lt"/>
              </a:rPr>
            </a:br>
            <a:r>
              <a:rPr lang="en-US" altLang="en-US" sz="2000" b="0" dirty="0">
                <a:latin typeface="+mj-lt"/>
              </a:rPr>
              <a:t>then: </a:t>
            </a:r>
            <a:endParaRPr lang="el-GR" altLang="en-US" sz="2000" b="0" dirty="0">
              <a:latin typeface="+mj-lt"/>
            </a:endParaRPr>
          </a:p>
        </p:txBody>
      </p:sp>
      <p:sp>
        <p:nvSpPr>
          <p:cNvPr id="91183" name="Text Box 47">
            <a:extLst>
              <a:ext uri="{FF2B5EF4-FFF2-40B4-BE49-F238E27FC236}">
                <a16:creationId xmlns:a16="http://schemas.microsoft.com/office/drawing/2014/main" id="{5ED72492-E90E-4A4C-9B5C-7CB2F713F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572000"/>
            <a:ext cx="1612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i="1" dirty="0">
                <a:latin typeface="+mj-lt"/>
              </a:rPr>
              <a:t>u</a:t>
            </a:r>
            <a:r>
              <a:rPr lang="en-US" altLang="en-US" sz="2000" b="0" dirty="0">
                <a:latin typeface="+mj-lt"/>
              </a:rPr>
              <a:t>’’ = (</a:t>
            </a:r>
            <a:r>
              <a:rPr lang="en-US" altLang="en-US" sz="2000" b="0" i="1" dirty="0">
                <a:latin typeface="+mj-lt"/>
              </a:rPr>
              <a:t>a</a:t>
            </a:r>
            <a:r>
              <a:rPr lang="en-US" altLang="en-US" sz="2000" b="0" dirty="0">
                <a:latin typeface="+mj-lt"/>
              </a:rPr>
              <a:t>, 0, </a:t>
            </a:r>
            <a:r>
              <a:rPr lang="en-US" altLang="en-US" sz="2000" b="0" i="1" dirty="0">
                <a:latin typeface="+mj-lt"/>
              </a:rPr>
              <a:t>d</a:t>
            </a:r>
            <a:r>
              <a:rPr lang="en-US" altLang="en-US" sz="2000" b="0" dirty="0">
                <a:latin typeface="+mj-lt"/>
              </a:rPr>
              <a:t>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903FB6-8005-478F-A8F2-5DE9AF7BB6EC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753" y="4099893"/>
            <a:ext cx="4829499" cy="97053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47F3CA-0BEE-4243-980F-831665042F12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587" y="2927786"/>
            <a:ext cx="3945838" cy="701076"/>
          </a:xfrm>
          <a:prstGeom prst="rect">
            <a:avLst/>
          </a:prstGeom>
        </p:spPr>
      </p:pic>
      <p:sp>
        <p:nvSpPr>
          <p:cNvPr id="18" name="Arrow: Down 17">
            <a:extLst>
              <a:ext uri="{FF2B5EF4-FFF2-40B4-BE49-F238E27FC236}">
                <a16:creationId xmlns:a16="http://schemas.microsoft.com/office/drawing/2014/main" id="{9AEBCA52-E690-442E-8829-2DCAD4428814}"/>
              </a:ext>
            </a:extLst>
          </p:cNvPr>
          <p:cNvSpPr/>
          <p:nvPr/>
        </p:nvSpPr>
        <p:spPr>
          <a:xfrm>
            <a:off x="6109910" y="3631816"/>
            <a:ext cx="425187" cy="34010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1187" name="Picture 91186">
            <a:extLst>
              <a:ext uri="{FF2B5EF4-FFF2-40B4-BE49-F238E27FC236}">
                <a16:creationId xmlns:a16="http://schemas.microsoft.com/office/drawing/2014/main" id="{1FE07753-5885-408B-9F78-51AB4EFC24DC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413" y="5424986"/>
            <a:ext cx="5135839" cy="849216"/>
          </a:xfrm>
          <a:prstGeom prst="rect">
            <a:avLst/>
          </a:prstGeom>
        </p:spPr>
      </p:pic>
      <p:sp>
        <p:nvSpPr>
          <p:cNvPr id="91185" name="TextBox 91184">
            <a:extLst>
              <a:ext uri="{FF2B5EF4-FFF2-40B4-BE49-F238E27FC236}">
                <a16:creationId xmlns:a16="http://schemas.microsoft.com/office/drawing/2014/main" id="{940B6621-2473-44AB-AC67-B960B5031FFC}"/>
              </a:ext>
            </a:extLst>
          </p:cNvPr>
          <p:cNvSpPr txBox="1"/>
          <p:nvPr/>
        </p:nvSpPr>
        <p:spPr>
          <a:xfrm>
            <a:off x="1981200" y="5647260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Sanity check:</a:t>
            </a:r>
          </a:p>
        </p:txBody>
      </p:sp>
      <p:sp>
        <p:nvSpPr>
          <p:cNvPr id="91188" name="Rectangle 91187">
            <a:extLst>
              <a:ext uri="{FF2B5EF4-FFF2-40B4-BE49-F238E27FC236}">
                <a16:creationId xmlns:a16="http://schemas.microsoft.com/office/drawing/2014/main" id="{54BE7DCD-139B-4035-B617-4E83EBC59510}"/>
              </a:ext>
            </a:extLst>
          </p:cNvPr>
          <p:cNvSpPr/>
          <p:nvPr/>
        </p:nvSpPr>
        <p:spPr>
          <a:xfrm>
            <a:off x="4572000" y="4068820"/>
            <a:ext cx="1590261" cy="750554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189" name="TextBox 91188">
            <a:extLst>
              <a:ext uri="{FF2B5EF4-FFF2-40B4-BE49-F238E27FC236}">
                <a16:creationId xmlns:a16="http://schemas.microsoft.com/office/drawing/2014/main" id="{7A2CB825-9A4D-4226-9896-AEE4FF2A5012}"/>
              </a:ext>
            </a:extLst>
          </p:cNvPr>
          <p:cNvSpPr txBox="1"/>
          <p:nvPr/>
        </p:nvSpPr>
        <p:spPr>
          <a:xfrm>
            <a:off x="5023531" y="3722263"/>
            <a:ext cx="6783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accent2"/>
                </a:solidFill>
              </a:rPr>
              <a:t>R</a:t>
            </a:r>
            <a:r>
              <a:rPr lang="en-US" sz="1600" baseline="-25000" dirty="0">
                <a:solidFill>
                  <a:schemeClr val="accent2"/>
                </a:solidFill>
              </a:rPr>
              <a:t>X</a:t>
            </a:r>
            <a:r>
              <a:rPr lang="en-US" sz="1600" dirty="0">
                <a:solidFill>
                  <a:schemeClr val="accent2"/>
                </a:solidFill>
              </a:rPr>
              <a:t>(</a:t>
            </a:r>
            <a:r>
              <a:rPr lang="el-GR" altLang="en-US" sz="1600" i="1" dirty="0">
                <a:solidFill>
                  <a:schemeClr val="accent2"/>
                </a:solidFill>
                <a:cs typeface="Arial" panose="020B0604020202020204" pitchFamily="34" charset="0"/>
              </a:rPr>
              <a:t>α</a:t>
            </a:r>
            <a:r>
              <a:rPr lang="en-US" altLang="en-US" sz="1600" dirty="0">
                <a:solidFill>
                  <a:schemeClr val="accent2"/>
                </a:solidFill>
                <a:cs typeface="Arial" panose="020B0604020202020204" pitchFamily="34" charset="0"/>
              </a:rPr>
              <a:t>)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71" grpId="0"/>
      <p:bldP spid="91172" grpId="0"/>
      <p:bldP spid="91174" grpId="0"/>
      <p:bldP spid="91183" grpId="0"/>
      <p:bldP spid="18" grpId="0" animBg="1"/>
      <p:bldP spid="91185" grpId="0"/>
      <p:bldP spid="91188" grpId="0" animBg="1"/>
      <p:bldP spid="9118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838DE50-C071-47E4-ADE1-2E326489A4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Rotation about Y axis</a:t>
            </a:r>
          </a:p>
        </p:txBody>
      </p:sp>
      <p:sp>
        <p:nvSpPr>
          <p:cNvPr id="21507" name="Line 3">
            <a:extLst>
              <a:ext uri="{FF2B5EF4-FFF2-40B4-BE49-F238E27FC236}">
                <a16:creationId xmlns:a16="http://schemas.microsoft.com/office/drawing/2014/main" id="{123B3788-D01A-4DBA-8584-5391AB8ECF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DB8563A6-7D17-4BBD-AE69-52F04F7298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191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1509" name="Line 5">
            <a:extLst>
              <a:ext uri="{FF2B5EF4-FFF2-40B4-BE49-F238E27FC236}">
                <a16:creationId xmlns:a16="http://schemas.microsoft.com/office/drawing/2014/main" id="{E230A425-E7CD-485F-99CF-80D4AD81CD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41910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1510" name="Oval 6">
            <a:extLst>
              <a:ext uri="{FF2B5EF4-FFF2-40B4-BE49-F238E27FC236}">
                <a16:creationId xmlns:a16="http://schemas.microsoft.com/office/drawing/2014/main" id="{0F9469CE-E7DC-4670-8956-C51DECC6C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5275" y="41148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92169" name="Rectangle 9">
            <a:extLst>
              <a:ext uri="{FF2B5EF4-FFF2-40B4-BE49-F238E27FC236}">
                <a16:creationId xmlns:a16="http://schemas.microsoft.com/office/drawing/2014/main" id="{36BE2407-443B-4771-AAAF-C4A3B30646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z="2800" dirty="0"/>
              <a:t>Rotate </a:t>
            </a:r>
            <a:r>
              <a:rPr lang="en-US" altLang="en-US" sz="2800" b="1" i="1" dirty="0"/>
              <a:t>u</a:t>
            </a:r>
            <a:r>
              <a:rPr lang="en-US" altLang="en-US" sz="2800" dirty="0"/>
              <a:t>’’ about Y so that it coincides with the Z axis</a:t>
            </a:r>
          </a:p>
        </p:txBody>
      </p:sp>
      <p:sp>
        <p:nvSpPr>
          <p:cNvPr id="21512" name="Line 10">
            <a:extLst>
              <a:ext uri="{FF2B5EF4-FFF2-40B4-BE49-F238E27FC236}">
                <a16:creationId xmlns:a16="http://schemas.microsoft.com/office/drawing/2014/main" id="{ED1D5F1B-7463-479C-9635-D46EDBAA21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191000"/>
            <a:ext cx="3810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1513" name="Text Box 13">
            <a:extLst>
              <a:ext uri="{FF2B5EF4-FFF2-40B4-BE49-F238E27FC236}">
                <a16:creationId xmlns:a16="http://schemas.microsoft.com/office/drawing/2014/main" id="{0BAE49D6-B4F0-4D2C-98C1-46FE06D7D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0" y="4152900"/>
            <a:ext cx="346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+mj-lt"/>
              </a:rPr>
              <a:t>X</a:t>
            </a:r>
          </a:p>
        </p:txBody>
      </p:sp>
      <p:sp>
        <p:nvSpPr>
          <p:cNvPr id="21514" name="Text Box 14">
            <a:extLst>
              <a:ext uri="{FF2B5EF4-FFF2-40B4-BE49-F238E27FC236}">
                <a16:creationId xmlns:a16="http://schemas.microsoft.com/office/drawing/2014/main" id="{D7BFCC90-4181-4D41-84F0-3B8878F05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050" y="2540000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+mj-lt"/>
              </a:rPr>
              <a:t>Y</a:t>
            </a:r>
          </a:p>
        </p:txBody>
      </p:sp>
      <p:sp>
        <p:nvSpPr>
          <p:cNvPr id="21515" name="Text Box 15">
            <a:extLst>
              <a:ext uri="{FF2B5EF4-FFF2-40B4-BE49-F238E27FC236}">
                <a16:creationId xmlns:a16="http://schemas.microsoft.com/office/drawing/2014/main" id="{6882A84B-F59C-47CE-A5C7-CBBDD8A6F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838" y="5054600"/>
            <a:ext cx="325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+mj-lt"/>
              </a:rPr>
              <a:t>Z</a:t>
            </a:r>
          </a:p>
        </p:txBody>
      </p:sp>
      <p:sp>
        <p:nvSpPr>
          <p:cNvPr id="21523" name="Text Box 30">
            <a:extLst>
              <a:ext uri="{FF2B5EF4-FFF2-40B4-BE49-F238E27FC236}">
                <a16:creationId xmlns:a16="http://schemas.microsoft.com/office/drawing/2014/main" id="{82C22DCE-0DC7-4B83-88B5-A90A0D4F8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572000"/>
            <a:ext cx="1612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i="1" dirty="0">
                <a:latin typeface="+mj-lt"/>
              </a:rPr>
              <a:t>u</a:t>
            </a:r>
            <a:r>
              <a:rPr lang="en-US" altLang="en-US" sz="2000" b="0" dirty="0">
                <a:latin typeface="+mj-lt"/>
              </a:rPr>
              <a:t>’’ = (</a:t>
            </a:r>
            <a:r>
              <a:rPr lang="en-US" altLang="en-US" sz="2000" b="0" i="1" dirty="0">
                <a:latin typeface="+mj-lt"/>
              </a:rPr>
              <a:t>a</a:t>
            </a:r>
            <a:r>
              <a:rPr lang="en-US" altLang="en-US" sz="2000" b="0" dirty="0">
                <a:latin typeface="+mj-lt"/>
              </a:rPr>
              <a:t>, 0, </a:t>
            </a:r>
            <a:r>
              <a:rPr lang="en-US" altLang="en-US" sz="2000" b="0" i="1" dirty="0">
                <a:latin typeface="+mj-lt"/>
              </a:rPr>
              <a:t>d</a:t>
            </a:r>
            <a:r>
              <a:rPr lang="en-US" altLang="en-US" sz="2000" b="0" dirty="0">
                <a:latin typeface="+mj-lt"/>
              </a:rPr>
              <a:t>)</a:t>
            </a:r>
          </a:p>
        </p:txBody>
      </p:sp>
      <p:sp>
        <p:nvSpPr>
          <p:cNvPr id="92191" name="Line 31">
            <a:extLst>
              <a:ext uri="{FF2B5EF4-FFF2-40B4-BE49-F238E27FC236}">
                <a16:creationId xmlns:a16="http://schemas.microsoft.com/office/drawing/2014/main" id="{056BFE01-A4FF-46A7-B192-6D83805361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191000"/>
            <a:ext cx="45720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92192" name="Freeform 32">
            <a:extLst>
              <a:ext uri="{FF2B5EF4-FFF2-40B4-BE49-F238E27FC236}">
                <a16:creationId xmlns:a16="http://schemas.microsoft.com/office/drawing/2014/main" id="{F6AED70B-5080-4418-B323-8EC9947D790A}"/>
              </a:ext>
            </a:extLst>
          </p:cNvPr>
          <p:cNvSpPr>
            <a:spLocks/>
          </p:cNvSpPr>
          <p:nvPr/>
        </p:nvSpPr>
        <p:spPr bwMode="auto">
          <a:xfrm>
            <a:off x="1447800" y="4343400"/>
            <a:ext cx="304800" cy="76200"/>
          </a:xfrm>
          <a:custGeom>
            <a:avLst/>
            <a:gdLst>
              <a:gd name="T0" fmla="*/ 0 w 144"/>
              <a:gd name="T1" fmla="*/ 0 h 48"/>
              <a:gd name="T2" fmla="*/ 203200 w 144"/>
              <a:gd name="T3" fmla="*/ 76200 h 48"/>
              <a:gd name="T4" fmla="*/ 304800 w 144"/>
              <a:gd name="T5" fmla="*/ 0 h 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48">
                <a:moveTo>
                  <a:pt x="0" y="0"/>
                </a:moveTo>
                <a:cubicBezTo>
                  <a:pt x="36" y="24"/>
                  <a:pt x="72" y="48"/>
                  <a:pt x="96" y="48"/>
                </a:cubicBezTo>
                <a:cubicBezTo>
                  <a:pt x="120" y="48"/>
                  <a:pt x="128" y="8"/>
                  <a:pt x="144" y="0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92193" name="Text Box 33">
            <a:extLst>
              <a:ext uri="{FF2B5EF4-FFF2-40B4-BE49-F238E27FC236}">
                <a16:creationId xmlns:a16="http://schemas.microsoft.com/office/drawing/2014/main" id="{84EF6CB0-1094-4319-AE2F-AF6986FC2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4932" y="4360239"/>
            <a:ext cx="3273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b="0" i="1" dirty="0">
                <a:latin typeface="+mj-lt"/>
                <a:cs typeface="Arial" panose="020B0604020202020204" pitchFamily="34" charset="0"/>
              </a:rPr>
              <a:t>β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4CAFB83-51FD-481A-B33B-DFBBD6EF0BDD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430" y="1842710"/>
            <a:ext cx="4851139" cy="116287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336AF88-6CA3-4EA6-BB17-CDDF220F1CE6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282" y="3601467"/>
            <a:ext cx="4445431" cy="970533"/>
          </a:xfrm>
          <a:prstGeom prst="rect">
            <a:avLst/>
          </a:prstGeom>
        </p:spPr>
      </p:pic>
      <p:sp>
        <p:nvSpPr>
          <p:cNvPr id="37" name="Arrow: Down 36">
            <a:extLst>
              <a:ext uri="{FF2B5EF4-FFF2-40B4-BE49-F238E27FC236}">
                <a16:creationId xmlns:a16="http://schemas.microsoft.com/office/drawing/2014/main" id="{83B48948-D80C-4A48-B674-D328E09E5687}"/>
              </a:ext>
            </a:extLst>
          </p:cNvPr>
          <p:cNvSpPr/>
          <p:nvPr/>
        </p:nvSpPr>
        <p:spPr>
          <a:xfrm>
            <a:off x="5883405" y="3133473"/>
            <a:ext cx="425187" cy="34010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AA15A41-C00F-4316-83DD-78476AB1E1A3}"/>
              </a:ext>
            </a:extLst>
          </p:cNvPr>
          <p:cNvSpPr/>
          <p:nvPr/>
        </p:nvSpPr>
        <p:spPr>
          <a:xfrm>
            <a:off x="4538987" y="3580551"/>
            <a:ext cx="1590261" cy="750554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C1E7542-8F48-4619-BD8B-6DD847534907}"/>
              </a:ext>
            </a:extLst>
          </p:cNvPr>
          <p:cNvSpPr txBox="1"/>
          <p:nvPr/>
        </p:nvSpPr>
        <p:spPr>
          <a:xfrm>
            <a:off x="4994921" y="3241997"/>
            <a:ext cx="6783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accent2"/>
                </a:solidFill>
              </a:rPr>
              <a:t>R</a:t>
            </a:r>
            <a:r>
              <a:rPr lang="en-US" sz="1600" baseline="-25000" dirty="0">
                <a:solidFill>
                  <a:schemeClr val="accent2"/>
                </a:solidFill>
              </a:rPr>
              <a:t>Y</a:t>
            </a:r>
            <a:r>
              <a:rPr lang="en-US" sz="1600" dirty="0">
                <a:solidFill>
                  <a:schemeClr val="accent2"/>
                </a:solidFill>
              </a:rPr>
              <a:t>(</a:t>
            </a:r>
            <a:r>
              <a:rPr lang="el-GR" altLang="en-US" sz="1600" i="1" dirty="0">
                <a:solidFill>
                  <a:schemeClr val="accent2"/>
                </a:solidFill>
                <a:cs typeface="Arial" panose="020B0604020202020204" pitchFamily="34" charset="0"/>
              </a:rPr>
              <a:t>β</a:t>
            </a:r>
            <a:r>
              <a:rPr lang="en-US" altLang="en-US" sz="1600" dirty="0">
                <a:solidFill>
                  <a:schemeClr val="accent2"/>
                </a:solidFill>
                <a:cs typeface="Arial" panose="020B0604020202020204" pitchFamily="34" charset="0"/>
              </a:rPr>
              <a:t>)</a:t>
            </a:r>
            <a:endParaRPr lang="en-US" sz="1600" dirty="0">
              <a:solidFill>
                <a:schemeClr val="accent2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DC17847-8842-4DA4-B310-D13C241ADC3B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715" y="5407318"/>
            <a:ext cx="4148998" cy="849216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74D6601A-9719-44F3-A999-04AD3D787A9D}"/>
              </a:ext>
            </a:extLst>
          </p:cNvPr>
          <p:cNvSpPr txBox="1"/>
          <p:nvPr/>
        </p:nvSpPr>
        <p:spPr>
          <a:xfrm>
            <a:off x="2524824" y="5625172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Sanity check: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3" grpId="0"/>
      <p:bldP spid="37" grpId="0" animBg="1"/>
      <p:bldP spid="38" grpId="0" animBg="1"/>
      <p:bldP spid="39" grpId="0"/>
      <p:bldP spid="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1" name="Rectangle 7">
            <a:extLst>
              <a:ext uri="{FF2B5EF4-FFF2-40B4-BE49-F238E27FC236}">
                <a16:creationId xmlns:a16="http://schemas.microsoft.com/office/drawing/2014/main" id="{E72585D1-0C9C-4D2E-9299-AD26C1B126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z="2800" dirty="0"/>
              <a:t>Rotate by </a:t>
            </a:r>
            <a:r>
              <a:rPr lang="el-GR" altLang="en-US" sz="2800" dirty="0"/>
              <a:t>θ</a:t>
            </a:r>
            <a:r>
              <a:rPr lang="en-US" altLang="en-US" sz="2800" dirty="0"/>
              <a:t> about the Z axis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Lastly,</a:t>
            </a:r>
            <a:endParaRPr lang="en-US" altLang="en-US" sz="2800" dirty="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97767E03-CCA0-4E5A-9824-C989E610DC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Rotation about Z axis</a:t>
            </a:r>
          </a:p>
        </p:txBody>
      </p:sp>
      <p:grpSp>
        <p:nvGrpSpPr>
          <p:cNvPr id="93184" name="Group 93183">
            <a:extLst>
              <a:ext uri="{FF2B5EF4-FFF2-40B4-BE49-F238E27FC236}">
                <a16:creationId xmlns:a16="http://schemas.microsoft.com/office/drawing/2014/main" id="{8AF1DE7E-455B-4FE2-9D2D-05145609D028}"/>
              </a:ext>
            </a:extLst>
          </p:cNvPr>
          <p:cNvGrpSpPr/>
          <p:nvPr/>
        </p:nvGrpSpPr>
        <p:grpSpPr>
          <a:xfrm>
            <a:off x="3276533" y="1495391"/>
            <a:ext cx="2590933" cy="1295781"/>
            <a:chOff x="3126457" y="1548400"/>
            <a:chExt cx="2590933" cy="1295781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39916A9A-1D2B-4E85-BC87-D3B56C331A40}"/>
                </a:ext>
              </a:extLst>
            </p:cNvPr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6457" y="1873648"/>
              <a:ext cx="2590933" cy="970533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59ECD86-E6D1-48E0-880D-E7DD11D84E98}"/>
                </a:ext>
              </a:extLst>
            </p:cNvPr>
            <p:cNvSpPr/>
            <p:nvPr/>
          </p:nvSpPr>
          <p:spPr>
            <a:xfrm>
              <a:off x="3783614" y="1886954"/>
              <a:ext cx="1561430" cy="692804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6141FAB-5FD3-4D25-91C3-7508F7BEAADB}"/>
                </a:ext>
              </a:extLst>
            </p:cNvPr>
            <p:cNvSpPr txBox="1"/>
            <p:nvPr/>
          </p:nvSpPr>
          <p:spPr>
            <a:xfrm>
              <a:off x="4232347" y="1548400"/>
              <a:ext cx="6639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solidFill>
                    <a:schemeClr val="accent2"/>
                  </a:solidFill>
                </a:rPr>
                <a:t>R</a:t>
              </a:r>
              <a:r>
                <a:rPr lang="en-US" sz="1600" baseline="-25000" dirty="0">
                  <a:solidFill>
                    <a:schemeClr val="accent2"/>
                  </a:solidFill>
                </a:rPr>
                <a:t>Z</a:t>
              </a:r>
              <a:r>
                <a:rPr lang="en-US" sz="1600" dirty="0">
                  <a:solidFill>
                    <a:schemeClr val="accent2"/>
                  </a:solidFill>
                </a:rPr>
                <a:t>(</a:t>
              </a:r>
              <a:r>
                <a:rPr lang="el-GR" sz="1600" i="1" dirty="0">
                  <a:solidFill>
                    <a:schemeClr val="accent2"/>
                  </a:solidFill>
                </a:rPr>
                <a:t>θ</a:t>
              </a:r>
              <a:r>
                <a:rPr lang="en-US" altLang="en-US" sz="1600" dirty="0">
                  <a:solidFill>
                    <a:schemeClr val="accent2"/>
                  </a:solidFill>
                  <a:cs typeface="Arial" panose="020B0604020202020204" pitchFamily="34" charset="0"/>
                </a:rPr>
                <a:t>)</a:t>
              </a:r>
              <a:endParaRPr lang="en-US" sz="1600" dirty="0">
                <a:solidFill>
                  <a:schemeClr val="accent2"/>
                </a:solidFill>
              </a:endParaRPr>
            </a:p>
          </p:txBody>
        </p:sp>
      </p:grpSp>
      <p:pic>
        <p:nvPicPr>
          <p:cNvPr id="93188" name="Picture 93187">
            <a:extLst>
              <a:ext uri="{FF2B5EF4-FFF2-40B4-BE49-F238E27FC236}">
                <a16:creationId xmlns:a16="http://schemas.microsoft.com/office/drawing/2014/main" id="{032EF68A-B5B3-446C-AD25-5119906F2BF6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56" y="3743634"/>
            <a:ext cx="7525288" cy="23592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>
            <a:extLst>
              <a:ext uri="{FF2B5EF4-FFF2-40B4-BE49-F238E27FC236}">
                <a16:creationId xmlns:a16="http://schemas.microsoft.com/office/drawing/2014/main" id="{ABE75B26-996B-4221-8C84-88E525422C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eaLnBrk="1" hangingPunct="1"/>
            <a:r>
              <a:rPr lang="en-US" altLang="en-US" sz="2800" dirty="0"/>
              <a:t>Multiplying transformation matrices</a:t>
            </a:r>
          </a:p>
          <a:p>
            <a:pPr marL="742950" lvl="1" indent="-285750"/>
            <a:endParaRPr lang="en-US" altLang="en-US" dirty="0"/>
          </a:p>
          <a:p>
            <a:pPr marL="285750" indent="-285750" eaLnBrk="1" hangingPunct="1"/>
            <a:r>
              <a:rPr lang="en-US" altLang="en-US" sz="2800" dirty="0"/>
              <a:t>Example:</a:t>
            </a:r>
          </a:p>
          <a:p>
            <a:pPr marL="742950" lvl="1" indent="-285750"/>
            <a:r>
              <a:rPr lang="en-US" altLang="en-US" dirty="0"/>
              <a:t>A point </a:t>
            </a:r>
            <a:r>
              <a:rPr lang="en-US" altLang="en-US" b="1" i="1" dirty="0"/>
              <a:t>P</a:t>
            </a:r>
            <a:r>
              <a:rPr lang="en-US" altLang="en-US" dirty="0"/>
              <a:t> is first </a:t>
            </a:r>
            <a:r>
              <a:rPr lang="en-US" altLang="en-US" dirty="0">
                <a:solidFill>
                  <a:schemeClr val="accent2"/>
                </a:solidFill>
              </a:rPr>
              <a:t>translated</a:t>
            </a:r>
            <a:r>
              <a:rPr lang="en-US" altLang="en-US" dirty="0"/>
              <a:t> (via matrix </a:t>
            </a:r>
            <a:r>
              <a:rPr lang="en-US" altLang="en-US" i="1" dirty="0"/>
              <a:t>T</a:t>
            </a:r>
            <a:r>
              <a:rPr lang="en-US" altLang="en-US" dirty="0"/>
              <a:t>) and then </a:t>
            </a:r>
            <a:r>
              <a:rPr lang="en-US" altLang="en-US" dirty="0">
                <a:solidFill>
                  <a:schemeClr val="accent6"/>
                </a:solidFill>
              </a:rPr>
              <a:t>rotated</a:t>
            </a:r>
            <a:r>
              <a:rPr lang="en-US" altLang="en-US" dirty="0"/>
              <a:t> (via </a:t>
            </a:r>
            <a:r>
              <a:rPr lang="en-US" altLang="en-US" i="1" dirty="0"/>
              <a:t>R</a:t>
            </a:r>
            <a:r>
              <a:rPr lang="en-US" altLang="en-US" dirty="0"/>
              <a:t>)</a:t>
            </a:r>
          </a:p>
          <a:p>
            <a:pPr lvl="2"/>
            <a:r>
              <a:rPr lang="en-US" altLang="en-US" dirty="0"/>
              <a:t>After </a:t>
            </a:r>
            <a:r>
              <a:rPr lang="en-US" altLang="en-US" dirty="0">
                <a:solidFill>
                  <a:schemeClr val="accent2"/>
                </a:solidFill>
              </a:rPr>
              <a:t>translation</a:t>
            </a:r>
            <a:r>
              <a:rPr lang="en-US" altLang="en-US" dirty="0"/>
              <a:t>: </a:t>
            </a:r>
            <a:r>
              <a:rPr lang="en-US" altLang="en-US" b="1" i="1" dirty="0"/>
              <a:t>P</a:t>
            </a:r>
            <a:r>
              <a:rPr lang="en-US" altLang="en-US" dirty="0"/>
              <a:t>’ = </a:t>
            </a:r>
            <a:r>
              <a:rPr lang="en-US" altLang="en-US" i="1" dirty="0">
                <a:solidFill>
                  <a:schemeClr val="accent2"/>
                </a:solidFill>
              </a:rPr>
              <a:t>T</a:t>
            </a:r>
            <a:r>
              <a:rPr lang="en-US" altLang="en-US" b="1" i="1" dirty="0"/>
              <a:t>P</a:t>
            </a:r>
          </a:p>
          <a:p>
            <a:pPr lvl="2"/>
            <a:r>
              <a:rPr lang="en-US" altLang="en-US" dirty="0"/>
              <a:t>After </a:t>
            </a:r>
            <a:r>
              <a:rPr lang="en-US" altLang="en-US" dirty="0">
                <a:solidFill>
                  <a:schemeClr val="accent6"/>
                </a:solidFill>
              </a:rPr>
              <a:t>rotation</a:t>
            </a:r>
            <a:r>
              <a:rPr lang="en-US" altLang="en-US" dirty="0"/>
              <a:t>: </a:t>
            </a:r>
            <a:r>
              <a:rPr lang="en-US" altLang="en-US" b="1" i="1" dirty="0"/>
              <a:t>P</a:t>
            </a:r>
            <a:r>
              <a:rPr lang="en-US" altLang="en-US" dirty="0"/>
              <a:t>’’ = </a:t>
            </a:r>
            <a:r>
              <a:rPr lang="en-US" altLang="en-US" i="1" dirty="0">
                <a:solidFill>
                  <a:schemeClr val="accent6"/>
                </a:solidFill>
              </a:rPr>
              <a:t>R</a:t>
            </a:r>
            <a:r>
              <a:rPr lang="en-US" altLang="en-US" b="1" i="1" dirty="0"/>
              <a:t>P</a:t>
            </a:r>
            <a:r>
              <a:rPr lang="en-US" altLang="en-US" dirty="0"/>
              <a:t>’ = </a:t>
            </a:r>
            <a:r>
              <a:rPr lang="en-US" altLang="en-US" i="1" dirty="0">
                <a:solidFill>
                  <a:schemeClr val="accent6"/>
                </a:solidFill>
              </a:rPr>
              <a:t>R</a:t>
            </a:r>
            <a:r>
              <a:rPr lang="en-US" altLang="en-US" i="1" dirty="0">
                <a:solidFill>
                  <a:schemeClr val="accent2"/>
                </a:solidFill>
              </a:rPr>
              <a:t>T</a:t>
            </a:r>
            <a:r>
              <a:rPr lang="en-US" altLang="en-US" b="1" i="1" dirty="0"/>
              <a:t>P</a:t>
            </a:r>
          </a:p>
          <a:p>
            <a:pPr marL="742950" lvl="1" indent="-285750"/>
            <a:r>
              <a:rPr lang="en-US" altLang="en-US" dirty="0"/>
              <a:t>The same point is first </a:t>
            </a:r>
            <a:r>
              <a:rPr lang="en-US" altLang="en-US" dirty="0">
                <a:solidFill>
                  <a:schemeClr val="accent6"/>
                </a:solidFill>
              </a:rPr>
              <a:t>rotated</a:t>
            </a:r>
            <a:r>
              <a:rPr lang="en-US" altLang="en-US" dirty="0"/>
              <a:t> and then </a:t>
            </a:r>
            <a:r>
              <a:rPr lang="en-US" altLang="en-US" dirty="0">
                <a:solidFill>
                  <a:schemeClr val="accent2"/>
                </a:solidFill>
              </a:rPr>
              <a:t>translated</a:t>
            </a:r>
          </a:p>
          <a:p>
            <a:pPr lvl="2"/>
            <a:r>
              <a:rPr lang="en-US" altLang="en-US" dirty="0"/>
              <a:t>After </a:t>
            </a:r>
            <a:r>
              <a:rPr lang="en-US" altLang="en-US" dirty="0">
                <a:solidFill>
                  <a:schemeClr val="accent6"/>
                </a:solidFill>
              </a:rPr>
              <a:t>rotation</a:t>
            </a:r>
            <a:r>
              <a:rPr lang="en-US" altLang="en-US" dirty="0"/>
              <a:t>: </a:t>
            </a:r>
            <a:r>
              <a:rPr lang="en-US" altLang="en-US" b="1" i="1" dirty="0"/>
              <a:t>P</a:t>
            </a:r>
            <a:r>
              <a:rPr lang="en-US" altLang="en-US" dirty="0"/>
              <a:t>’ = </a:t>
            </a:r>
            <a:r>
              <a:rPr lang="en-US" altLang="en-US" i="1" dirty="0">
                <a:solidFill>
                  <a:schemeClr val="accent6"/>
                </a:solidFill>
              </a:rPr>
              <a:t>R</a:t>
            </a:r>
            <a:r>
              <a:rPr lang="en-US" altLang="en-US" b="1" i="1" dirty="0"/>
              <a:t>P</a:t>
            </a:r>
          </a:p>
          <a:p>
            <a:pPr lvl="2"/>
            <a:r>
              <a:rPr lang="en-US" altLang="en-US" dirty="0"/>
              <a:t>After </a:t>
            </a:r>
            <a:r>
              <a:rPr lang="en-US" altLang="en-US" dirty="0">
                <a:solidFill>
                  <a:schemeClr val="accent2"/>
                </a:solidFill>
              </a:rPr>
              <a:t>translation</a:t>
            </a:r>
            <a:r>
              <a:rPr lang="en-US" altLang="en-US" dirty="0"/>
              <a:t>: </a:t>
            </a:r>
            <a:r>
              <a:rPr lang="en-US" altLang="en-US" b="1" i="1" dirty="0"/>
              <a:t>P</a:t>
            </a:r>
            <a:r>
              <a:rPr lang="en-US" altLang="en-US" dirty="0"/>
              <a:t>’’ = </a:t>
            </a:r>
            <a:r>
              <a:rPr lang="en-US" altLang="en-US" i="1" dirty="0">
                <a:solidFill>
                  <a:schemeClr val="accent2"/>
                </a:solidFill>
              </a:rPr>
              <a:t>T</a:t>
            </a:r>
            <a:r>
              <a:rPr lang="en-US" altLang="en-US" b="1" i="1" dirty="0"/>
              <a:t>P</a:t>
            </a:r>
            <a:r>
              <a:rPr lang="en-US" altLang="en-US" dirty="0"/>
              <a:t>’ = </a:t>
            </a:r>
            <a:r>
              <a:rPr lang="en-US" altLang="en-US" i="1" dirty="0">
                <a:solidFill>
                  <a:schemeClr val="accent2"/>
                </a:solidFill>
              </a:rPr>
              <a:t>T</a:t>
            </a:r>
            <a:r>
              <a:rPr lang="en-US" altLang="en-US" i="1" dirty="0">
                <a:solidFill>
                  <a:schemeClr val="accent6"/>
                </a:solidFill>
              </a:rPr>
              <a:t>R</a:t>
            </a:r>
            <a:r>
              <a:rPr lang="en-US" altLang="en-US" b="1" i="1" dirty="0"/>
              <a:t>P</a:t>
            </a:r>
          </a:p>
          <a:p>
            <a:pPr marL="685800" lvl="1" indent="-228600" eaLnBrk="1" hangingPunct="1"/>
            <a:endParaRPr lang="en-US" altLang="en-US" sz="2400" b="1" i="1" dirty="0"/>
          </a:p>
          <a:p>
            <a:pPr marL="285750" indent="-285750" eaLnBrk="1" hangingPunct="1"/>
            <a:r>
              <a:rPr lang="en-US" altLang="en-US" sz="2800" dirty="0"/>
              <a:t>Matrix multiplication is NOT commutative</a:t>
            </a:r>
            <a:r>
              <a:rPr lang="en-US" altLang="en-US" dirty="0"/>
              <a:t> in general:</a:t>
            </a:r>
            <a:endParaRPr lang="en-US" altLang="en-US" sz="2800" dirty="0"/>
          </a:p>
          <a:p>
            <a:pPr marL="685800" lvl="1" indent="-228600" eaLnBrk="1" hangingPunct="1"/>
            <a:r>
              <a:rPr lang="en-US" altLang="en-US" sz="2400" i="1" dirty="0">
                <a:solidFill>
                  <a:schemeClr val="accent6"/>
                </a:solidFill>
              </a:rPr>
              <a:t>R</a:t>
            </a:r>
            <a:r>
              <a:rPr lang="en-US" altLang="en-US" sz="2400" i="1" dirty="0">
                <a:solidFill>
                  <a:schemeClr val="accent2"/>
                </a:solidFill>
              </a:rPr>
              <a:t>T</a:t>
            </a:r>
            <a:r>
              <a:rPr lang="en-US" altLang="en-US" sz="2400" b="1" i="1" dirty="0"/>
              <a:t>P</a:t>
            </a:r>
            <a:r>
              <a:rPr lang="en-US" altLang="en-US" sz="2400" dirty="0"/>
              <a:t> ≠ </a:t>
            </a:r>
            <a:r>
              <a:rPr lang="en-US" altLang="en-US" sz="2400" i="1" dirty="0">
                <a:solidFill>
                  <a:schemeClr val="accent2"/>
                </a:solidFill>
              </a:rPr>
              <a:t>T</a:t>
            </a:r>
            <a:r>
              <a:rPr lang="en-US" altLang="en-US" sz="2400" i="1" dirty="0">
                <a:solidFill>
                  <a:schemeClr val="accent6"/>
                </a:solidFill>
              </a:rPr>
              <a:t>R</a:t>
            </a:r>
            <a:r>
              <a:rPr lang="en-US" altLang="en-US" sz="2400" b="1" i="1" dirty="0"/>
              <a:t>P</a:t>
            </a:r>
          </a:p>
          <a:p>
            <a:pPr marL="285750" indent="-285750" eaLnBrk="1" hangingPunct="1"/>
            <a:endParaRPr lang="en-US" altLang="en-US" sz="2800" dirty="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746CA23D-167C-4F05-9A69-3EC3CDE962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Composition of Transformations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4E4CB70-C79A-4F04-8596-F465C006E7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Faster Way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A40824F-E775-46B1-8EDA-3292E1BBF9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74088" cy="4303713"/>
          </a:xfrm>
        </p:spPr>
        <p:txBody>
          <a:bodyPr/>
          <a:lstStyle/>
          <a:p>
            <a:pPr eaLnBrk="1" hangingPunct="1"/>
            <a:r>
              <a:rPr lang="en-US" altLang="en-US"/>
              <a:t>Faster way to find R</a:t>
            </a:r>
            <a:r>
              <a:rPr lang="en-US" altLang="en-US" baseline="-25000"/>
              <a:t>2</a:t>
            </a:r>
            <a:r>
              <a:rPr lang="en-US" altLang="en-US"/>
              <a:t>R</a:t>
            </a:r>
            <a:r>
              <a:rPr lang="en-US" altLang="en-US" baseline="-25000"/>
              <a:t>1</a:t>
            </a:r>
          </a:p>
          <a:p>
            <a:pPr lvl="1" eaLnBrk="1" hangingPunct="1"/>
            <a:r>
              <a:rPr lang="en-US" altLang="en-US">
                <a:latin typeface="Georgia" panose="02040502050405020303" pitchFamily="18" charset="0"/>
              </a:rPr>
              <a:t>u</a:t>
            </a:r>
            <a:r>
              <a:rPr lang="en-US" altLang="en-US" baseline="-25000">
                <a:latin typeface="Georgia" panose="02040502050405020303" pitchFamily="18" charset="0"/>
              </a:rPr>
              <a:t>x</a:t>
            </a:r>
            <a:r>
              <a:rPr lang="en-US" altLang="en-US">
                <a:latin typeface="Georgia" panose="02040502050405020303" pitchFamily="18" charset="0"/>
              </a:rPr>
              <a:t>, u</a:t>
            </a:r>
            <a:r>
              <a:rPr lang="en-US" altLang="en-US" baseline="-25000">
                <a:latin typeface="Georgia" panose="02040502050405020303" pitchFamily="18" charset="0"/>
              </a:rPr>
              <a:t>y</a:t>
            </a:r>
            <a:r>
              <a:rPr lang="en-US" altLang="en-US">
                <a:latin typeface="Georgia" panose="02040502050405020303" pitchFamily="18" charset="0"/>
              </a:rPr>
              <a:t>, u</a:t>
            </a:r>
            <a:r>
              <a:rPr lang="en-US" altLang="en-US" baseline="-25000">
                <a:latin typeface="Georgia" panose="02040502050405020303" pitchFamily="18" charset="0"/>
              </a:rPr>
              <a:t>z</a:t>
            </a:r>
            <a:r>
              <a:rPr lang="en-US" altLang="en-US"/>
              <a:t> are unit vectors in the X, Y, Z direction</a:t>
            </a:r>
          </a:p>
        </p:txBody>
      </p:sp>
      <p:sp>
        <p:nvSpPr>
          <p:cNvPr id="24580" name="Line 4">
            <a:extLst>
              <a:ext uri="{FF2B5EF4-FFF2-40B4-BE49-F238E27FC236}">
                <a16:creationId xmlns:a16="http://schemas.microsoft.com/office/drawing/2014/main" id="{4A7D9FB9-9FC5-4078-A16C-FE2E6ABF7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5">
            <a:extLst>
              <a:ext uri="{FF2B5EF4-FFF2-40B4-BE49-F238E27FC236}">
                <a16:creationId xmlns:a16="http://schemas.microsoft.com/office/drawing/2014/main" id="{32088035-5CD7-42FA-BCC7-AB0CB6B3CD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191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6">
            <a:extLst>
              <a:ext uri="{FF2B5EF4-FFF2-40B4-BE49-F238E27FC236}">
                <a16:creationId xmlns:a16="http://schemas.microsoft.com/office/drawing/2014/main" id="{3E53C475-7601-4952-9D52-72B01E4B9D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41910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9">
            <a:extLst>
              <a:ext uri="{FF2B5EF4-FFF2-40B4-BE49-F238E27FC236}">
                <a16:creationId xmlns:a16="http://schemas.microsoft.com/office/drawing/2014/main" id="{DACF2888-F356-4540-B1D2-86872A699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5275" y="41148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4" name="Line 14">
            <a:extLst>
              <a:ext uri="{FF2B5EF4-FFF2-40B4-BE49-F238E27FC236}">
                <a16:creationId xmlns:a16="http://schemas.microsoft.com/office/drawing/2014/main" id="{EEE104E2-7B76-4DEE-981D-40D8D565D5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3657600"/>
            <a:ext cx="30480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3" name="Text Box 15">
            <a:extLst>
              <a:ext uri="{FF2B5EF4-FFF2-40B4-BE49-F238E27FC236}">
                <a16:creationId xmlns:a16="http://schemas.microsoft.com/office/drawing/2014/main" id="{186A7ADD-6832-4840-A37A-8C5AEBAF3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352800"/>
            <a:ext cx="1181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b="0">
                <a:latin typeface="Georgia" panose="02040502050405020303" pitchFamily="18" charset="0"/>
              </a:rPr>
              <a:t> u = u’</a:t>
            </a:r>
            <a:r>
              <a:rPr lang="en-US" altLang="en-US" sz="2400" b="0" baseline="-25000">
                <a:latin typeface="Georgia" panose="02040502050405020303" pitchFamily="18" charset="0"/>
              </a:rPr>
              <a:t>z</a:t>
            </a:r>
            <a:r>
              <a:rPr lang="en-US" altLang="en-US" sz="2400" b="0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24586" name="Text Box 16">
            <a:extLst>
              <a:ext uri="{FF2B5EF4-FFF2-40B4-BE49-F238E27FC236}">
                <a16:creationId xmlns:a16="http://schemas.microsoft.com/office/drawing/2014/main" id="{84B85ABF-3E61-43FB-A965-33DDFD83D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0" y="4152900"/>
            <a:ext cx="346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Georgia" panose="02040502050405020303" pitchFamily="18" charset="0"/>
              </a:rPr>
              <a:t>X</a:t>
            </a:r>
          </a:p>
        </p:txBody>
      </p:sp>
      <p:sp>
        <p:nvSpPr>
          <p:cNvPr id="24587" name="Text Box 17">
            <a:extLst>
              <a:ext uri="{FF2B5EF4-FFF2-40B4-BE49-F238E27FC236}">
                <a16:creationId xmlns:a16="http://schemas.microsoft.com/office/drawing/2014/main" id="{97512D7A-783F-437B-84C4-F0EF9861F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050" y="2540000"/>
            <a:ext cx="325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Georgia" panose="02040502050405020303" pitchFamily="18" charset="0"/>
              </a:rPr>
              <a:t>Y</a:t>
            </a:r>
          </a:p>
        </p:txBody>
      </p:sp>
      <p:sp>
        <p:nvSpPr>
          <p:cNvPr id="24588" name="Text Box 18">
            <a:extLst>
              <a:ext uri="{FF2B5EF4-FFF2-40B4-BE49-F238E27FC236}">
                <a16:creationId xmlns:a16="http://schemas.microsoft.com/office/drawing/2014/main" id="{96BB2AE6-7698-4D15-BBA4-C72D47F0C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838" y="5054600"/>
            <a:ext cx="322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0">
                <a:latin typeface="Georgia" panose="02040502050405020303" pitchFamily="18" charset="0"/>
              </a:rPr>
              <a:t>Z</a:t>
            </a:r>
          </a:p>
        </p:txBody>
      </p:sp>
      <p:sp>
        <p:nvSpPr>
          <p:cNvPr id="94227" name="Text Box 19">
            <a:extLst>
              <a:ext uri="{FF2B5EF4-FFF2-40B4-BE49-F238E27FC236}">
                <a16:creationId xmlns:a16="http://schemas.microsoft.com/office/drawing/2014/main" id="{65339FD0-FA5C-4765-8B3D-CA612D642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8713" y="2362200"/>
            <a:ext cx="4702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0">
                <a:latin typeface="Georgia" panose="02040502050405020303" pitchFamily="18" charset="0"/>
              </a:rPr>
              <a:t>Set up a coordinate system where u = u’</a:t>
            </a:r>
            <a:r>
              <a:rPr lang="en-US" altLang="en-US" sz="2000" b="0" baseline="-25000">
                <a:latin typeface="Georgia" panose="02040502050405020303" pitchFamily="18" charset="0"/>
              </a:rPr>
              <a:t>z</a:t>
            </a:r>
            <a:endParaRPr lang="en-US" altLang="en-US" sz="2000" b="0">
              <a:latin typeface="Georgia" panose="02040502050405020303" pitchFamily="18" charset="0"/>
            </a:endParaRPr>
          </a:p>
        </p:txBody>
      </p:sp>
      <p:sp>
        <p:nvSpPr>
          <p:cNvPr id="94228" name="Text Box 20">
            <a:extLst>
              <a:ext uri="{FF2B5EF4-FFF2-40B4-BE49-F238E27FC236}">
                <a16:creationId xmlns:a16="http://schemas.microsoft.com/office/drawing/2014/main" id="{F1170A81-2330-4699-B964-12F2BD61A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590800"/>
            <a:ext cx="189547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b="0">
                <a:latin typeface="Georgia" panose="02040502050405020303" pitchFamily="18" charset="0"/>
              </a:rPr>
              <a:t>u’</a:t>
            </a:r>
            <a:r>
              <a:rPr lang="en-US" altLang="en-US" sz="2400" b="0" baseline="-25000">
                <a:latin typeface="Georgia" panose="02040502050405020303" pitchFamily="18" charset="0"/>
              </a:rPr>
              <a:t>z</a:t>
            </a:r>
            <a:r>
              <a:rPr lang="en-US" altLang="en-US" sz="2400" b="0">
                <a:latin typeface="Georgia" panose="02040502050405020303" pitchFamily="18" charset="0"/>
              </a:rPr>
              <a:t> = u</a:t>
            </a:r>
          </a:p>
          <a:p>
            <a:pPr algn="l" eaLnBrk="1" hangingPunct="1"/>
            <a:r>
              <a:rPr lang="en-US" altLang="en-US" sz="2400" b="0" baseline="-25000">
                <a:latin typeface="Georgia" panose="02040502050405020303" pitchFamily="18" charset="0"/>
              </a:rPr>
              <a:t>           </a:t>
            </a:r>
            <a:r>
              <a:rPr lang="en-US" altLang="en-US" sz="2400" b="0">
                <a:latin typeface="Georgia" panose="02040502050405020303" pitchFamily="18" charset="0"/>
              </a:rPr>
              <a:t>|u|</a:t>
            </a:r>
            <a:endParaRPr lang="en-US" altLang="en-US" sz="2400" b="0" baseline="-25000">
              <a:latin typeface="Georgia" panose="02040502050405020303" pitchFamily="18" charset="0"/>
            </a:endParaRPr>
          </a:p>
          <a:p>
            <a:pPr algn="l" eaLnBrk="1" hangingPunct="1"/>
            <a:r>
              <a:rPr lang="en-US" altLang="en-US" sz="2400" b="0">
                <a:latin typeface="Georgia" panose="02040502050405020303" pitchFamily="18" charset="0"/>
              </a:rPr>
              <a:t>u’</a:t>
            </a:r>
            <a:r>
              <a:rPr lang="en-US" altLang="en-US" sz="2400" b="0" baseline="-25000">
                <a:latin typeface="Georgia" panose="02040502050405020303" pitchFamily="18" charset="0"/>
              </a:rPr>
              <a:t>y</a:t>
            </a:r>
            <a:r>
              <a:rPr lang="en-US" altLang="en-US" sz="2400" b="0">
                <a:latin typeface="Georgia" panose="02040502050405020303" pitchFamily="18" charset="0"/>
              </a:rPr>
              <a:t> =  u x u</a:t>
            </a:r>
            <a:r>
              <a:rPr lang="en-US" altLang="en-US" sz="2400" b="0" baseline="-25000">
                <a:latin typeface="Georgia" panose="02040502050405020303" pitchFamily="18" charset="0"/>
              </a:rPr>
              <a:t>x</a:t>
            </a:r>
          </a:p>
          <a:p>
            <a:pPr algn="l" eaLnBrk="1" hangingPunct="1"/>
            <a:r>
              <a:rPr lang="en-US" altLang="en-US" sz="2400" b="0">
                <a:latin typeface="Georgia" panose="02040502050405020303" pitchFamily="18" charset="0"/>
              </a:rPr>
              <a:t>          |u x u</a:t>
            </a:r>
            <a:r>
              <a:rPr lang="en-US" altLang="en-US" sz="2400" b="0" baseline="-25000">
                <a:latin typeface="Georgia" panose="02040502050405020303" pitchFamily="18" charset="0"/>
              </a:rPr>
              <a:t>x</a:t>
            </a:r>
            <a:r>
              <a:rPr lang="en-US" altLang="en-US" sz="2400" b="0">
                <a:latin typeface="Georgia" panose="02040502050405020303" pitchFamily="18" charset="0"/>
              </a:rPr>
              <a:t>|</a:t>
            </a:r>
          </a:p>
          <a:p>
            <a:pPr algn="l" eaLnBrk="1" hangingPunct="1"/>
            <a:r>
              <a:rPr lang="en-US" altLang="en-US" sz="2400" b="0">
                <a:latin typeface="Georgia" panose="02040502050405020303" pitchFamily="18" charset="0"/>
              </a:rPr>
              <a:t>u’</a:t>
            </a:r>
            <a:r>
              <a:rPr lang="en-US" altLang="en-US" sz="2400" b="0" baseline="-25000">
                <a:latin typeface="Georgia" panose="02040502050405020303" pitchFamily="18" charset="0"/>
              </a:rPr>
              <a:t>x</a:t>
            </a:r>
            <a:r>
              <a:rPr lang="en-US" altLang="en-US" sz="2400" b="0">
                <a:latin typeface="Georgia" panose="02040502050405020303" pitchFamily="18" charset="0"/>
              </a:rPr>
              <a:t> = u’</a:t>
            </a:r>
            <a:r>
              <a:rPr lang="en-US" altLang="en-US" sz="2400" b="0" baseline="-25000">
                <a:latin typeface="Georgia" panose="02040502050405020303" pitchFamily="18" charset="0"/>
              </a:rPr>
              <a:t>y</a:t>
            </a:r>
            <a:r>
              <a:rPr lang="en-US" altLang="en-US" sz="2400" b="0">
                <a:latin typeface="Georgia" panose="02040502050405020303" pitchFamily="18" charset="0"/>
              </a:rPr>
              <a:t> x u’</a:t>
            </a:r>
            <a:r>
              <a:rPr lang="en-US" altLang="en-US" sz="2400" b="0" baseline="-25000">
                <a:latin typeface="Georgia" panose="02040502050405020303" pitchFamily="18" charset="0"/>
              </a:rPr>
              <a:t>z</a:t>
            </a:r>
          </a:p>
        </p:txBody>
      </p:sp>
      <p:sp>
        <p:nvSpPr>
          <p:cNvPr id="94229" name="Line 21">
            <a:extLst>
              <a:ext uri="{FF2B5EF4-FFF2-40B4-BE49-F238E27FC236}">
                <a16:creationId xmlns:a16="http://schemas.microsoft.com/office/drawing/2014/main" id="{DF8EDDD2-9D24-4162-B238-61EE2D681E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733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30" name="Line 22">
            <a:extLst>
              <a:ext uri="{FF2B5EF4-FFF2-40B4-BE49-F238E27FC236}">
                <a16:creationId xmlns:a16="http://schemas.microsoft.com/office/drawing/2014/main" id="{43FD0551-6ED8-4B63-B543-38BAC8C8CC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191000"/>
            <a:ext cx="457200" cy="304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31" name="Line 23">
            <a:extLst>
              <a:ext uri="{FF2B5EF4-FFF2-40B4-BE49-F238E27FC236}">
                <a16:creationId xmlns:a16="http://schemas.microsoft.com/office/drawing/2014/main" id="{1E0F1FC2-5763-4022-A061-A7D1D8A1BF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038600"/>
            <a:ext cx="533400" cy="152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32" name="Text Box 24">
            <a:extLst>
              <a:ext uri="{FF2B5EF4-FFF2-40B4-BE49-F238E27FC236}">
                <a16:creationId xmlns:a16="http://schemas.microsoft.com/office/drawing/2014/main" id="{D4DDACB6-7934-4814-BE73-460322F13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733800"/>
            <a:ext cx="67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b="0">
                <a:latin typeface="Georgia" panose="02040502050405020303" pitchFamily="18" charset="0"/>
              </a:rPr>
              <a:t> u’</a:t>
            </a:r>
            <a:r>
              <a:rPr lang="en-US" altLang="en-US" sz="2400" b="0" baseline="-25000">
                <a:latin typeface="Georgia" panose="02040502050405020303" pitchFamily="18" charset="0"/>
              </a:rPr>
              <a:t>y</a:t>
            </a:r>
            <a:r>
              <a:rPr lang="en-US" altLang="en-US" sz="2400" b="0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94233" name="Text Box 25">
            <a:extLst>
              <a:ext uri="{FF2B5EF4-FFF2-40B4-BE49-F238E27FC236}">
                <a16:creationId xmlns:a16="http://schemas.microsoft.com/office/drawing/2014/main" id="{D2B8969F-1096-4CD6-9A3A-199D262C0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191000"/>
            <a:ext cx="677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b="0">
                <a:latin typeface="Georgia" panose="02040502050405020303" pitchFamily="18" charset="0"/>
              </a:rPr>
              <a:t> u’</a:t>
            </a:r>
            <a:r>
              <a:rPr lang="en-US" altLang="en-US" sz="2400" b="0" baseline="-25000">
                <a:latin typeface="Georgia" panose="02040502050405020303" pitchFamily="18" charset="0"/>
              </a:rPr>
              <a:t>x</a:t>
            </a:r>
            <a:r>
              <a:rPr lang="en-US" altLang="en-US" sz="2400" b="0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94234" name="Freeform 26">
            <a:extLst>
              <a:ext uri="{FF2B5EF4-FFF2-40B4-BE49-F238E27FC236}">
                <a16:creationId xmlns:a16="http://schemas.microsoft.com/office/drawing/2014/main" id="{03178677-62BE-4F40-8ED2-D13296873A34}"/>
              </a:ext>
            </a:extLst>
          </p:cNvPr>
          <p:cNvSpPr>
            <a:spLocks/>
          </p:cNvSpPr>
          <p:nvPr/>
        </p:nvSpPr>
        <p:spPr bwMode="auto">
          <a:xfrm>
            <a:off x="5638800" y="4724400"/>
            <a:ext cx="152400" cy="1752600"/>
          </a:xfrm>
          <a:custGeom>
            <a:avLst/>
            <a:gdLst>
              <a:gd name="T0" fmla="*/ 152400 w 144"/>
              <a:gd name="T1" fmla="*/ 0 h 912"/>
              <a:gd name="T2" fmla="*/ 0 w 144"/>
              <a:gd name="T3" fmla="*/ 0 h 912"/>
              <a:gd name="T4" fmla="*/ 0 w 144"/>
              <a:gd name="T5" fmla="*/ 1752600 h 912"/>
              <a:gd name="T6" fmla="*/ 152400 w 144"/>
              <a:gd name="T7" fmla="*/ 1752600 h 9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4" h="912">
                <a:moveTo>
                  <a:pt x="144" y="0"/>
                </a:moveTo>
                <a:lnTo>
                  <a:pt x="0" y="0"/>
                </a:lnTo>
                <a:lnTo>
                  <a:pt x="0" y="912"/>
                </a:lnTo>
                <a:lnTo>
                  <a:pt x="144" y="91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5" name="Freeform 27">
            <a:extLst>
              <a:ext uri="{FF2B5EF4-FFF2-40B4-BE49-F238E27FC236}">
                <a16:creationId xmlns:a16="http://schemas.microsoft.com/office/drawing/2014/main" id="{FE08EB89-FCAD-4393-ACA1-658A13A85454}"/>
              </a:ext>
            </a:extLst>
          </p:cNvPr>
          <p:cNvSpPr>
            <a:spLocks/>
          </p:cNvSpPr>
          <p:nvPr/>
        </p:nvSpPr>
        <p:spPr bwMode="auto">
          <a:xfrm flipH="1">
            <a:off x="8153400" y="4648200"/>
            <a:ext cx="76200" cy="1752600"/>
          </a:xfrm>
          <a:custGeom>
            <a:avLst/>
            <a:gdLst>
              <a:gd name="T0" fmla="*/ 76200 w 144"/>
              <a:gd name="T1" fmla="*/ 0 h 912"/>
              <a:gd name="T2" fmla="*/ 0 w 144"/>
              <a:gd name="T3" fmla="*/ 0 h 912"/>
              <a:gd name="T4" fmla="*/ 0 w 144"/>
              <a:gd name="T5" fmla="*/ 1752600 h 912"/>
              <a:gd name="T6" fmla="*/ 76200 w 144"/>
              <a:gd name="T7" fmla="*/ 1752600 h 9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4" h="912">
                <a:moveTo>
                  <a:pt x="144" y="0"/>
                </a:moveTo>
                <a:lnTo>
                  <a:pt x="0" y="0"/>
                </a:lnTo>
                <a:lnTo>
                  <a:pt x="0" y="912"/>
                </a:lnTo>
                <a:lnTo>
                  <a:pt x="144" y="91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6" name="Text Box 28">
            <a:extLst>
              <a:ext uri="{FF2B5EF4-FFF2-40B4-BE49-F238E27FC236}">
                <a16:creationId xmlns:a16="http://schemas.microsoft.com/office/drawing/2014/main" id="{D317B709-0218-48A6-9AF2-AA6F9BFE6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572000"/>
            <a:ext cx="2338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b="0">
                <a:latin typeface="Georgia" panose="02040502050405020303" pitchFamily="18" charset="0"/>
              </a:rPr>
              <a:t>u’</a:t>
            </a:r>
            <a:r>
              <a:rPr lang="en-US" altLang="en-US" sz="2400" b="0" baseline="-25000">
                <a:latin typeface="Georgia" panose="02040502050405020303" pitchFamily="18" charset="0"/>
              </a:rPr>
              <a:t>x1</a:t>
            </a:r>
            <a:r>
              <a:rPr lang="en-US" altLang="en-US" sz="2400" b="0">
                <a:latin typeface="Georgia" panose="02040502050405020303" pitchFamily="18" charset="0"/>
              </a:rPr>
              <a:t>   u’</a:t>
            </a:r>
            <a:r>
              <a:rPr lang="en-US" altLang="en-US" sz="2400" b="0" baseline="-25000">
                <a:latin typeface="Georgia" panose="02040502050405020303" pitchFamily="18" charset="0"/>
              </a:rPr>
              <a:t>x2</a:t>
            </a:r>
            <a:r>
              <a:rPr lang="en-US" altLang="en-US" sz="2400" b="0">
                <a:latin typeface="Georgia" panose="02040502050405020303" pitchFamily="18" charset="0"/>
              </a:rPr>
              <a:t>   u’</a:t>
            </a:r>
            <a:r>
              <a:rPr lang="en-US" altLang="en-US" sz="2400" b="0" baseline="-25000">
                <a:latin typeface="Georgia" panose="02040502050405020303" pitchFamily="18" charset="0"/>
              </a:rPr>
              <a:t>x3  </a:t>
            </a:r>
            <a:r>
              <a:rPr lang="en-US" altLang="en-US" sz="2400" b="0">
                <a:latin typeface="Georgia" panose="02040502050405020303" pitchFamily="18" charset="0"/>
              </a:rPr>
              <a:t> 0</a:t>
            </a:r>
            <a:endParaRPr lang="el-GR" altLang="en-US" sz="2400" b="0" baseline="-25000">
              <a:latin typeface="Georgia" panose="02040502050405020303" pitchFamily="18" charset="0"/>
            </a:endParaRPr>
          </a:p>
        </p:txBody>
      </p:sp>
      <p:sp>
        <p:nvSpPr>
          <p:cNvPr id="94237" name="Text Box 29">
            <a:extLst>
              <a:ext uri="{FF2B5EF4-FFF2-40B4-BE49-F238E27FC236}">
                <a16:creationId xmlns:a16="http://schemas.microsoft.com/office/drawing/2014/main" id="{46B97EF0-CD3B-4738-BCE1-AA9F9F0EF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029200"/>
            <a:ext cx="2328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b="0">
                <a:latin typeface="Georgia" panose="02040502050405020303" pitchFamily="18" charset="0"/>
              </a:rPr>
              <a:t>u’</a:t>
            </a:r>
            <a:r>
              <a:rPr lang="en-US" altLang="en-US" sz="2400" b="0" baseline="-25000">
                <a:latin typeface="Georgia" panose="02040502050405020303" pitchFamily="18" charset="0"/>
              </a:rPr>
              <a:t>y1</a:t>
            </a:r>
            <a:r>
              <a:rPr lang="en-US" altLang="en-US" sz="2400" b="0">
                <a:latin typeface="Georgia" panose="02040502050405020303" pitchFamily="18" charset="0"/>
              </a:rPr>
              <a:t>   u’</a:t>
            </a:r>
            <a:r>
              <a:rPr lang="en-US" altLang="en-US" sz="2400" b="0" baseline="-25000">
                <a:latin typeface="Georgia" panose="02040502050405020303" pitchFamily="18" charset="0"/>
              </a:rPr>
              <a:t>y2</a:t>
            </a:r>
            <a:r>
              <a:rPr lang="en-US" altLang="en-US" sz="2400" b="0">
                <a:latin typeface="Georgia" panose="02040502050405020303" pitchFamily="18" charset="0"/>
              </a:rPr>
              <a:t>   u’</a:t>
            </a:r>
            <a:r>
              <a:rPr lang="en-US" altLang="en-US" sz="2400" b="0" baseline="-25000">
                <a:latin typeface="Georgia" panose="02040502050405020303" pitchFamily="18" charset="0"/>
              </a:rPr>
              <a:t>y3  </a:t>
            </a:r>
            <a:r>
              <a:rPr lang="en-US" altLang="en-US" sz="2400" b="0">
                <a:latin typeface="Georgia" panose="02040502050405020303" pitchFamily="18" charset="0"/>
              </a:rPr>
              <a:t> 0</a:t>
            </a:r>
            <a:endParaRPr lang="el-GR" altLang="en-US" sz="2400" b="0" baseline="-25000">
              <a:latin typeface="Georgia" panose="02040502050405020303" pitchFamily="18" charset="0"/>
            </a:endParaRPr>
          </a:p>
        </p:txBody>
      </p:sp>
      <p:sp>
        <p:nvSpPr>
          <p:cNvPr id="94238" name="Text Box 30">
            <a:extLst>
              <a:ext uri="{FF2B5EF4-FFF2-40B4-BE49-F238E27FC236}">
                <a16:creationId xmlns:a16="http://schemas.microsoft.com/office/drawing/2014/main" id="{DF2632FC-F66A-496D-B4DE-59E67253D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486400"/>
            <a:ext cx="230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b="0">
                <a:latin typeface="Georgia" panose="02040502050405020303" pitchFamily="18" charset="0"/>
              </a:rPr>
              <a:t>u’</a:t>
            </a:r>
            <a:r>
              <a:rPr lang="en-US" altLang="en-US" sz="2400" b="0" baseline="-25000">
                <a:latin typeface="Georgia" panose="02040502050405020303" pitchFamily="18" charset="0"/>
              </a:rPr>
              <a:t>z1</a:t>
            </a:r>
            <a:r>
              <a:rPr lang="en-US" altLang="en-US" sz="2400" b="0">
                <a:latin typeface="Georgia" panose="02040502050405020303" pitchFamily="18" charset="0"/>
              </a:rPr>
              <a:t>   u’</a:t>
            </a:r>
            <a:r>
              <a:rPr lang="en-US" altLang="en-US" sz="2400" b="0" baseline="-25000">
                <a:latin typeface="Georgia" panose="02040502050405020303" pitchFamily="18" charset="0"/>
              </a:rPr>
              <a:t>z2</a:t>
            </a:r>
            <a:r>
              <a:rPr lang="en-US" altLang="en-US" sz="2400" b="0">
                <a:latin typeface="Georgia" panose="02040502050405020303" pitchFamily="18" charset="0"/>
              </a:rPr>
              <a:t>   u’</a:t>
            </a:r>
            <a:r>
              <a:rPr lang="en-US" altLang="en-US" sz="2400" b="0" baseline="-25000">
                <a:latin typeface="Georgia" panose="02040502050405020303" pitchFamily="18" charset="0"/>
              </a:rPr>
              <a:t>z3  </a:t>
            </a:r>
            <a:r>
              <a:rPr lang="en-US" altLang="en-US" sz="2400" b="0">
                <a:latin typeface="Georgia" panose="02040502050405020303" pitchFamily="18" charset="0"/>
              </a:rPr>
              <a:t> 0</a:t>
            </a:r>
            <a:endParaRPr lang="el-GR" altLang="en-US" sz="2400" b="0" baseline="-25000">
              <a:latin typeface="Georgia" panose="02040502050405020303" pitchFamily="18" charset="0"/>
            </a:endParaRPr>
          </a:p>
        </p:txBody>
      </p:sp>
      <p:sp>
        <p:nvSpPr>
          <p:cNvPr id="94239" name="Text Box 31">
            <a:extLst>
              <a:ext uri="{FF2B5EF4-FFF2-40B4-BE49-F238E27FC236}">
                <a16:creationId xmlns:a16="http://schemas.microsoft.com/office/drawing/2014/main" id="{8C4DD306-F241-47FB-8E8A-DD308BE2B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943600"/>
            <a:ext cx="1998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b="0">
                <a:latin typeface="Georgia" panose="02040502050405020303" pitchFamily="18" charset="0"/>
              </a:rPr>
              <a:t> 0     0     0  </a:t>
            </a:r>
            <a:r>
              <a:rPr lang="en-US" altLang="en-US" sz="2400" b="0" baseline="-25000">
                <a:latin typeface="Georgia" panose="02040502050405020303" pitchFamily="18" charset="0"/>
              </a:rPr>
              <a:t>  </a:t>
            </a:r>
            <a:r>
              <a:rPr lang="en-US" altLang="en-US" sz="2400" b="0">
                <a:latin typeface="Georgia" panose="02040502050405020303" pitchFamily="18" charset="0"/>
              </a:rPr>
              <a:t> 1</a:t>
            </a:r>
            <a:endParaRPr lang="el-GR" altLang="en-US" sz="2400" b="0" baseline="-25000">
              <a:latin typeface="Georgia" panose="02040502050405020303" pitchFamily="18" charset="0"/>
            </a:endParaRPr>
          </a:p>
        </p:txBody>
      </p:sp>
      <p:sp>
        <p:nvSpPr>
          <p:cNvPr id="94240" name="Text Box 32">
            <a:extLst>
              <a:ext uri="{FF2B5EF4-FFF2-40B4-BE49-F238E27FC236}">
                <a16:creationId xmlns:a16="http://schemas.microsoft.com/office/drawing/2014/main" id="{12C896B1-6524-4AA9-B1F5-60E3A6326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257800"/>
            <a:ext cx="1784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b="0">
                <a:latin typeface="Georgia" panose="02040502050405020303" pitchFamily="18" charset="0"/>
              </a:rPr>
              <a:t>R = R</a:t>
            </a:r>
            <a:r>
              <a:rPr lang="en-US" altLang="en-US" sz="2400" b="0" baseline="-25000">
                <a:latin typeface="Georgia" panose="02040502050405020303" pitchFamily="18" charset="0"/>
              </a:rPr>
              <a:t>2</a:t>
            </a:r>
            <a:r>
              <a:rPr lang="en-US" altLang="en-US" sz="2400" b="0">
                <a:latin typeface="Georgia" panose="02040502050405020303" pitchFamily="18" charset="0"/>
              </a:rPr>
              <a:t>R</a:t>
            </a:r>
            <a:r>
              <a:rPr lang="en-US" altLang="en-US" sz="2400" b="0" baseline="-25000">
                <a:latin typeface="Georgia" panose="02040502050405020303" pitchFamily="18" charset="0"/>
              </a:rPr>
              <a:t>1</a:t>
            </a:r>
            <a:r>
              <a:rPr lang="en-US" altLang="en-US" sz="2400" b="0">
                <a:latin typeface="Georgia" panose="02040502050405020303" pitchFamily="18" charset="0"/>
              </a:rPr>
              <a:t>  = </a:t>
            </a:r>
          </a:p>
        </p:txBody>
      </p:sp>
      <p:sp>
        <p:nvSpPr>
          <p:cNvPr id="94241" name="Text Box 33">
            <a:extLst>
              <a:ext uri="{FF2B5EF4-FFF2-40B4-BE49-F238E27FC236}">
                <a16:creationId xmlns:a16="http://schemas.microsoft.com/office/drawing/2014/main" id="{C99DC601-6EF8-444E-AA55-3783FA5E8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715000"/>
            <a:ext cx="200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 sz="2400" b="0">
                <a:latin typeface="Georgia" panose="02040502050405020303" pitchFamily="18" charset="0"/>
              </a:rPr>
              <a:t>R</a:t>
            </a:r>
            <a:r>
              <a:rPr lang="en-US" altLang="en-US" sz="2400" b="0" baseline="-25000">
                <a:latin typeface="Georgia" panose="02040502050405020303" pitchFamily="18" charset="0"/>
              </a:rPr>
              <a:t>1</a:t>
            </a:r>
            <a:r>
              <a:rPr lang="en-US" altLang="en-US" sz="2400" b="0" baseline="35000">
                <a:latin typeface="Georgia" panose="02040502050405020303" pitchFamily="18" charset="0"/>
              </a:rPr>
              <a:t>-1</a:t>
            </a:r>
            <a:r>
              <a:rPr lang="en-US" altLang="en-US" sz="2400" b="0">
                <a:latin typeface="Georgia" panose="02040502050405020303" pitchFamily="18" charset="0"/>
              </a:rPr>
              <a:t>R</a:t>
            </a:r>
            <a:r>
              <a:rPr lang="en-US" altLang="en-US" sz="2400" b="0" baseline="-25000">
                <a:latin typeface="Georgia" panose="02040502050405020303" pitchFamily="18" charset="0"/>
              </a:rPr>
              <a:t>2</a:t>
            </a:r>
            <a:r>
              <a:rPr lang="en-US" altLang="en-US" sz="2400" b="0" baseline="35000">
                <a:latin typeface="Georgia" panose="02040502050405020303" pitchFamily="18" charset="0"/>
              </a:rPr>
              <a:t>-1</a:t>
            </a:r>
            <a:r>
              <a:rPr lang="en-US" altLang="en-US" sz="2400" b="0">
                <a:latin typeface="Georgia" panose="02040502050405020303" pitchFamily="18" charset="0"/>
              </a:rPr>
              <a:t>  =  R</a:t>
            </a:r>
            <a:r>
              <a:rPr lang="en-US" altLang="en-US" sz="2400" b="0" baseline="30000">
                <a:latin typeface="Georgia" panose="02040502050405020303" pitchFamily="18" charset="0"/>
              </a:rPr>
              <a:t>-1</a:t>
            </a:r>
          </a:p>
        </p:txBody>
      </p:sp>
      <p:sp>
        <p:nvSpPr>
          <p:cNvPr id="94242" name="Line 34">
            <a:extLst>
              <a:ext uri="{FF2B5EF4-FFF2-40B4-BE49-F238E27FC236}">
                <a16:creationId xmlns:a16="http://schemas.microsoft.com/office/drawing/2014/main" id="{7AE33D75-2E15-4D3C-A1A1-33A3DE2FDA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23" grpId="0"/>
      <p:bldP spid="94227" grpId="0"/>
      <p:bldP spid="94228" grpId="0"/>
      <p:bldP spid="94232" grpId="0"/>
      <p:bldP spid="94233" grpId="0"/>
      <p:bldP spid="94236" grpId="0"/>
      <p:bldP spid="94237" grpId="0"/>
      <p:bldP spid="94238" grpId="0"/>
      <p:bldP spid="94239" grpId="0"/>
      <p:bldP spid="94240" grpId="0"/>
      <p:bldP spid="942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>
            <a:extLst>
              <a:ext uri="{FF2B5EF4-FFF2-40B4-BE49-F238E27FC236}">
                <a16:creationId xmlns:a16="http://schemas.microsoft.com/office/drawing/2014/main" id="{DA5C99D3-A0D8-4AE8-BC2D-7D4C47C5E5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Rigid (does not deform the object)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Preserves angles and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Rotation and translation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Affine (deforms in a restricted manner)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Preserves collinearity and ratio of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Angles may not be preserved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Scaling and shear are affine but not rigid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Can be expressed as a combination of rotation, translation, scaling and shear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2BE3FD8C-E7CC-42A9-8B53-28EE2D3AC9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Rigid and Affine Transformations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42456AF-5311-4748-8AEE-BEAF1D2B1D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Transformations in OpenGL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080D1B0-358F-4140-9B4D-F6C32BED77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Modelview</a:t>
            </a:r>
            <a:r>
              <a:rPr lang="en-US" altLang="en-US" dirty="0"/>
              <a:t> transformation generates the </a:t>
            </a:r>
            <a:r>
              <a:rPr lang="en-US" altLang="en-US" dirty="0" err="1"/>
              <a:t>modelview</a:t>
            </a:r>
            <a:r>
              <a:rPr lang="en-US" altLang="en-US" dirty="0"/>
              <a:t> matrix (GL_MODELVIEW)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Projection Transformation generates the projection matrix (GL_PROJECTION)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Pre-multiply </a:t>
            </a:r>
            <a:r>
              <a:rPr lang="en-US" altLang="en-US" dirty="0" err="1"/>
              <a:t>modelview</a:t>
            </a:r>
            <a:r>
              <a:rPr lang="en-US" altLang="en-US" dirty="0"/>
              <a:t> with projection and apply it to all the vertices of </a:t>
            </a:r>
            <a:r>
              <a:rPr lang="en-US" altLang="en-US"/>
              <a:t>the model</a:t>
            </a:r>
            <a:endParaRPr lang="en-US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03A413F5-320B-421E-98DF-E7AAD4992B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85750" indent="-285750" eaLnBrk="1" hangingPunct="1">
              <a:lnSpc>
                <a:spcPct val="80000"/>
              </a:lnSpc>
            </a:pPr>
            <a:r>
              <a:rPr lang="en-US" altLang="en-US" dirty="0"/>
              <a:t>You say: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altLang="en-US" dirty="0"/>
              <a:t>a point </a:t>
            </a:r>
            <a:r>
              <a:rPr lang="en-US" altLang="en-US" b="1" i="1" dirty="0"/>
              <a:t>P</a:t>
            </a:r>
            <a:r>
              <a:rPr lang="en-US" altLang="en-US" dirty="0"/>
              <a:t> is first </a:t>
            </a:r>
            <a:r>
              <a:rPr lang="en-US" altLang="en-US" dirty="0">
                <a:solidFill>
                  <a:schemeClr val="accent2"/>
                </a:solidFill>
              </a:rPr>
              <a:t>translated</a:t>
            </a:r>
            <a:r>
              <a:rPr lang="en-US" altLang="en-US" dirty="0"/>
              <a:t> and then </a:t>
            </a:r>
            <a:r>
              <a:rPr lang="en-US" altLang="en-US" dirty="0">
                <a:solidFill>
                  <a:schemeClr val="accent6"/>
                </a:solidFill>
              </a:rPr>
              <a:t>rotated</a:t>
            </a:r>
          </a:p>
          <a:p>
            <a:pPr marL="285750" indent="-285750" eaLnBrk="1" hangingPunct="1">
              <a:lnSpc>
                <a:spcPct val="80000"/>
              </a:lnSpc>
            </a:pPr>
            <a:r>
              <a:rPr lang="en-US" altLang="en-US" dirty="0"/>
              <a:t>You write: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altLang="en-US" b="1" i="1" dirty="0"/>
              <a:t>P</a:t>
            </a:r>
            <a:r>
              <a:rPr lang="en-US" altLang="en-US" dirty="0"/>
              <a:t>’ = </a:t>
            </a:r>
            <a:r>
              <a:rPr lang="en-US" altLang="en-US" i="1" dirty="0">
                <a:solidFill>
                  <a:schemeClr val="accent6"/>
                </a:solidFill>
              </a:rPr>
              <a:t>R</a:t>
            </a:r>
            <a:r>
              <a:rPr lang="en-US" altLang="en-US" i="1" dirty="0">
                <a:solidFill>
                  <a:schemeClr val="accent2"/>
                </a:solidFill>
              </a:rPr>
              <a:t>T</a:t>
            </a:r>
            <a:r>
              <a:rPr lang="en-US" altLang="en-US" b="1" i="1" dirty="0"/>
              <a:t>P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altLang="en-US" dirty="0"/>
              <a:t>i.e., </a:t>
            </a:r>
            <a:r>
              <a:rPr lang="en-US" altLang="en-US" dirty="0">
                <a:solidFill>
                  <a:schemeClr val="accent6"/>
                </a:solidFill>
              </a:rPr>
              <a:t>rotation</a:t>
            </a:r>
            <a:r>
              <a:rPr lang="en-US" altLang="en-US" dirty="0"/>
              <a:t> first, then </a:t>
            </a:r>
            <a:r>
              <a:rPr lang="en-US" altLang="en-US" dirty="0">
                <a:solidFill>
                  <a:schemeClr val="accent2"/>
                </a:solidFill>
              </a:rPr>
              <a:t>translation</a:t>
            </a:r>
            <a:r>
              <a:rPr lang="en-US" altLang="en-US" dirty="0"/>
              <a:t>, then the point</a:t>
            </a:r>
          </a:p>
          <a:p>
            <a:pPr marL="285750" indent="-285750" eaLnBrk="1" hangingPunct="1">
              <a:lnSpc>
                <a:spcPct val="80000"/>
              </a:lnSpc>
            </a:pPr>
            <a:endParaRPr lang="en-US" altLang="en-US" dirty="0"/>
          </a:p>
          <a:p>
            <a:pPr marL="285750" indent="-285750" eaLnBrk="1" hangingPunct="1">
              <a:lnSpc>
                <a:spcPct val="80000"/>
              </a:lnSpc>
            </a:pPr>
            <a:r>
              <a:rPr lang="en-US" altLang="en-US" dirty="0"/>
              <a:t>Interpretations: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altLang="en-US" dirty="0"/>
              <a:t>Right to left: “Global Coordinate System”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altLang="en-US" dirty="0"/>
              <a:t>Left to right: “Local Coordinate System”</a:t>
            </a:r>
          </a:p>
          <a:p>
            <a:pPr marL="742950" lvl="1" indent="-285750">
              <a:lnSpc>
                <a:spcPct val="80000"/>
              </a:lnSpc>
            </a:pPr>
            <a:endParaRPr lang="en-US" altLang="en-US" dirty="0"/>
          </a:p>
          <a:p>
            <a:pPr marL="742950" lvl="1" indent="-285750">
              <a:lnSpc>
                <a:spcPct val="80000"/>
              </a:lnSpc>
            </a:pPr>
            <a:r>
              <a:rPr lang="en-US" altLang="en-US" dirty="0"/>
              <a:t>Results of both are same since matrix multiplication is associative</a:t>
            </a:r>
          </a:p>
          <a:p>
            <a:pPr marL="742950" lvl="1" indent="-285750">
              <a:lnSpc>
                <a:spcPct val="80000"/>
              </a:lnSpc>
            </a:pPr>
            <a:endParaRPr lang="en-US" altLang="en-US" dirty="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86AB7946-6056-45DD-94E8-C3B1C4EE73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Expressing Transformations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545CFDF-49A5-4CAE-B283-06B44C1CE5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Local/Global Coordinate Systems</a:t>
            </a:r>
          </a:p>
        </p:txBody>
      </p:sp>
      <p:sp>
        <p:nvSpPr>
          <p:cNvPr id="28675" name="Line 3">
            <a:extLst>
              <a:ext uri="{FF2B5EF4-FFF2-40B4-BE49-F238E27FC236}">
                <a16:creationId xmlns:a16="http://schemas.microsoft.com/office/drawing/2014/main" id="{AFEE2462-0032-4AA7-BE94-74E5919E72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1981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Line 4">
            <a:extLst>
              <a:ext uri="{FF2B5EF4-FFF2-40B4-BE49-F238E27FC236}">
                <a16:creationId xmlns:a16="http://schemas.microsoft.com/office/drawing/2014/main" id="{11EFD48A-0445-454E-AB24-5E2793D09E9A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352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726AFCFF-5DC3-4CC3-80E7-C492843EC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3184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X</a:t>
            </a:r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F86CEFC4-EE66-49AE-BE5C-AA8AC8A92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1736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Y</a:t>
            </a:r>
          </a:p>
        </p:txBody>
      </p:sp>
      <p:sp>
        <p:nvSpPr>
          <p:cNvPr id="28679" name="Line 7">
            <a:extLst>
              <a:ext uri="{FF2B5EF4-FFF2-40B4-BE49-F238E27FC236}">
                <a16:creationId xmlns:a16="http://schemas.microsoft.com/office/drawing/2014/main" id="{B2639518-7A11-406C-B282-C86A39D561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1981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8">
            <a:extLst>
              <a:ext uri="{FF2B5EF4-FFF2-40B4-BE49-F238E27FC236}">
                <a16:creationId xmlns:a16="http://schemas.microsoft.com/office/drawing/2014/main" id="{29D1C913-12F7-462A-A519-58D8C7E702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352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Text Box 9">
            <a:extLst>
              <a:ext uri="{FF2B5EF4-FFF2-40B4-BE49-F238E27FC236}">
                <a16:creationId xmlns:a16="http://schemas.microsoft.com/office/drawing/2014/main" id="{C18072F5-05DF-4F45-A4E9-C25050755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325" y="3184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X</a:t>
            </a:r>
          </a:p>
        </p:txBody>
      </p:sp>
      <p:sp>
        <p:nvSpPr>
          <p:cNvPr id="28682" name="Text Box 10">
            <a:extLst>
              <a:ext uri="{FF2B5EF4-FFF2-40B4-BE49-F238E27FC236}">
                <a16:creationId xmlns:a16="http://schemas.microsoft.com/office/drawing/2014/main" id="{3AEB4C5D-636A-4AED-A846-13DE9D932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1736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Y</a:t>
            </a:r>
          </a:p>
        </p:txBody>
      </p:sp>
      <p:sp>
        <p:nvSpPr>
          <p:cNvPr id="28683" name="Line 11">
            <a:extLst>
              <a:ext uri="{FF2B5EF4-FFF2-40B4-BE49-F238E27FC236}">
                <a16:creationId xmlns:a16="http://schemas.microsoft.com/office/drawing/2014/main" id="{B0554E78-60C1-4F55-9F24-141E573FA2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1981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>
            <a:extLst>
              <a:ext uri="{FF2B5EF4-FFF2-40B4-BE49-F238E27FC236}">
                <a16:creationId xmlns:a16="http://schemas.microsoft.com/office/drawing/2014/main" id="{56376D51-8E0E-45B6-930C-DE33C01B79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352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Text Box 13">
            <a:extLst>
              <a:ext uri="{FF2B5EF4-FFF2-40B4-BE49-F238E27FC236}">
                <a16:creationId xmlns:a16="http://schemas.microsoft.com/office/drawing/2014/main" id="{E42045BB-272F-4C50-9D62-FDBB802C8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7525" y="3184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X</a:t>
            </a:r>
          </a:p>
        </p:txBody>
      </p:sp>
      <p:sp>
        <p:nvSpPr>
          <p:cNvPr id="28686" name="Text Box 14">
            <a:extLst>
              <a:ext uri="{FF2B5EF4-FFF2-40B4-BE49-F238E27FC236}">
                <a16:creationId xmlns:a16="http://schemas.microsoft.com/office/drawing/2014/main" id="{F448E052-7DEE-4009-927E-561B9B18E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25" y="1736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Y</a:t>
            </a:r>
          </a:p>
        </p:txBody>
      </p:sp>
      <p:sp>
        <p:nvSpPr>
          <p:cNvPr id="28687" name="Line 15">
            <a:extLst>
              <a:ext uri="{FF2B5EF4-FFF2-40B4-BE49-F238E27FC236}">
                <a16:creationId xmlns:a16="http://schemas.microsoft.com/office/drawing/2014/main" id="{A4DA9C5B-6658-4B16-93DB-B3E421F374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4495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>
            <a:extLst>
              <a:ext uri="{FF2B5EF4-FFF2-40B4-BE49-F238E27FC236}">
                <a16:creationId xmlns:a16="http://schemas.microsoft.com/office/drawing/2014/main" id="{1A6513AF-9534-46C4-BE9A-3C99EC8C452A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5867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Text Box 17">
            <a:extLst>
              <a:ext uri="{FF2B5EF4-FFF2-40B4-BE49-F238E27FC236}">
                <a16:creationId xmlns:a16="http://schemas.microsoft.com/office/drawing/2014/main" id="{8F2F08C5-D7F2-4D62-B606-DB2035103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5699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X</a:t>
            </a:r>
          </a:p>
        </p:txBody>
      </p:sp>
      <p:sp>
        <p:nvSpPr>
          <p:cNvPr id="28690" name="Text Box 18">
            <a:extLst>
              <a:ext uri="{FF2B5EF4-FFF2-40B4-BE49-F238E27FC236}">
                <a16:creationId xmlns:a16="http://schemas.microsoft.com/office/drawing/2014/main" id="{E6B91AE7-EAE2-44A6-921F-4B965706B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42513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Y</a:t>
            </a:r>
          </a:p>
        </p:txBody>
      </p:sp>
      <p:sp>
        <p:nvSpPr>
          <p:cNvPr id="28691" name="Line 19">
            <a:extLst>
              <a:ext uri="{FF2B5EF4-FFF2-40B4-BE49-F238E27FC236}">
                <a16:creationId xmlns:a16="http://schemas.microsoft.com/office/drawing/2014/main" id="{5FE5BDC6-1FEB-4FB1-84A4-20FFBC5638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495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Line 20">
            <a:extLst>
              <a:ext uri="{FF2B5EF4-FFF2-40B4-BE49-F238E27FC236}">
                <a16:creationId xmlns:a16="http://schemas.microsoft.com/office/drawing/2014/main" id="{B8144004-46C1-4879-9032-DD30C4C77E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867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Text Box 21">
            <a:extLst>
              <a:ext uri="{FF2B5EF4-FFF2-40B4-BE49-F238E27FC236}">
                <a16:creationId xmlns:a16="http://schemas.microsoft.com/office/drawing/2014/main" id="{7CA0E134-FC96-4817-A864-310D94396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325" y="5699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X</a:t>
            </a:r>
          </a:p>
        </p:txBody>
      </p:sp>
      <p:sp>
        <p:nvSpPr>
          <p:cNvPr id="28694" name="Text Box 22">
            <a:extLst>
              <a:ext uri="{FF2B5EF4-FFF2-40B4-BE49-F238E27FC236}">
                <a16:creationId xmlns:a16="http://schemas.microsoft.com/office/drawing/2014/main" id="{AF42E04C-4BCB-449E-9B1B-12F1FA739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42513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Y</a:t>
            </a:r>
          </a:p>
        </p:txBody>
      </p:sp>
      <p:sp>
        <p:nvSpPr>
          <p:cNvPr id="28695" name="Line 23">
            <a:extLst>
              <a:ext uri="{FF2B5EF4-FFF2-40B4-BE49-F238E27FC236}">
                <a16:creationId xmlns:a16="http://schemas.microsoft.com/office/drawing/2014/main" id="{81DCC06D-3C2C-4CED-AD42-609E4E9AEC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4495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Line 24">
            <a:extLst>
              <a:ext uri="{FF2B5EF4-FFF2-40B4-BE49-F238E27FC236}">
                <a16:creationId xmlns:a16="http://schemas.microsoft.com/office/drawing/2014/main" id="{AB31C3FF-DBF8-44DB-B2AC-5B5C27D21A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5867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Text Box 25">
            <a:extLst>
              <a:ext uri="{FF2B5EF4-FFF2-40B4-BE49-F238E27FC236}">
                <a16:creationId xmlns:a16="http://schemas.microsoft.com/office/drawing/2014/main" id="{6C197A2F-B2EA-48CE-91BA-973C5A5CA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7525" y="5699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X</a:t>
            </a:r>
          </a:p>
        </p:txBody>
      </p:sp>
      <p:sp>
        <p:nvSpPr>
          <p:cNvPr id="28698" name="Text Box 26">
            <a:extLst>
              <a:ext uri="{FF2B5EF4-FFF2-40B4-BE49-F238E27FC236}">
                <a16:creationId xmlns:a16="http://schemas.microsoft.com/office/drawing/2014/main" id="{D812EF68-7E31-44FE-A732-C54E59EC0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25" y="42513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Y</a:t>
            </a:r>
          </a:p>
        </p:txBody>
      </p:sp>
      <p:sp>
        <p:nvSpPr>
          <p:cNvPr id="28699" name="Freeform 27">
            <a:extLst>
              <a:ext uri="{FF2B5EF4-FFF2-40B4-BE49-F238E27FC236}">
                <a16:creationId xmlns:a16="http://schemas.microsoft.com/office/drawing/2014/main" id="{44C1E4A4-0168-4317-8DAC-B64EF062812B}"/>
              </a:ext>
            </a:extLst>
          </p:cNvPr>
          <p:cNvSpPr>
            <a:spLocks/>
          </p:cNvSpPr>
          <p:nvPr/>
        </p:nvSpPr>
        <p:spPr bwMode="auto">
          <a:xfrm>
            <a:off x="990600" y="2514600"/>
            <a:ext cx="852488" cy="860425"/>
          </a:xfrm>
          <a:custGeom>
            <a:avLst/>
            <a:gdLst>
              <a:gd name="T0" fmla="*/ 14288 w 537"/>
              <a:gd name="T1" fmla="*/ 838200 h 542"/>
              <a:gd name="T2" fmla="*/ 852488 w 537"/>
              <a:gd name="T3" fmla="*/ 838200 h 542"/>
              <a:gd name="T4" fmla="*/ 852488 w 537"/>
              <a:gd name="T5" fmla="*/ 304800 h 542"/>
              <a:gd name="T6" fmla="*/ 471488 w 537"/>
              <a:gd name="T7" fmla="*/ 0 h 542"/>
              <a:gd name="T8" fmla="*/ 90488 w 537"/>
              <a:gd name="T9" fmla="*/ 381000 h 542"/>
              <a:gd name="T10" fmla="*/ 41275 w 537"/>
              <a:gd name="T11" fmla="*/ 452438 h 542"/>
              <a:gd name="T12" fmla="*/ 28575 w 537"/>
              <a:gd name="T13" fmla="*/ 755650 h 542"/>
              <a:gd name="T14" fmla="*/ 3175 w 537"/>
              <a:gd name="T15" fmla="*/ 792163 h 542"/>
              <a:gd name="T16" fmla="*/ 15875 w 537"/>
              <a:gd name="T17" fmla="*/ 855663 h 542"/>
              <a:gd name="T18" fmla="*/ 14288 w 537"/>
              <a:gd name="T19" fmla="*/ 838200 h 5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7" h="542">
                <a:moveTo>
                  <a:pt x="9" y="528"/>
                </a:moveTo>
                <a:lnTo>
                  <a:pt x="537" y="528"/>
                </a:lnTo>
                <a:lnTo>
                  <a:pt x="537" y="192"/>
                </a:lnTo>
                <a:lnTo>
                  <a:pt x="297" y="0"/>
                </a:lnTo>
                <a:cubicBezTo>
                  <a:pt x="217" y="80"/>
                  <a:pt x="139" y="162"/>
                  <a:pt x="57" y="240"/>
                </a:cubicBezTo>
                <a:cubicBezTo>
                  <a:pt x="15" y="279"/>
                  <a:pt x="45" y="188"/>
                  <a:pt x="26" y="285"/>
                </a:cubicBezTo>
                <a:cubicBezTo>
                  <a:pt x="23" y="348"/>
                  <a:pt x="25" y="412"/>
                  <a:pt x="18" y="476"/>
                </a:cubicBezTo>
                <a:cubicBezTo>
                  <a:pt x="16" y="485"/>
                  <a:pt x="3" y="489"/>
                  <a:pt x="2" y="499"/>
                </a:cubicBezTo>
                <a:cubicBezTo>
                  <a:pt x="0" y="512"/>
                  <a:pt x="6" y="525"/>
                  <a:pt x="10" y="539"/>
                </a:cubicBezTo>
                <a:cubicBezTo>
                  <a:pt x="10" y="542"/>
                  <a:pt x="9" y="531"/>
                  <a:pt x="9" y="52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Freeform 28">
            <a:extLst>
              <a:ext uri="{FF2B5EF4-FFF2-40B4-BE49-F238E27FC236}">
                <a16:creationId xmlns:a16="http://schemas.microsoft.com/office/drawing/2014/main" id="{CC841ECC-307A-46F6-A63F-23294A8EB334}"/>
              </a:ext>
            </a:extLst>
          </p:cNvPr>
          <p:cNvSpPr>
            <a:spLocks/>
          </p:cNvSpPr>
          <p:nvPr/>
        </p:nvSpPr>
        <p:spPr bwMode="auto">
          <a:xfrm>
            <a:off x="4419600" y="2514600"/>
            <a:ext cx="852488" cy="860425"/>
          </a:xfrm>
          <a:custGeom>
            <a:avLst/>
            <a:gdLst>
              <a:gd name="T0" fmla="*/ 14288 w 537"/>
              <a:gd name="T1" fmla="*/ 838200 h 542"/>
              <a:gd name="T2" fmla="*/ 852488 w 537"/>
              <a:gd name="T3" fmla="*/ 838200 h 542"/>
              <a:gd name="T4" fmla="*/ 852488 w 537"/>
              <a:gd name="T5" fmla="*/ 304800 h 542"/>
              <a:gd name="T6" fmla="*/ 471488 w 537"/>
              <a:gd name="T7" fmla="*/ 0 h 542"/>
              <a:gd name="T8" fmla="*/ 90488 w 537"/>
              <a:gd name="T9" fmla="*/ 381000 h 542"/>
              <a:gd name="T10" fmla="*/ 41275 w 537"/>
              <a:gd name="T11" fmla="*/ 452438 h 542"/>
              <a:gd name="T12" fmla="*/ 28575 w 537"/>
              <a:gd name="T13" fmla="*/ 755650 h 542"/>
              <a:gd name="T14" fmla="*/ 3175 w 537"/>
              <a:gd name="T15" fmla="*/ 792163 h 542"/>
              <a:gd name="T16" fmla="*/ 15875 w 537"/>
              <a:gd name="T17" fmla="*/ 855663 h 542"/>
              <a:gd name="T18" fmla="*/ 14288 w 537"/>
              <a:gd name="T19" fmla="*/ 838200 h 5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7" h="542">
                <a:moveTo>
                  <a:pt x="9" y="528"/>
                </a:moveTo>
                <a:lnTo>
                  <a:pt x="537" y="528"/>
                </a:lnTo>
                <a:lnTo>
                  <a:pt x="537" y="192"/>
                </a:lnTo>
                <a:lnTo>
                  <a:pt x="297" y="0"/>
                </a:lnTo>
                <a:cubicBezTo>
                  <a:pt x="217" y="80"/>
                  <a:pt x="139" y="162"/>
                  <a:pt x="57" y="240"/>
                </a:cubicBezTo>
                <a:cubicBezTo>
                  <a:pt x="15" y="279"/>
                  <a:pt x="45" y="188"/>
                  <a:pt x="26" y="285"/>
                </a:cubicBezTo>
                <a:cubicBezTo>
                  <a:pt x="23" y="348"/>
                  <a:pt x="25" y="412"/>
                  <a:pt x="18" y="476"/>
                </a:cubicBezTo>
                <a:cubicBezTo>
                  <a:pt x="16" y="485"/>
                  <a:pt x="3" y="489"/>
                  <a:pt x="2" y="499"/>
                </a:cubicBezTo>
                <a:cubicBezTo>
                  <a:pt x="0" y="512"/>
                  <a:pt x="6" y="525"/>
                  <a:pt x="10" y="539"/>
                </a:cubicBezTo>
                <a:cubicBezTo>
                  <a:pt x="10" y="542"/>
                  <a:pt x="9" y="531"/>
                  <a:pt x="9" y="52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1" name="Freeform 29">
            <a:extLst>
              <a:ext uri="{FF2B5EF4-FFF2-40B4-BE49-F238E27FC236}">
                <a16:creationId xmlns:a16="http://schemas.microsoft.com/office/drawing/2014/main" id="{32986A2F-C0A2-4172-B304-9FFCDF9D40FA}"/>
              </a:ext>
            </a:extLst>
          </p:cNvPr>
          <p:cNvSpPr>
            <a:spLocks/>
          </p:cNvSpPr>
          <p:nvPr/>
        </p:nvSpPr>
        <p:spPr bwMode="auto">
          <a:xfrm rot="-2215105">
            <a:off x="6705600" y="1828800"/>
            <a:ext cx="852488" cy="860425"/>
          </a:xfrm>
          <a:custGeom>
            <a:avLst/>
            <a:gdLst>
              <a:gd name="T0" fmla="*/ 14288 w 537"/>
              <a:gd name="T1" fmla="*/ 838200 h 542"/>
              <a:gd name="T2" fmla="*/ 852488 w 537"/>
              <a:gd name="T3" fmla="*/ 838200 h 542"/>
              <a:gd name="T4" fmla="*/ 852488 w 537"/>
              <a:gd name="T5" fmla="*/ 304800 h 542"/>
              <a:gd name="T6" fmla="*/ 471488 w 537"/>
              <a:gd name="T7" fmla="*/ 0 h 542"/>
              <a:gd name="T8" fmla="*/ 90488 w 537"/>
              <a:gd name="T9" fmla="*/ 381000 h 542"/>
              <a:gd name="T10" fmla="*/ 41275 w 537"/>
              <a:gd name="T11" fmla="*/ 452438 h 542"/>
              <a:gd name="T12" fmla="*/ 28575 w 537"/>
              <a:gd name="T13" fmla="*/ 755650 h 542"/>
              <a:gd name="T14" fmla="*/ 3175 w 537"/>
              <a:gd name="T15" fmla="*/ 792163 h 542"/>
              <a:gd name="T16" fmla="*/ 15875 w 537"/>
              <a:gd name="T17" fmla="*/ 855663 h 542"/>
              <a:gd name="T18" fmla="*/ 14288 w 537"/>
              <a:gd name="T19" fmla="*/ 838200 h 5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7" h="542">
                <a:moveTo>
                  <a:pt x="9" y="528"/>
                </a:moveTo>
                <a:lnTo>
                  <a:pt x="537" y="528"/>
                </a:lnTo>
                <a:lnTo>
                  <a:pt x="537" y="192"/>
                </a:lnTo>
                <a:lnTo>
                  <a:pt x="297" y="0"/>
                </a:lnTo>
                <a:cubicBezTo>
                  <a:pt x="217" y="80"/>
                  <a:pt x="139" y="162"/>
                  <a:pt x="57" y="240"/>
                </a:cubicBezTo>
                <a:cubicBezTo>
                  <a:pt x="15" y="279"/>
                  <a:pt x="45" y="188"/>
                  <a:pt x="26" y="285"/>
                </a:cubicBezTo>
                <a:cubicBezTo>
                  <a:pt x="23" y="348"/>
                  <a:pt x="25" y="412"/>
                  <a:pt x="18" y="476"/>
                </a:cubicBezTo>
                <a:cubicBezTo>
                  <a:pt x="16" y="485"/>
                  <a:pt x="3" y="489"/>
                  <a:pt x="2" y="499"/>
                </a:cubicBezTo>
                <a:cubicBezTo>
                  <a:pt x="0" y="512"/>
                  <a:pt x="6" y="525"/>
                  <a:pt x="10" y="539"/>
                </a:cubicBezTo>
                <a:cubicBezTo>
                  <a:pt x="10" y="542"/>
                  <a:pt x="9" y="531"/>
                  <a:pt x="9" y="52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Line 30">
            <a:extLst>
              <a:ext uri="{FF2B5EF4-FFF2-40B4-BE49-F238E27FC236}">
                <a16:creationId xmlns:a16="http://schemas.microsoft.com/office/drawing/2014/main" id="{270A27CE-EAC6-42E6-8555-F6A3A403B2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2209800"/>
            <a:ext cx="1524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3" name="Freeform 31">
            <a:extLst>
              <a:ext uri="{FF2B5EF4-FFF2-40B4-BE49-F238E27FC236}">
                <a16:creationId xmlns:a16="http://schemas.microsoft.com/office/drawing/2014/main" id="{F659944A-5220-4016-9A65-477E96F1B460}"/>
              </a:ext>
            </a:extLst>
          </p:cNvPr>
          <p:cNvSpPr>
            <a:spLocks/>
          </p:cNvSpPr>
          <p:nvPr/>
        </p:nvSpPr>
        <p:spPr bwMode="auto">
          <a:xfrm rot="-2215105">
            <a:off x="3276600" y="4876800"/>
            <a:ext cx="852488" cy="860425"/>
          </a:xfrm>
          <a:custGeom>
            <a:avLst/>
            <a:gdLst>
              <a:gd name="T0" fmla="*/ 14288 w 537"/>
              <a:gd name="T1" fmla="*/ 838200 h 542"/>
              <a:gd name="T2" fmla="*/ 852488 w 537"/>
              <a:gd name="T3" fmla="*/ 838200 h 542"/>
              <a:gd name="T4" fmla="*/ 852488 w 537"/>
              <a:gd name="T5" fmla="*/ 304800 h 542"/>
              <a:gd name="T6" fmla="*/ 471488 w 537"/>
              <a:gd name="T7" fmla="*/ 0 h 542"/>
              <a:gd name="T8" fmla="*/ 90488 w 537"/>
              <a:gd name="T9" fmla="*/ 381000 h 542"/>
              <a:gd name="T10" fmla="*/ 41275 w 537"/>
              <a:gd name="T11" fmla="*/ 452438 h 542"/>
              <a:gd name="T12" fmla="*/ 28575 w 537"/>
              <a:gd name="T13" fmla="*/ 755650 h 542"/>
              <a:gd name="T14" fmla="*/ 3175 w 537"/>
              <a:gd name="T15" fmla="*/ 792163 h 542"/>
              <a:gd name="T16" fmla="*/ 15875 w 537"/>
              <a:gd name="T17" fmla="*/ 855663 h 542"/>
              <a:gd name="T18" fmla="*/ 14288 w 537"/>
              <a:gd name="T19" fmla="*/ 838200 h 5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7" h="542">
                <a:moveTo>
                  <a:pt x="9" y="528"/>
                </a:moveTo>
                <a:lnTo>
                  <a:pt x="537" y="528"/>
                </a:lnTo>
                <a:lnTo>
                  <a:pt x="537" y="192"/>
                </a:lnTo>
                <a:lnTo>
                  <a:pt x="297" y="0"/>
                </a:lnTo>
                <a:cubicBezTo>
                  <a:pt x="217" y="80"/>
                  <a:pt x="139" y="162"/>
                  <a:pt x="57" y="240"/>
                </a:cubicBezTo>
                <a:cubicBezTo>
                  <a:pt x="15" y="279"/>
                  <a:pt x="45" y="188"/>
                  <a:pt x="26" y="285"/>
                </a:cubicBezTo>
                <a:cubicBezTo>
                  <a:pt x="23" y="348"/>
                  <a:pt x="25" y="412"/>
                  <a:pt x="18" y="476"/>
                </a:cubicBezTo>
                <a:cubicBezTo>
                  <a:pt x="16" y="485"/>
                  <a:pt x="3" y="489"/>
                  <a:pt x="2" y="499"/>
                </a:cubicBezTo>
                <a:cubicBezTo>
                  <a:pt x="0" y="512"/>
                  <a:pt x="6" y="525"/>
                  <a:pt x="10" y="539"/>
                </a:cubicBezTo>
                <a:cubicBezTo>
                  <a:pt x="10" y="542"/>
                  <a:pt x="9" y="531"/>
                  <a:pt x="9" y="52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4" name="Line 32">
            <a:extLst>
              <a:ext uri="{FF2B5EF4-FFF2-40B4-BE49-F238E27FC236}">
                <a16:creationId xmlns:a16="http://schemas.microsoft.com/office/drawing/2014/main" id="{3DC61B09-C200-4D7A-B458-EC88FDEC31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105400"/>
            <a:ext cx="99060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5" name="Line 33">
            <a:extLst>
              <a:ext uri="{FF2B5EF4-FFF2-40B4-BE49-F238E27FC236}">
                <a16:creationId xmlns:a16="http://schemas.microsoft.com/office/drawing/2014/main" id="{7B1AE425-EBE8-466F-B280-42DADD37C1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5029200"/>
            <a:ext cx="609600" cy="838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6" name="Text Box 34">
            <a:extLst>
              <a:ext uri="{FF2B5EF4-FFF2-40B4-BE49-F238E27FC236}">
                <a16:creationId xmlns:a16="http://schemas.microsoft.com/office/drawing/2014/main" id="{CB79BF8E-D10D-4083-ACA7-3A1108AA2E28}"/>
              </a:ext>
            </a:extLst>
          </p:cNvPr>
          <p:cNvSpPr txBox="1">
            <a:spLocks noChangeArrowheads="1"/>
          </p:cNvSpPr>
          <p:nvPr/>
        </p:nvSpPr>
        <p:spPr bwMode="auto">
          <a:xfrm rot="3252940">
            <a:off x="2478881" y="5445919"/>
            <a:ext cx="1443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“Local” Y</a:t>
            </a:r>
          </a:p>
        </p:txBody>
      </p:sp>
      <p:sp>
        <p:nvSpPr>
          <p:cNvPr id="28707" name="Text Box 35">
            <a:extLst>
              <a:ext uri="{FF2B5EF4-FFF2-40B4-BE49-F238E27FC236}">
                <a16:creationId xmlns:a16="http://schemas.microsoft.com/office/drawing/2014/main" id="{DE4560B9-31AA-41DB-9BB8-9E5BC76922F3}"/>
              </a:ext>
            </a:extLst>
          </p:cNvPr>
          <p:cNvSpPr txBox="1">
            <a:spLocks noChangeArrowheads="1"/>
          </p:cNvSpPr>
          <p:nvPr/>
        </p:nvSpPr>
        <p:spPr bwMode="auto">
          <a:xfrm rot="-2214875">
            <a:off x="4343400" y="4572000"/>
            <a:ext cx="1443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“Local” X</a:t>
            </a:r>
          </a:p>
        </p:txBody>
      </p:sp>
      <p:sp>
        <p:nvSpPr>
          <p:cNvPr id="28708" name="Freeform 36">
            <a:extLst>
              <a:ext uri="{FF2B5EF4-FFF2-40B4-BE49-F238E27FC236}">
                <a16:creationId xmlns:a16="http://schemas.microsoft.com/office/drawing/2014/main" id="{7C9BEAB2-261B-4220-8B7F-7EC2DD9ACA89}"/>
              </a:ext>
            </a:extLst>
          </p:cNvPr>
          <p:cNvSpPr>
            <a:spLocks/>
          </p:cNvSpPr>
          <p:nvPr/>
        </p:nvSpPr>
        <p:spPr bwMode="auto">
          <a:xfrm>
            <a:off x="990600" y="5029200"/>
            <a:ext cx="852488" cy="860425"/>
          </a:xfrm>
          <a:custGeom>
            <a:avLst/>
            <a:gdLst>
              <a:gd name="T0" fmla="*/ 14288 w 537"/>
              <a:gd name="T1" fmla="*/ 838200 h 542"/>
              <a:gd name="T2" fmla="*/ 852488 w 537"/>
              <a:gd name="T3" fmla="*/ 838200 h 542"/>
              <a:gd name="T4" fmla="*/ 852488 w 537"/>
              <a:gd name="T5" fmla="*/ 304800 h 542"/>
              <a:gd name="T6" fmla="*/ 471488 w 537"/>
              <a:gd name="T7" fmla="*/ 0 h 542"/>
              <a:gd name="T8" fmla="*/ 90488 w 537"/>
              <a:gd name="T9" fmla="*/ 381000 h 542"/>
              <a:gd name="T10" fmla="*/ 41275 w 537"/>
              <a:gd name="T11" fmla="*/ 452438 h 542"/>
              <a:gd name="T12" fmla="*/ 28575 w 537"/>
              <a:gd name="T13" fmla="*/ 755650 h 542"/>
              <a:gd name="T14" fmla="*/ 3175 w 537"/>
              <a:gd name="T15" fmla="*/ 792163 h 542"/>
              <a:gd name="T16" fmla="*/ 15875 w 537"/>
              <a:gd name="T17" fmla="*/ 855663 h 542"/>
              <a:gd name="T18" fmla="*/ 14288 w 537"/>
              <a:gd name="T19" fmla="*/ 838200 h 5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7" h="542">
                <a:moveTo>
                  <a:pt x="9" y="528"/>
                </a:moveTo>
                <a:lnTo>
                  <a:pt x="537" y="528"/>
                </a:lnTo>
                <a:lnTo>
                  <a:pt x="537" y="192"/>
                </a:lnTo>
                <a:lnTo>
                  <a:pt x="297" y="0"/>
                </a:lnTo>
                <a:cubicBezTo>
                  <a:pt x="217" y="80"/>
                  <a:pt x="139" y="162"/>
                  <a:pt x="57" y="240"/>
                </a:cubicBezTo>
                <a:cubicBezTo>
                  <a:pt x="15" y="279"/>
                  <a:pt x="45" y="188"/>
                  <a:pt x="26" y="285"/>
                </a:cubicBezTo>
                <a:cubicBezTo>
                  <a:pt x="23" y="348"/>
                  <a:pt x="25" y="412"/>
                  <a:pt x="18" y="476"/>
                </a:cubicBezTo>
                <a:cubicBezTo>
                  <a:pt x="16" y="485"/>
                  <a:pt x="3" y="489"/>
                  <a:pt x="2" y="499"/>
                </a:cubicBezTo>
                <a:cubicBezTo>
                  <a:pt x="0" y="512"/>
                  <a:pt x="6" y="525"/>
                  <a:pt x="10" y="539"/>
                </a:cubicBezTo>
                <a:cubicBezTo>
                  <a:pt x="10" y="542"/>
                  <a:pt x="9" y="531"/>
                  <a:pt x="9" y="52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9" name="Freeform 37">
            <a:extLst>
              <a:ext uri="{FF2B5EF4-FFF2-40B4-BE49-F238E27FC236}">
                <a16:creationId xmlns:a16="http://schemas.microsoft.com/office/drawing/2014/main" id="{2E7EF932-BC12-44A5-A4C1-2C1CADAC3F30}"/>
              </a:ext>
            </a:extLst>
          </p:cNvPr>
          <p:cNvSpPr>
            <a:spLocks/>
          </p:cNvSpPr>
          <p:nvPr/>
        </p:nvSpPr>
        <p:spPr bwMode="auto">
          <a:xfrm rot="-2215105">
            <a:off x="6781800" y="4267200"/>
            <a:ext cx="852488" cy="860425"/>
          </a:xfrm>
          <a:custGeom>
            <a:avLst/>
            <a:gdLst>
              <a:gd name="T0" fmla="*/ 14288 w 537"/>
              <a:gd name="T1" fmla="*/ 838200 h 542"/>
              <a:gd name="T2" fmla="*/ 852488 w 537"/>
              <a:gd name="T3" fmla="*/ 838200 h 542"/>
              <a:gd name="T4" fmla="*/ 852488 w 537"/>
              <a:gd name="T5" fmla="*/ 304800 h 542"/>
              <a:gd name="T6" fmla="*/ 471488 w 537"/>
              <a:gd name="T7" fmla="*/ 0 h 542"/>
              <a:gd name="T8" fmla="*/ 90488 w 537"/>
              <a:gd name="T9" fmla="*/ 381000 h 542"/>
              <a:gd name="T10" fmla="*/ 41275 w 537"/>
              <a:gd name="T11" fmla="*/ 452438 h 542"/>
              <a:gd name="T12" fmla="*/ 28575 w 537"/>
              <a:gd name="T13" fmla="*/ 755650 h 542"/>
              <a:gd name="T14" fmla="*/ 3175 w 537"/>
              <a:gd name="T15" fmla="*/ 792163 h 542"/>
              <a:gd name="T16" fmla="*/ 15875 w 537"/>
              <a:gd name="T17" fmla="*/ 855663 h 542"/>
              <a:gd name="T18" fmla="*/ 14288 w 537"/>
              <a:gd name="T19" fmla="*/ 838200 h 5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7" h="542">
                <a:moveTo>
                  <a:pt x="9" y="528"/>
                </a:moveTo>
                <a:lnTo>
                  <a:pt x="537" y="528"/>
                </a:lnTo>
                <a:lnTo>
                  <a:pt x="537" y="192"/>
                </a:lnTo>
                <a:lnTo>
                  <a:pt x="297" y="0"/>
                </a:lnTo>
                <a:cubicBezTo>
                  <a:pt x="217" y="80"/>
                  <a:pt x="139" y="162"/>
                  <a:pt x="57" y="240"/>
                </a:cubicBezTo>
                <a:cubicBezTo>
                  <a:pt x="15" y="279"/>
                  <a:pt x="45" y="188"/>
                  <a:pt x="26" y="285"/>
                </a:cubicBezTo>
                <a:cubicBezTo>
                  <a:pt x="23" y="348"/>
                  <a:pt x="25" y="412"/>
                  <a:pt x="18" y="476"/>
                </a:cubicBezTo>
                <a:cubicBezTo>
                  <a:pt x="16" y="485"/>
                  <a:pt x="3" y="489"/>
                  <a:pt x="2" y="499"/>
                </a:cubicBezTo>
                <a:cubicBezTo>
                  <a:pt x="0" y="512"/>
                  <a:pt x="6" y="525"/>
                  <a:pt x="10" y="539"/>
                </a:cubicBezTo>
                <a:cubicBezTo>
                  <a:pt x="10" y="542"/>
                  <a:pt x="9" y="531"/>
                  <a:pt x="9" y="52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0" name="Line 38">
            <a:extLst>
              <a:ext uri="{FF2B5EF4-FFF2-40B4-BE49-F238E27FC236}">
                <a16:creationId xmlns:a16="http://schemas.microsoft.com/office/drawing/2014/main" id="{716A9418-167C-47F3-AF89-F25C2A84FF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4495800"/>
            <a:ext cx="99060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1" name="Line 39">
            <a:extLst>
              <a:ext uri="{FF2B5EF4-FFF2-40B4-BE49-F238E27FC236}">
                <a16:creationId xmlns:a16="http://schemas.microsoft.com/office/drawing/2014/main" id="{2EF89EA3-AB7C-40F5-B130-61557BE78C5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53200" y="4419600"/>
            <a:ext cx="609600" cy="838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12" name="Text Box 40">
            <a:extLst>
              <a:ext uri="{FF2B5EF4-FFF2-40B4-BE49-F238E27FC236}">
                <a16:creationId xmlns:a16="http://schemas.microsoft.com/office/drawing/2014/main" id="{6DCFB7B7-F697-4993-930C-8E6EEC4614CD}"/>
              </a:ext>
            </a:extLst>
          </p:cNvPr>
          <p:cNvSpPr txBox="1">
            <a:spLocks noChangeArrowheads="1"/>
          </p:cNvSpPr>
          <p:nvPr/>
        </p:nvSpPr>
        <p:spPr bwMode="auto">
          <a:xfrm rot="3252940">
            <a:off x="5984081" y="4836319"/>
            <a:ext cx="1443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“Local” Y</a:t>
            </a:r>
          </a:p>
        </p:txBody>
      </p:sp>
      <p:sp>
        <p:nvSpPr>
          <p:cNvPr id="28713" name="Text Box 41">
            <a:extLst>
              <a:ext uri="{FF2B5EF4-FFF2-40B4-BE49-F238E27FC236}">
                <a16:creationId xmlns:a16="http://schemas.microsoft.com/office/drawing/2014/main" id="{775D666E-62B9-404F-9306-DE17ACDAF658}"/>
              </a:ext>
            </a:extLst>
          </p:cNvPr>
          <p:cNvSpPr txBox="1">
            <a:spLocks noChangeArrowheads="1"/>
          </p:cNvSpPr>
          <p:nvPr/>
        </p:nvSpPr>
        <p:spPr bwMode="auto">
          <a:xfrm rot="-2214875">
            <a:off x="7848600" y="3962400"/>
            <a:ext cx="1443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“Local” X</a:t>
            </a:r>
          </a:p>
        </p:txBody>
      </p:sp>
      <p:sp>
        <p:nvSpPr>
          <p:cNvPr id="28714" name="Text Box 42">
            <a:extLst>
              <a:ext uri="{FF2B5EF4-FFF2-40B4-BE49-F238E27FC236}">
                <a16:creationId xmlns:a16="http://schemas.microsoft.com/office/drawing/2014/main" id="{3F79D67B-5D1B-4214-A7D3-CA9DDDD06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3716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GCS: Right to Left: “point is first translated and then rotated”</a:t>
            </a:r>
          </a:p>
        </p:txBody>
      </p:sp>
      <p:sp>
        <p:nvSpPr>
          <p:cNvPr id="28715" name="Text Box 43">
            <a:extLst>
              <a:ext uri="{FF2B5EF4-FFF2-40B4-BE49-F238E27FC236}">
                <a16:creationId xmlns:a16="http://schemas.microsoft.com/office/drawing/2014/main" id="{46F0719B-F743-426C-8CD3-55DEB511A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60960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LCS: Left to Right:  “coordinate first rotated and then translated”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C6A5275-F1EF-49CE-B5EB-7C4052EB53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Local/Global Coordinate Systems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DC913B16-9A4E-46D0-921B-01455B8E0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31083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X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5A28BDF5-1DA1-4537-9303-729CBE642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1660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Y</a:t>
            </a:r>
          </a:p>
        </p:txBody>
      </p:sp>
      <p:sp>
        <p:nvSpPr>
          <p:cNvPr id="29701" name="Text Box 5">
            <a:extLst>
              <a:ext uri="{FF2B5EF4-FFF2-40B4-BE49-F238E27FC236}">
                <a16:creationId xmlns:a16="http://schemas.microsoft.com/office/drawing/2014/main" id="{63DD8401-DA94-4B47-A066-626102980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325" y="31083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X</a:t>
            </a:r>
          </a:p>
        </p:txBody>
      </p:sp>
      <p:sp>
        <p:nvSpPr>
          <p:cNvPr id="29702" name="Text Box 6">
            <a:extLst>
              <a:ext uri="{FF2B5EF4-FFF2-40B4-BE49-F238E27FC236}">
                <a16:creationId xmlns:a16="http://schemas.microsoft.com/office/drawing/2014/main" id="{B115A5A4-F0B3-4230-8E6A-0F908E98D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1660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Y</a:t>
            </a:r>
          </a:p>
        </p:txBody>
      </p:sp>
      <p:sp>
        <p:nvSpPr>
          <p:cNvPr id="29703" name="Text Box 7">
            <a:extLst>
              <a:ext uri="{FF2B5EF4-FFF2-40B4-BE49-F238E27FC236}">
                <a16:creationId xmlns:a16="http://schemas.microsoft.com/office/drawing/2014/main" id="{CB7699A8-B765-4ED4-9C2E-984521C3B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7525" y="31083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X</a:t>
            </a:r>
          </a:p>
        </p:txBody>
      </p:sp>
      <p:sp>
        <p:nvSpPr>
          <p:cNvPr id="29704" name="Text Box 8">
            <a:extLst>
              <a:ext uri="{FF2B5EF4-FFF2-40B4-BE49-F238E27FC236}">
                <a16:creationId xmlns:a16="http://schemas.microsoft.com/office/drawing/2014/main" id="{F7B36EFE-42D8-4CB6-B7FE-DF11D10F4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25" y="1660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Y</a:t>
            </a:r>
          </a:p>
        </p:txBody>
      </p:sp>
      <p:sp>
        <p:nvSpPr>
          <p:cNvPr id="29705" name="Text Box 9">
            <a:extLst>
              <a:ext uri="{FF2B5EF4-FFF2-40B4-BE49-F238E27FC236}">
                <a16:creationId xmlns:a16="http://schemas.microsoft.com/office/drawing/2014/main" id="{CCD3BD0D-BF37-48CD-9E8E-CFBF2B942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53943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X</a:t>
            </a:r>
          </a:p>
        </p:txBody>
      </p:sp>
      <p:sp>
        <p:nvSpPr>
          <p:cNvPr id="29706" name="Text Box 10">
            <a:extLst>
              <a:ext uri="{FF2B5EF4-FFF2-40B4-BE49-F238E27FC236}">
                <a16:creationId xmlns:a16="http://schemas.microsoft.com/office/drawing/2014/main" id="{D2CF5656-1F9E-4A9E-A4EC-6C0365E23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3946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Y</a:t>
            </a:r>
          </a:p>
        </p:txBody>
      </p:sp>
      <p:sp>
        <p:nvSpPr>
          <p:cNvPr id="29707" name="Text Box 11">
            <a:extLst>
              <a:ext uri="{FF2B5EF4-FFF2-40B4-BE49-F238E27FC236}">
                <a16:creationId xmlns:a16="http://schemas.microsoft.com/office/drawing/2014/main" id="{A18F67BF-122F-4A8C-9388-E10C7C74A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325" y="53943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X</a:t>
            </a:r>
          </a:p>
        </p:txBody>
      </p:sp>
      <p:sp>
        <p:nvSpPr>
          <p:cNvPr id="29708" name="Text Box 12">
            <a:extLst>
              <a:ext uri="{FF2B5EF4-FFF2-40B4-BE49-F238E27FC236}">
                <a16:creationId xmlns:a16="http://schemas.microsoft.com/office/drawing/2014/main" id="{4D427BA1-E934-45ED-ACEC-D92D96081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3946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Y</a:t>
            </a:r>
          </a:p>
        </p:txBody>
      </p:sp>
      <p:sp>
        <p:nvSpPr>
          <p:cNvPr id="29709" name="Text Box 13">
            <a:extLst>
              <a:ext uri="{FF2B5EF4-FFF2-40B4-BE49-F238E27FC236}">
                <a16:creationId xmlns:a16="http://schemas.microsoft.com/office/drawing/2014/main" id="{12B65848-EB8E-4655-9BE4-153E71432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7525" y="53943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X</a:t>
            </a:r>
          </a:p>
        </p:txBody>
      </p:sp>
      <p:sp>
        <p:nvSpPr>
          <p:cNvPr id="29710" name="Text Box 14">
            <a:extLst>
              <a:ext uri="{FF2B5EF4-FFF2-40B4-BE49-F238E27FC236}">
                <a16:creationId xmlns:a16="http://schemas.microsoft.com/office/drawing/2014/main" id="{540C4642-EC02-4D7E-86E0-AE8711ACD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25" y="3946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Y</a:t>
            </a:r>
          </a:p>
        </p:txBody>
      </p:sp>
      <p:sp>
        <p:nvSpPr>
          <p:cNvPr id="29711" name="Freeform 15">
            <a:extLst>
              <a:ext uri="{FF2B5EF4-FFF2-40B4-BE49-F238E27FC236}">
                <a16:creationId xmlns:a16="http://schemas.microsoft.com/office/drawing/2014/main" id="{E79127CA-47B5-40F3-8AC3-B8B62D495F47}"/>
              </a:ext>
            </a:extLst>
          </p:cNvPr>
          <p:cNvSpPr>
            <a:spLocks/>
          </p:cNvSpPr>
          <p:nvPr/>
        </p:nvSpPr>
        <p:spPr bwMode="auto">
          <a:xfrm>
            <a:off x="457200" y="2819400"/>
            <a:ext cx="914400" cy="860425"/>
          </a:xfrm>
          <a:custGeom>
            <a:avLst/>
            <a:gdLst>
              <a:gd name="T0" fmla="*/ 15325 w 537"/>
              <a:gd name="T1" fmla="*/ 838200 h 542"/>
              <a:gd name="T2" fmla="*/ 914400 w 537"/>
              <a:gd name="T3" fmla="*/ 838200 h 542"/>
              <a:gd name="T4" fmla="*/ 914400 w 537"/>
              <a:gd name="T5" fmla="*/ 304800 h 542"/>
              <a:gd name="T6" fmla="*/ 505730 w 537"/>
              <a:gd name="T7" fmla="*/ 0 h 542"/>
              <a:gd name="T8" fmla="*/ 97059 w 537"/>
              <a:gd name="T9" fmla="*/ 381000 h 542"/>
              <a:gd name="T10" fmla="*/ 44273 w 537"/>
              <a:gd name="T11" fmla="*/ 452438 h 542"/>
              <a:gd name="T12" fmla="*/ 30650 w 537"/>
              <a:gd name="T13" fmla="*/ 755650 h 542"/>
              <a:gd name="T14" fmla="*/ 3406 w 537"/>
              <a:gd name="T15" fmla="*/ 792163 h 542"/>
              <a:gd name="T16" fmla="*/ 17028 w 537"/>
              <a:gd name="T17" fmla="*/ 855663 h 542"/>
              <a:gd name="T18" fmla="*/ 15325 w 537"/>
              <a:gd name="T19" fmla="*/ 838200 h 5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7" h="542">
                <a:moveTo>
                  <a:pt x="9" y="528"/>
                </a:moveTo>
                <a:lnTo>
                  <a:pt x="537" y="528"/>
                </a:lnTo>
                <a:lnTo>
                  <a:pt x="537" y="192"/>
                </a:lnTo>
                <a:lnTo>
                  <a:pt x="297" y="0"/>
                </a:lnTo>
                <a:cubicBezTo>
                  <a:pt x="217" y="80"/>
                  <a:pt x="139" y="162"/>
                  <a:pt x="57" y="240"/>
                </a:cubicBezTo>
                <a:cubicBezTo>
                  <a:pt x="15" y="279"/>
                  <a:pt x="45" y="188"/>
                  <a:pt x="26" y="285"/>
                </a:cubicBezTo>
                <a:cubicBezTo>
                  <a:pt x="23" y="348"/>
                  <a:pt x="25" y="412"/>
                  <a:pt x="18" y="476"/>
                </a:cubicBezTo>
                <a:cubicBezTo>
                  <a:pt x="16" y="485"/>
                  <a:pt x="3" y="489"/>
                  <a:pt x="2" y="499"/>
                </a:cubicBezTo>
                <a:cubicBezTo>
                  <a:pt x="0" y="512"/>
                  <a:pt x="6" y="525"/>
                  <a:pt x="10" y="539"/>
                </a:cubicBezTo>
                <a:cubicBezTo>
                  <a:pt x="10" y="542"/>
                  <a:pt x="9" y="531"/>
                  <a:pt x="9" y="52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Freeform 16">
            <a:extLst>
              <a:ext uri="{FF2B5EF4-FFF2-40B4-BE49-F238E27FC236}">
                <a16:creationId xmlns:a16="http://schemas.microsoft.com/office/drawing/2014/main" id="{62815C5D-367F-4C82-AD54-D5BAE955927F}"/>
              </a:ext>
            </a:extLst>
          </p:cNvPr>
          <p:cNvSpPr>
            <a:spLocks/>
          </p:cNvSpPr>
          <p:nvPr/>
        </p:nvSpPr>
        <p:spPr bwMode="auto">
          <a:xfrm>
            <a:off x="2971800" y="2590800"/>
            <a:ext cx="1219200" cy="1241425"/>
          </a:xfrm>
          <a:custGeom>
            <a:avLst/>
            <a:gdLst>
              <a:gd name="T0" fmla="*/ 20434 w 537"/>
              <a:gd name="T1" fmla="*/ 1209359 h 542"/>
              <a:gd name="T2" fmla="*/ 1219200 w 537"/>
              <a:gd name="T3" fmla="*/ 1209359 h 542"/>
              <a:gd name="T4" fmla="*/ 1219200 w 537"/>
              <a:gd name="T5" fmla="*/ 439767 h 542"/>
              <a:gd name="T6" fmla="*/ 674306 w 537"/>
              <a:gd name="T7" fmla="*/ 0 h 542"/>
              <a:gd name="T8" fmla="*/ 129412 w 537"/>
              <a:gd name="T9" fmla="*/ 549708 h 542"/>
              <a:gd name="T10" fmla="*/ 59030 w 537"/>
              <a:gd name="T11" fmla="*/ 652779 h 542"/>
              <a:gd name="T12" fmla="*/ 40867 w 537"/>
              <a:gd name="T13" fmla="*/ 1090255 h 542"/>
              <a:gd name="T14" fmla="*/ 4541 w 537"/>
              <a:gd name="T15" fmla="*/ 1142936 h 542"/>
              <a:gd name="T16" fmla="*/ 22704 w 537"/>
              <a:gd name="T17" fmla="*/ 1234554 h 542"/>
              <a:gd name="T18" fmla="*/ 20434 w 537"/>
              <a:gd name="T19" fmla="*/ 1209359 h 5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7" h="542">
                <a:moveTo>
                  <a:pt x="9" y="528"/>
                </a:moveTo>
                <a:lnTo>
                  <a:pt x="537" y="528"/>
                </a:lnTo>
                <a:lnTo>
                  <a:pt x="537" y="192"/>
                </a:lnTo>
                <a:lnTo>
                  <a:pt x="297" y="0"/>
                </a:lnTo>
                <a:cubicBezTo>
                  <a:pt x="217" y="80"/>
                  <a:pt x="139" y="162"/>
                  <a:pt x="57" y="240"/>
                </a:cubicBezTo>
                <a:cubicBezTo>
                  <a:pt x="15" y="279"/>
                  <a:pt x="45" y="188"/>
                  <a:pt x="26" y="285"/>
                </a:cubicBezTo>
                <a:cubicBezTo>
                  <a:pt x="23" y="348"/>
                  <a:pt x="25" y="412"/>
                  <a:pt x="18" y="476"/>
                </a:cubicBezTo>
                <a:cubicBezTo>
                  <a:pt x="16" y="485"/>
                  <a:pt x="3" y="489"/>
                  <a:pt x="2" y="499"/>
                </a:cubicBezTo>
                <a:cubicBezTo>
                  <a:pt x="0" y="512"/>
                  <a:pt x="6" y="525"/>
                  <a:pt x="10" y="539"/>
                </a:cubicBezTo>
                <a:cubicBezTo>
                  <a:pt x="10" y="542"/>
                  <a:pt x="9" y="531"/>
                  <a:pt x="9" y="52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Freeform 17">
            <a:extLst>
              <a:ext uri="{FF2B5EF4-FFF2-40B4-BE49-F238E27FC236}">
                <a16:creationId xmlns:a16="http://schemas.microsoft.com/office/drawing/2014/main" id="{3E07F658-6888-4B2A-A350-0BA94A62B4CE}"/>
              </a:ext>
            </a:extLst>
          </p:cNvPr>
          <p:cNvSpPr>
            <a:spLocks/>
          </p:cNvSpPr>
          <p:nvPr/>
        </p:nvSpPr>
        <p:spPr bwMode="auto">
          <a:xfrm rot="-2215105">
            <a:off x="3124200" y="5029200"/>
            <a:ext cx="852488" cy="860425"/>
          </a:xfrm>
          <a:custGeom>
            <a:avLst/>
            <a:gdLst>
              <a:gd name="T0" fmla="*/ 14288 w 537"/>
              <a:gd name="T1" fmla="*/ 838200 h 542"/>
              <a:gd name="T2" fmla="*/ 852488 w 537"/>
              <a:gd name="T3" fmla="*/ 838200 h 542"/>
              <a:gd name="T4" fmla="*/ 852488 w 537"/>
              <a:gd name="T5" fmla="*/ 304800 h 542"/>
              <a:gd name="T6" fmla="*/ 471488 w 537"/>
              <a:gd name="T7" fmla="*/ 0 h 542"/>
              <a:gd name="T8" fmla="*/ 90488 w 537"/>
              <a:gd name="T9" fmla="*/ 381000 h 542"/>
              <a:gd name="T10" fmla="*/ 41275 w 537"/>
              <a:gd name="T11" fmla="*/ 452438 h 542"/>
              <a:gd name="T12" fmla="*/ 28575 w 537"/>
              <a:gd name="T13" fmla="*/ 755650 h 542"/>
              <a:gd name="T14" fmla="*/ 3175 w 537"/>
              <a:gd name="T15" fmla="*/ 792163 h 542"/>
              <a:gd name="T16" fmla="*/ 15875 w 537"/>
              <a:gd name="T17" fmla="*/ 855663 h 542"/>
              <a:gd name="T18" fmla="*/ 14288 w 537"/>
              <a:gd name="T19" fmla="*/ 838200 h 5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7" h="542">
                <a:moveTo>
                  <a:pt x="9" y="528"/>
                </a:moveTo>
                <a:lnTo>
                  <a:pt x="537" y="528"/>
                </a:lnTo>
                <a:lnTo>
                  <a:pt x="537" y="192"/>
                </a:lnTo>
                <a:lnTo>
                  <a:pt x="297" y="0"/>
                </a:lnTo>
                <a:cubicBezTo>
                  <a:pt x="217" y="80"/>
                  <a:pt x="139" y="162"/>
                  <a:pt x="57" y="240"/>
                </a:cubicBezTo>
                <a:cubicBezTo>
                  <a:pt x="15" y="279"/>
                  <a:pt x="45" y="188"/>
                  <a:pt x="26" y="285"/>
                </a:cubicBezTo>
                <a:cubicBezTo>
                  <a:pt x="23" y="348"/>
                  <a:pt x="25" y="412"/>
                  <a:pt x="18" y="476"/>
                </a:cubicBezTo>
                <a:cubicBezTo>
                  <a:pt x="16" y="485"/>
                  <a:pt x="3" y="489"/>
                  <a:pt x="2" y="499"/>
                </a:cubicBezTo>
                <a:cubicBezTo>
                  <a:pt x="0" y="512"/>
                  <a:pt x="6" y="525"/>
                  <a:pt x="10" y="539"/>
                </a:cubicBezTo>
                <a:cubicBezTo>
                  <a:pt x="10" y="542"/>
                  <a:pt x="9" y="531"/>
                  <a:pt x="9" y="52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8">
            <a:extLst>
              <a:ext uri="{FF2B5EF4-FFF2-40B4-BE49-F238E27FC236}">
                <a16:creationId xmlns:a16="http://schemas.microsoft.com/office/drawing/2014/main" id="{D33B9E7E-AB8A-4DA5-913C-692794C863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800600"/>
            <a:ext cx="99060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19">
            <a:extLst>
              <a:ext uri="{FF2B5EF4-FFF2-40B4-BE49-F238E27FC236}">
                <a16:creationId xmlns:a16="http://schemas.microsoft.com/office/drawing/2014/main" id="{6D76C800-6F2C-44A6-AAE3-219B54F21C4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4724400"/>
            <a:ext cx="609600" cy="838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Freeform 20">
            <a:extLst>
              <a:ext uri="{FF2B5EF4-FFF2-40B4-BE49-F238E27FC236}">
                <a16:creationId xmlns:a16="http://schemas.microsoft.com/office/drawing/2014/main" id="{560409DC-5C06-4EFE-BC39-9A340414F28F}"/>
              </a:ext>
            </a:extLst>
          </p:cNvPr>
          <p:cNvSpPr>
            <a:spLocks/>
          </p:cNvSpPr>
          <p:nvPr/>
        </p:nvSpPr>
        <p:spPr bwMode="auto">
          <a:xfrm>
            <a:off x="533400" y="5029200"/>
            <a:ext cx="852488" cy="860425"/>
          </a:xfrm>
          <a:custGeom>
            <a:avLst/>
            <a:gdLst>
              <a:gd name="T0" fmla="*/ 14288 w 537"/>
              <a:gd name="T1" fmla="*/ 838200 h 542"/>
              <a:gd name="T2" fmla="*/ 852488 w 537"/>
              <a:gd name="T3" fmla="*/ 838200 h 542"/>
              <a:gd name="T4" fmla="*/ 852488 w 537"/>
              <a:gd name="T5" fmla="*/ 304800 h 542"/>
              <a:gd name="T6" fmla="*/ 471488 w 537"/>
              <a:gd name="T7" fmla="*/ 0 h 542"/>
              <a:gd name="T8" fmla="*/ 90488 w 537"/>
              <a:gd name="T9" fmla="*/ 381000 h 542"/>
              <a:gd name="T10" fmla="*/ 41275 w 537"/>
              <a:gd name="T11" fmla="*/ 452438 h 542"/>
              <a:gd name="T12" fmla="*/ 28575 w 537"/>
              <a:gd name="T13" fmla="*/ 755650 h 542"/>
              <a:gd name="T14" fmla="*/ 3175 w 537"/>
              <a:gd name="T15" fmla="*/ 792163 h 542"/>
              <a:gd name="T16" fmla="*/ 15875 w 537"/>
              <a:gd name="T17" fmla="*/ 855663 h 542"/>
              <a:gd name="T18" fmla="*/ 14288 w 537"/>
              <a:gd name="T19" fmla="*/ 838200 h 5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7" h="542">
                <a:moveTo>
                  <a:pt x="9" y="528"/>
                </a:moveTo>
                <a:lnTo>
                  <a:pt x="537" y="528"/>
                </a:lnTo>
                <a:lnTo>
                  <a:pt x="537" y="192"/>
                </a:lnTo>
                <a:lnTo>
                  <a:pt x="297" y="0"/>
                </a:lnTo>
                <a:cubicBezTo>
                  <a:pt x="217" y="80"/>
                  <a:pt x="139" y="162"/>
                  <a:pt x="57" y="240"/>
                </a:cubicBezTo>
                <a:cubicBezTo>
                  <a:pt x="15" y="279"/>
                  <a:pt x="45" y="188"/>
                  <a:pt x="26" y="285"/>
                </a:cubicBezTo>
                <a:cubicBezTo>
                  <a:pt x="23" y="348"/>
                  <a:pt x="25" y="412"/>
                  <a:pt x="18" y="476"/>
                </a:cubicBezTo>
                <a:cubicBezTo>
                  <a:pt x="16" y="485"/>
                  <a:pt x="3" y="489"/>
                  <a:pt x="2" y="499"/>
                </a:cubicBezTo>
                <a:cubicBezTo>
                  <a:pt x="0" y="512"/>
                  <a:pt x="6" y="525"/>
                  <a:pt x="10" y="539"/>
                </a:cubicBezTo>
                <a:cubicBezTo>
                  <a:pt x="10" y="542"/>
                  <a:pt x="9" y="531"/>
                  <a:pt x="9" y="52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Text Box 21">
            <a:extLst>
              <a:ext uri="{FF2B5EF4-FFF2-40B4-BE49-F238E27FC236}">
                <a16:creationId xmlns:a16="http://schemas.microsoft.com/office/drawing/2014/main" id="{7F4C0982-CAE5-465E-A1F9-84DD8D62A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3716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GCS: Right to Left: “point is first scaled and then rotated”</a:t>
            </a:r>
          </a:p>
        </p:txBody>
      </p:sp>
      <p:sp>
        <p:nvSpPr>
          <p:cNvPr id="29718" name="Text Box 22">
            <a:extLst>
              <a:ext uri="{FF2B5EF4-FFF2-40B4-BE49-F238E27FC236}">
                <a16:creationId xmlns:a16="http://schemas.microsoft.com/office/drawing/2014/main" id="{5125B326-A79B-447E-ACDD-97EB97CB8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60960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Times" panose="02020603050405020304" pitchFamily="18" charset="0"/>
              </a:rPr>
              <a:t>LCS: Left to Right:  “coordinate first rotated and then scaled”</a:t>
            </a:r>
          </a:p>
        </p:txBody>
      </p:sp>
      <p:sp>
        <p:nvSpPr>
          <p:cNvPr id="29719" name="Freeform 23">
            <a:extLst>
              <a:ext uri="{FF2B5EF4-FFF2-40B4-BE49-F238E27FC236}">
                <a16:creationId xmlns:a16="http://schemas.microsoft.com/office/drawing/2014/main" id="{F5F453D6-51AC-4C34-890C-1743064477DF}"/>
              </a:ext>
            </a:extLst>
          </p:cNvPr>
          <p:cNvSpPr>
            <a:spLocks/>
          </p:cNvSpPr>
          <p:nvPr/>
        </p:nvSpPr>
        <p:spPr bwMode="auto">
          <a:xfrm rot="-2505125">
            <a:off x="5715000" y="2438400"/>
            <a:ext cx="1219200" cy="1241425"/>
          </a:xfrm>
          <a:custGeom>
            <a:avLst/>
            <a:gdLst>
              <a:gd name="T0" fmla="*/ 20434 w 537"/>
              <a:gd name="T1" fmla="*/ 1209359 h 542"/>
              <a:gd name="T2" fmla="*/ 1219200 w 537"/>
              <a:gd name="T3" fmla="*/ 1209359 h 542"/>
              <a:gd name="T4" fmla="*/ 1219200 w 537"/>
              <a:gd name="T5" fmla="*/ 439767 h 542"/>
              <a:gd name="T6" fmla="*/ 674306 w 537"/>
              <a:gd name="T7" fmla="*/ 0 h 542"/>
              <a:gd name="T8" fmla="*/ 129412 w 537"/>
              <a:gd name="T9" fmla="*/ 549708 h 542"/>
              <a:gd name="T10" fmla="*/ 59030 w 537"/>
              <a:gd name="T11" fmla="*/ 652779 h 542"/>
              <a:gd name="T12" fmla="*/ 40867 w 537"/>
              <a:gd name="T13" fmla="*/ 1090255 h 542"/>
              <a:gd name="T14" fmla="*/ 4541 w 537"/>
              <a:gd name="T15" fmla="*/ 1142936 h 542"/>
              <a:gd name="T16" fmla="*/ 22704 w 537"/>
              <a:gd name="T17" fmla="*/ 1234554 h 542"/>
              <a:gd name="T18" fmla="*/ 20434 w 537"/>
              <a:gd name="T19" fmla="*/ 1209359 h 5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7" h="542">
                <a:moveTo>
                  <a:pt x="9" y="528"/>
                </a:moveTo>
                <a:lnTo>
                  <a:pt x="537" y="528"/>
                </a:lnTo>
                <a:lnTo>
                  <a:pt x="537" y="192"/>
                </a:lnTo>
                <a:lnTo>
                  <a:pt x="297" y="0"/>
                </a:lnTo>
                <a:cubicBezTo>
                  <a:pt x="217" y="80"/>
                  <a:pt x="139" y="162"/>
                  <a:pt x="57" y="240"/>
                </a:cubicBezTo>
                <a:cubicBezTo>
                  <a:pt x="15" y="279"/>
                  <a:pt x="45" y="188"/>
                  <a:pt x="26" y="285"/>
                </a:cubicBezTo>
                <a:cubicBezTo>
                  <a:pt x="23" y="348"/>
                  <a:pt x="25" y="412"/>
                  <a:pt x="18" y="476"/>
                </a:cubicBezTo>
                <a:cubicBezTo>
                  <a:pt x="16" y="485"/>
                  <a:pt x="3" y="489"/>
                  <a:pt x="2" y="499"/>
                </a:cubicBezTo>
                <a:cubicBezTo>
                  <a:pt x="0" y="512"/>
                  <a:pt x="6" y="525"/>
                  <a:pt x="10" y="539"/>
                </a:cubicBezTo>
                <a:cubicBezTo>
                  <a:pt x="10" y="542"/>
                  <a:pt x="9" y="531"/>
                  <a:pt x="9" y="52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Freeform 24">
            <a:extLst>
              <a:ext uri="{FF2B5EF4-FFF2-40B4-BE49-F238E27FC236}">
                <a16:creationId xmlns:a16="http://schemas.microsoft.com/office/drawing/2014/main" id="{8A8FDDFA-F80D-4124-BE0B-42DECE36855F}"/>
              </a:ext>
            </a:extLst>
          </p:cNvPr>
          <p:cNvSpPr>
            <a:spLocks/>
          </p:cNvSpPr>
          <p:nvPr/>
        </p:nvSpPr>
        <p:spPr bwMode="auto">
          <a:xfrm rot="-2505125">
            <a:off x="5638800" y="4800600"/>
            <a:ext cx="1219200" cy="1241425"/>
          </a:xfrm>
          <a:custGeom>
            <a:avLst/>
            <a:gdLst>
              <a:gd name="T0" fmla="*/ 20434 w 537"/>
              <a:gd name="T1" fmla="*/ 1209359 h 542"/>
              <a:gd name="T2" fmla="*/ 1219200 w 537"/>
              <a:gd name="T3" fmla="*/ 1209359 h 542"/>
              <a:gd name="T4" fmla="*/ 1219200 w 537"/>
              <a:gd name="T5" fmla="*/ 439767 h 542"/>
              <a:gd name="T6" fmla="*/ 674306 w 537"/>
              <a:gd name="T7" fmla="*/ 0 h 542"/>
              <a:gd name="T8" fmla="*/ 129412 w 537"/>
              <a:gd name="T9" fmla="*/ 549708 h 542"/>
              <a:gd name="T10" fmla="*/ 59030 w 537"/>
              <a:gd name="T11" fmla="*/ 652779 h 542"/>
              <a:gd name="T12" fmla="*/ 40867 w 537"/>
              <a:gd name="T13" fmla="*/ 1090255 h 542"/>
              <a:gd name="T14" fmla="*/ 4541 w 537"/>
              <a:gd name="T15" fmla="*/ 1142936 h 542"/>
              <a:gd name="T16" fmla="*/ 22704 w 537"/>
              <a:gd name="T17" fmla="*/ 1234554 h 542"/>
              <a:gd name="T18" fmla="*/ 20434 w 537"/>
              <a:gd name="T19" fmla="*/ 1209359 h 5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37" h="542">
                <a:moveTo>
                  <a:pt x="9" y="528"/>
                </a:moveTo>
                <a:lnTo>
                  <a:pt x="537" y="528"/>
                </a:lnTo>
                <a:lnTo>
                  <a:pt x="537" y="192"/>
                </a:lnTo>
                <a:lnTo>
                  <a:pt x="297" y="0"/>
                </a:lnTo>
                <a:cubicBezTo>
                  <a:pt x="217" y="80"/>
                  <a:pt x="139" y="162"/>
                  <a:pt x="57" y="240"/>
                </a:cubicBezTo>
                <a:cubicBezTo>
                  <a:pt x="15" y="279"/>
                  <a:pt x="45" y="188"/>
                  <a:pt x="26" y="285"/>
                </a:cubicBezTo>
                <a:cubicBezTo>
                  <a:pt x="23" y="348"/>
                  <a:pt x="25" y="412"/>
                  <a:pt x="18" y="476"/>
                </a:cubicBezTo>
                <a:cubicBezTo>
                  <a:pt x="16" y="485"/>
                  <a:pt x="3" y="489"/>
                  <a:pt x="2" y="499"/>
                </a:cubicBezTo>
                <a:cubicBezTo>
                  <a:pt x="0" y="512"/>
                  <a:pt x="6" y="525"/>
                  <a:pt x="10" y="539"/>
                </a:cubicBezTo>
                <a:cubicBezTo>
                  <a:pt x="10" y="542"/>
                  <a:pt x="9" y="531"/>
                  <a:pt x="9" y="52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Line 25">
            <a:extLst>
              <a:ext uri="{FF2B5EF4-FFF2-40B4-BE49-F238E27FC236}">
                <a16:creationId xmlns:a16="http://schemas.microsoft.com/office/drawing/2014/main" id="{7CF432D1-C373-4456-A402-626D1DF7B8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2133600"/>
            <a:ext cx="1524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Line 26">
            <a:extLst>
              <a:ext uri="{FF2B5EF4-FFF2-40B4-BE49-F238E27FC236}">
                <a16:creationId xmlns:a16="http://schemas.microsoft.com/office/drawing/2014/main" id="{FAE7D21D-E025-453D-8731-4D2225D024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1905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Line 27">
            <a:extLst>
              <a:ext uri="{FF2B5EF4-FFF2-40B4-BE49-F238E27FC236}">
                <a16:creationId xmlns:a16="http://schemas.microsoft.com/office/drawing/2014/main" id="{0ABC56C7-A467-4368-AC3B-CEA7C87DE2AE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276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Line 28">
            <a:extLst>
              <a:ext uri="{FF2B5EF4-FFF2-40B4-BE49-F238E27FC236}">
                <a16:creationId xmlns:a16="http://schemas.microsoft.com/office/drawing/2014/main" id="{FFC7522F-EBE7-4F50-8E60-0085322AAE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1905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Line 29">
            <a:extLst>
              <a:ext uri="{FF2B5EF4-FFF2-40B4-BE49-F238E27FC236}">
                <a16:creationId xmlns:a16="http://schemas.microsoft.com/office/drawing/2014/main" id="{B36A8D9D-CEA9-4EF3-8B38-B9DB15E24C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276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Line 30">
            <a:extLst>
              <a:ext uri="{FF2B5EF4-FFF2-40B4-BE49-F238E27FC236}">
                <a16:creationId xmlns:a16="http://schemas.microsoft.com/office/drawing/2014/main" id="{606C8F18-E630-433C-9600-B75C4C1E66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1905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7" name="Line 31">
            <a:extLst>
              <a:ext uri="{FF2B5EF4-FFF2-40B4-BE49-F238E27FC236}">
                <a16:creationId xmlns:a16="http://schemas.microsoft.com/office/drawing/2014/main" id="{9FBDAAAA-4E26-4042-BAD3-AB25F49B7F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276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Line 32">
            <a:extLst>
              <a:ext uri="{FF2B5EF4-FFF2-40B4-BE49-F238E27FC236}">
                <a16:creationId xmlns:a16="http://schemas.microsoft.com/office/drawing/2014/main" id="{84A54AB3-FF80-4726-A9E8-308F53C71F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191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Line 33">
            <a:extLst>
              <a:ext uri="{FF2B5EF4-FFF2-40B4-BE49-F238E27FC236}">
                <a16:creationId xmlns:a16="http://schemas.microsoft.com/office/drawing/2014/main" id="{49867955-4BE8-454E-AA40-BA8F3FA4E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562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0" name="Line 34">
            <a:extLst>
              <a:ext uri="{FF2B5EF4-FFF2-40B4-BE49-F238E27FC236}">
                <a16:creationId xmlns:a16="http://schemas.microsoft.com/office/drawing/2014/main" id="{7FC7F457-84ED-44E3-BE22-5171FE3719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4191000"/>
            <a:ext cx="1828800" cy="1371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1" name="Line 35">
            <a:extLst>
              <a:ext uri="{FF2B5EF4-FFF2-40B4-BE49-F238E27FC236}">
                <a16:creationId xmlns:a16="http://schemas.microsoft.com/office/drawing/2014/main" id="{8EAB09D2-D04F-4330-B153-37C258BF75C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57800" y="4038600"/>
            <a:ext cx="1143000" cy="1524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2" name="Line 36">
            <a:extLst>
              <a:ext uri="{FF2B5EF4-FFF2-40B4-BE49-F238E27FC236}">
                <a16:creationId xmlns:a16="http://schemas.microsoft.com/office/drawing/2014/main" id="{E69BF7F1-6EF7-49C2-9CF3-B45D5F388C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4191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3" name="Line 37">
            <a:extLst>
              <a:ext uri="{FF2B5EF4-FFF2-40B4-BE49-F238E27FC236}">
                <a16:creationId xmlns:a16="http://schemas.microsoft.com/office/drawing/2014/main" id="{A67F3156-80C2-444D-B888-C2C09EBD21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4191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4" name="Line 38">
            <a:extLst>
              <a:ext uri="{FF2B5EF4-FFF2-40B4-BE49-F238E27FC236}">
                <a16:creationId xmlns:a16="http://schemas.microsoft.com/office/drawing/2014/main" id="{F760A981-BBBE-4223-A5DE-15CA441421C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5562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5" name="Line 39">
            <a:extLst>
              <a:ext uri="{FF2B5EF4-FFF2-40B4-BE49-F238E27FC236}">
                <a16:creationId xmlns:a16="http://schemas.microsoft.com/office/drawing/2014/main" id="{D71F0EAF-45ED-4CD1-BA8C-D55B367CA2E8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5562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4751F750-2D44-442F-88BF-B61EB5200A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OpenGL follows LOCAL COORDINATE SYSTEM</a:t>
            </a:r>
          </a:p>
          <a:p>
            <a:r>
              <a:rPr lang="en-US" altLang="en-US" dirty="0"/>
              <a:t>Example:</a:t>
            </a:r>
          </a:p>
          <a:p>
            <a:pPr lvl="1"/>
            <a:r>
              <a:rPr lang="en-US" altLang="en-US" dirty="0"/>
              <a:t>OpenGL instructions:</a:t>
            </a:r>
          </a:p>
          <a:p>
            <a:pPr marL="742950" lvl="1" indent="-285750">
              <a:buNone/>
            </a:pPr>
            <a:r>
              <a:rPr lang="en-US" altLang="en-US" sz="2000" dirty="0">
                <a:latin typeface="Courier" pitchFamily="49" charset="0"/>
              </a:rPr>
              <a:t>	</a:t>
            </a:r>
            <a:r>
              <a:rPr lang="en-US" altLang="en-US" sz="2000" dirty="0" err="1">
                <a:latin typeface="Courier" pitchFamily="49" charset="0"/>
              </a:rPr>
              <a:t>glLoadIndentity</a:t>
            </a:r>
            <a:r>
              <a:rPr lang="en-US" altLang="en-US" sz="2000" dirty="0">
                <a:latin typeface="Courier" pitchFamily="49" charset="0"/>
              </a:rPr>
              <a:t>()</a:t>
            </a:r>
          </a:p>
          <a:p>
            <a:pPr marL="742950" lvl="1" indent="-285750">
              <a:buNone/>
            </a:pPr>
            <a:r>
              <a:rPr lang="en-US" altLang="en-US" sz="2000" dirty="0">
                <a:latin typeface="Courier" pitchFamily="49" charset="0"/>
              </a:rPr>
              <a:t>	</a:t>
            </a:r>
            <a:r>
              <a:rPr lang="en-US" altLang="en-US" sz="2000" dirty="0" err="1">
                <a:solidFill>
                  <a:schemeClr val="accent2"/>
                </a:solidFill>
                <a:latin typeface="Courier" pitchFamily="49" charset="0"/>
              </a:rPr>
              <a:t>glTranslate</a:t>
            </a:r>
            <a:r>
              <a:rPr lang="en-US" altLang="en-US" sz="2000" dirty="0">
                <a:solidFill>
                  <a:schemeClr val="accent2"/>
                </a:solidFill>
                <a:latin typeface="Courier" pitchFamily="49" charset="0"/>
              </a:rPr>
              <a:t>(…)</a:t>
            </a:r>
          </a:p>
          <a:p>
            <a:pPr marL="742950" lvl="1" indent="-285750">
              <a:buNone/>
            </a:pPr>
            <a:r>
              <a:rPr lang="en-US" altLang="en-US" sz="2000" dirty="0">
                <a:latin typeface="Courier" pitchFamily="49" charset="0"/>
              </a:rPr>
              <a:t>	</a:t>
            </a:r>
            <a:r>
              <a:rPr lang="en-US" altLang="en-US" sz="2000" dirty="0" err="1">
                <a:solidFill>
                  <a:schemeClr val="accent6"/>
                </a:solidFill>
                <a:latin typeface="Courier" pitchFamily="49" charset="0"/>
              </a:rPr>
              <a:t>glRotate</a:t>
            </a:r>
            <a:r>
              <a:rPr lang="en-US" altLang="en-US" sz="2000" dirty="0">
                <a:solidFill>
                  <a:schemeClr val="accent6"/>
                </a:solidFill>
                <a:latin typeface="Courier" pitchFamily="49" charset="0"/>
              </a:rPr>
              <a:t>(…)</a:t>
            </a:r>
          </a:p>
          <a:p>
            <a:pPr marL="742950" lvl="1" indent="-285750">
              <a:buNone/>
            </a:pPr>
            <a:r>
              <a:rPr lang="en-US" altLang="en-US" sz="2000" dirty="0">
                <a:latin typeface="Courier" pitchFamily="49" charset="0"/>
              </a:rPr>
              <a:t>	</a:t>
            </a:r>
            <a:r>
              <a:rPr lang="en-US" altLang="en-US" sz="2000" dirty="0" err="1">
                <a:solidFill>
                  <a:schemeClr val="accent1"/>
                </a:solidFill>
                <a:latin typeface="Courier" pitchFamily="49" charset="0"/>
              </a:rPr>
              <a:t>glScale</a:t>
            </a:r>
            <a:r>
              <a:rPr lang="en-US" altLang="en-US" sz="2000" dirty="0">
                <a:solidFill>
                  <a:schemeClr val="accent1"/>
                </a:solidFill>
                <a:latin typeface="Courier" pitchFamily="49" charset="0"/>
              </a:rPr>
              <a:t>(…)</a:t>
            </a:r>
          </a:p>
          <a:p>
            <a:pPr marL="742950" lvl="1" indent="-285750">
              <a:buNone/>
            </a:pPr>
            <a:r>
              <a:rPr lang="en-US" altLang="en-US" sz="2000" dirty="0">
                <a:latin typeface="Courier" pitchFamily="49" charset="0"/>
              </a:rPr>
              <a:t>	</a:t>
            </a:r>
            <a:r>
              <a:rPr lang="en-US" altLang="en-US" sz="2000" dirty="0" err="1">
                <a:latin typeface="Courier" pitchFamily="49" charset="0"/>
              </a:rPr>
              <a:t>DrawModel</a:t>
            </a:r>
            <a:r>
              <a:rPr lang="en-US" altLang="en-US" sz="2000" dirty="0">
                <a:latin typeface="Courier" pitchFamily="49" charset="0"/>
              </a:rPr>
              <a:t>()</a:t>
            </a:r>
          </a:p>
          <a:p>
            <a:pPr marL="742950" lvl="1" indent="-285750">
              <a:buNone/>
            </a:pPr>
            <a:endParaRPr lang="en-US" altLang="en-US" sz="2000" dirty="0">
              <a:latin typeface="Courier" pitchFamily="49" charset="0"/>
            </a:endParaRPr>
          </a:p>
          <a:p>
            <a:pPr lvl="1"/>
            <a:r>
              <a:rPr lang="en-US" altLang="en-US" dirty="0"/>
              <a:t>Mathematical meaning: </a:t>
            </a:r>
            <a:r>
              <a:rPr lang="en-US" altLang="en-US" i="1" dirty="0">
                <a:solidFill>
                  <a:schemeClr val="accent2"/>
                </a:solidFill>
              </a:rPr>
              <a:t>T</a:t>
            </a:r>
            <a:r>
              <a:rPr lang="en-US" altLang="en-US" i="1" dirty="0">
                <a:solidFill>
                  <a:schemeClr val="accent6"/>
                </a:solidFill>
              </a:rPr>
              <a:t>R</a:t>
            </a:r>
            <a:r>
              <a:rPr lang="en-US" altLang="en-US" i="1" dirty="0">
                <a:solidFill>
                  <a:schemeClr val="accent1"/>
                </a:solidFill>
              </a:rPr>
              <a:t>S</a:t>
            </a:r>
            <a:r>
              <a:rPr lang="en-US" altLang="en-US" b="1" i="1" dirty="0"/>
              <a:t>P</a:t>
            </a:r>
          </a:p>
          <a:p>
            <a:pPr lvl="1"/>
            <a:endParaRPr lang="en-US" altLang="en-US" b="1" i="1" dirty="0"/>
          </a:p>
          <a:p>
            <a:pPr lvl="1"/>
            <a:r>
              <a:rPr lang="en-US" altLang="en-US" dirty="0"/>
              <a:t>You issue transformation commands in the order your write!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16B1351A-37BA-41ED-8941-A317A54914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Model-view Transformations in OpenGL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D44F2A19-795C-4D1E-945F-528D67830E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glLoadmatrix</a:t>
            </a:r>
            <a:r>
              <a:rPr lang="en-US" altLang="en-US" dirty="0"/>
              <a:t>(</a:t>
            </a:r>
            <a:r>
              <a:rPr lang="en-US" altLang="en-US" dirty="0" err="1"/>
              <a:t>myarray</a:t>
            </a:r>
            <a:r>
              <a:rPr lang="en-US" altLang="en-US" dirty="0"/>
              <a:t>)</a:t>
            </a:r>
          </a:p>
          <a:p>
            <a:pPr lvl="1" eaLnBrk="1" hangingPunct="1"/>
            <a:r>
              <a:rPr lang="en-US" altLang="en-US" dirty="0"/>
              <a:t>Sometimes it is easier to set up the matrix directly (e.g., shear)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glPushmatrix</a:t>
            </a:r>
            <a:r>
              <a:rPr lang="en-US" altLang="en-US" dirty="0"/>
              <a:t>(), </a:t>
            </a:r>
            <a:r>
              <a:rPr lang="en-US" altLang="en-US" dirty="0" err="1"/>
              <a:t>glPopMatrix</a:t>
            </a:r>
            <a:r>
              <a:rPr lang="en-US" altLang="en-US" dirty="0"/>
              <a:t>()</a:t>
            </a:r>
          </a:p>
          <a:p>
            <a:pPr lvl="1"/>
            <a:r>
              <a:rPr lang="en-US" altLang="en-US" dirty="0"/>
              <a:t>OpenGL maintains global matrices (e.g., model-view) as global states</a:t>
            </a:r>
          </a:p>
          <a:p>
            <a:pPr lvl="1"/>
            <a:r>
              <a:rPr lang="en-US" altLang="en-US" dirty="0"/>
              <a:t>OpenGL allows each state to be pushed into and popped out of a corresponding global stack</a:t>
            </a:r>
          </a:p>
          <a:p>
            <a:pPr>
              <a:buNone/>
            </a:pPr>
            <a:r>
              <a:rPr lang="en-US" altLang="en-US" dirty="0"/>
              <a:t>   	</a:t>
            </a:r>
            <a:r>
              <a:rPr lang="en-US" altLang="en-US" sz="2000" dirty="0" err="1">
                <a:latin typeface="Courier" pitchFamily="49" charset="0"/>
              </a:rPr>
              <a:t>glPushMatrix</a:t>
            </a:r>
            <a:r>
              <a:rPr lang="en-US" altLang="en-US" sz="2000" dirty="0">
                <a:latin typeface="Courier" pitchFamily="49" charset="0"/>
              </a:rPr>
              <a:t>();</a:t>
            </a:r>
          </a:p>
          <a:p>
            <a:pPr>
              <a:buNone/>
            </a:pPr>
            <a:r>
              <a:rPr lang="en-US" altLang="en-US" sz="2000" dirty="0">
                <a:latin typeface="Courier" pitchFamily="49" charset="0"/>
              </a:rPr>
              <a:t>  	</a:t>
            </a:r>
            <a:r>
              <a:rPr lang="en-US" altLang="en-US" sz="2000" dirty="0" err="1">
                <a:latin typeface="Courier" pitchFamily="49" charset="0"/>
              </a:rPr>
              <a:t>glTranslatef</a:t>
            </a:r>
            <a:r>
              <a:rPr lang="en-US" altLang="en-US" sz="2000" dirty="0">
                <a:latin typeface="Courier" pitchFamily="49" charset="0"/>
              </a:rPr>
              <a:t>(…);</a:t>
            </a:r>
          </a:p>
          <a:p>
            <a:pPr>
              <a:buNone/>
            </a:pPr>
            <a:r>
              <a:rPr lang="en-US" altLang="en-US" sz="2000" dirty="0">
                <a:latin typeface="Courier" pitchFamily="49" charset="0"/>
              </a:rPr>
              <a:t>  	</a:t>
            </a:r>
            <a:r>
              <a:rPr lang="en-US" altLang="en-US" sz="2000" dirty="0" err="1">
                <a:latin typeface="Courier" pitchFamily="49" charset="0"/>
              </a:rPr>
              <a:t>glScalef</a:t>
            </a:r>
            <a:r>
              <a:rPr lang="en-US" altLang="en-US" sz="2000" dirty="0">
                <a:latin typeface="Courier" pitchFamily="49" charset="0"/>
              </a:rPr>
              <a:t>(…);</a:t>
            </a:r>
          </a:p>
          <a:p>
            <a:pPr>
              <a:buNone/>
            </a:pPr>
            <a:r>
              <a:rPr lang="en-US" altLang="en-US" sz="2000" dirty="0">
                <a:latin typeface="Courier" pitchFamily="49" charset="0"/>
              </a:rPr>
              <a:t>  	</a:t>
            </a:r>
            <a:r>
              <a:rPr lang="en-US" altLang="en-US" sz="2000" dirty="0" err="1">
                <a:latin typeface="Courier" pitchFamily="49" charset="0"/>
              </a:rPr>
              <a:t>glPopMatrix</a:t>
            </a:r>
            <a:r>
              <a:rPr lang="en-US" altLang="en-US" sz="2000" dirty="0">
                <a:latin typeface="Courier" pitchFamily="49" charset="0"/>
              </a:rPr>
              <a:t>();</a:t>
            </a: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0DD3D1EF-EE0A-4469-B68F-31654D388E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Loading, Pushing and Popping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5AB9552-FC17-4381-9087-A66D6D3084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Composition of Transformations</a:t>
            </a:r>
          </a:p>
        </p:txBody>
      </p:sp>
      <p:sp>
        <p:nvSpPr>
          <p:cNvPr id="5123" name="Line 3">
            <a:extLst>
              <a:ext uri="{FF2B5EF4-FFF2-40B4-BE49-F238E27FC236}">
                <a16:creationId xmlns:a16="http://schemas.microsoft.com/office/drawing/2014/main" id="{194703C7-298D-4EE2-9039-EE6BC7D698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1981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124" name="Line 4">
            <a:extLst>
              <a:ext uri="{FF2B5EF4-FFF2-40B4-BE49-F238E27FC236}">
                <a16:creationId xmlns:a16="http://schemas.microsoft.com/office/drawing/2014/main" id="{6578DC39-76DD-41AC-907C-A9BD2B54C89E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352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125" name="Oval 5">
            <a:extLst>
              <a:ext uri="{FF2B5EF4-FFF2-40B4-BE49-F238E27FC236}">
                <a16:creationId xmlns:a16="http://schemas.microsoft.com/office/drawing/2014/main" id="{D083CA60-75CB-46A7-A586-27AE1D6BA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76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DE06C17A-F5D8-48B9-9274-7512AF692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3184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X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770F3125-8FD2-4A9B-BBA5-5463F6FEE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1736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Y</a:t>
            </a:r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9B626E5B-2A04-4281-A23A-9B3682C888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1981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129" name="Line 9">
            <a:extLst>
              <a:ext uri="{FF2B5EF4-FFF2-40B4-BE49-F238E27FC236}">
                <a16:creationId xmlns:a16="http://schemas.microsoft.com/office/drawing/2014/main" id="{408EBA35-3CFD-43F5-A27D-18602E0E8B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352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130" name="Oval 10">
            <a:extLst>
              <a:ext uri="{FF2B5EF4-FFF2-40B4-BE49-F238E27FC236}">
                <a16:creationId xmlns:a16="http://schemas.microsoft.com/office/drawing/2014/main" id="{FB759F7B-EA64-41D6-B2FD-837212C56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276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5131" name="Oval 11">
            <a:extLst>
              <a:ext uri="{FF2B5EF4-FFF2-40B4-BE49-F238E27FC236}">
                <a16:creationId xmlns:a16="http://schemas.microsoft.com/office/drawing/2014/main" id="{DBFB8446-489E-42EE-8FAB-0503A2A56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276600"/>
            <a:ext cx="76200" cy="76200"/>
          </a:xfrm>
          <a:prstGeom prst="ellipse">
            <a:avLst/>
          </a:prstGeom>
          <a:solidFill>
            <a:schemeClr val="accent1">
              <a:alpha val="41176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CF4F9B08-345A-453F-828E-1C652215B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325" y="3184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X</a:t>
            </a: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9BAF2857-C1EF-420B-BF4E-BD6D4BA8E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1736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Y</a:t>
            </a:r>
          </a:p>
        </p:txBody>
      </p:sp>
      <p:sp>
        <p:nvSpPr>
          <p:cNvPr id="5134" name="Line 14">
            <a:extLst>
              <a:ext uri="{FF2B5EF4-FFF2-40B4-BE49-F238E27FC236}">
                <a16:creationId xmlns:a16="http://schemas.microsoft.com/office/drawing/2014/main" id="{D4E5BE11-F327-44B8-B479-2EE8CAA097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1981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135" name="Line 15">
            <a:extLst>
              <a:ext uri="{FF2B5EF4-FFF2-40B4-BE49-F238E27FC236}">
                <a16:creationId xmlns:a16="http://schemas.microsoft.com/office/drawing/2014/main" id="{9C8068B3-9505-47D3-8C58-049473FF9C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352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136" name="Oval 16">
            <a:extLst>
              <a:ext uri="{FF2B5EF4-FFF2-40B4-BE49-F238E27FC236}">
                <a16:creationId xmlns:a16="http://schemas.microsoft.com/office/drawing/2014/main" id="{FCDD3D82-554E-4D5C-A22B-703690044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743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E57651BC-045F-4B6A-9B2F-186028E2A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7525" y="3184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X</a:t>
            </a:r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07277C6A-649A-4026-BDE7-1B4683297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25" y="1736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Y</a:t>
            </a:r>
          </a:p>
        </p:txBody>
      </p:sp>
      <p:sp>
        <p:nvSpPr>
          <p:cNvPr id="5139" name="Line 19">
            <a:extLst>
              <a:ext uri="{FF2B5EF4-FFF2-40B4-BE49-F238E27FC236}">
                <a16:creationId xmlns:a16="http://schemas.microsoft.com/office/drawing/2014/main" id="{59B34390-AA7F-4765-B06E-01B441AF33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505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140" name="Text Box 20">
            <a:extLst>
              <a:ext uri="{FF2B5EF4-FFF2-40B4-BE49-F238E27FC236}">
                <a16:creationId xmlns:a16="http://schemas.microsoft.com/office/drawing/2014/main" id="{6428BD20-DDAE-4BDA-9073-89D3663E0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5052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 i="1">
                <a:latin typeface="+mj-lt"/>
              </a:rPr>
              <a:t>T</a:t>
            </a:r>
          </a:p>
        </p:txBody>
      </p:sp>
      <p:sp>
        <p:nvSpPr>
          <p:cNvPr id="5141" name="Oval 21">
            <a:extLst>
              <a:ext uri="{FF2B5EF4-FFF2-40B4-BE49-F238E27FC236}">
                <a16:creationId xmlns:a16="http://schemas.microsoft.com/office/drawing/2014/main" id="{135DAB38-C8FF-469E-9B38-0E736E4E0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276600"/>
            <a:ext cx="76200" cy="76200"/>
          </a:xfrm>
          <a:prstGeom prst="ellipse">
            <a:avLst/>
          </a:prstGeom>
          <a:solidFill>
            <a:schemeClr val="accent1">
              <a:alpha val="32156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5142" name="Freeform 22">
            <a:extLst>
              <a:ext uri="{FF2B5EF4-FFF2-40B4-BE49-F238E27FC236}">
                <a16:creationId xmlns:a16="http://schemas.microsoft.com/office/drawing/2014/main" id="{2161E8EB-68AF-43BD-942D-D5D097605E76}"/>
              </a:ext>
            </a:extLst>
          </p:cNvPr>
          <p:cNvSpPr>
            <a:spLocks/>
          </p:cNvSpPr>
          <p:nvPr/>
        </p:nvSpPr>
        <p:spPr bwMode="auto">
          <a:xfrm>
            <a:off x="7543800" y="2743200"/>
            <a:ext cx="228600" cy="533400"/>
          </a:xfrm>
          <a:custGeom>
            <a:avLst/>
            <a:gdLst>
              <a:gd name="T0" fmla="*/ 195943 w 112"/>
              <a:gd name="T1" fmla="*/ 533400 h 336"/>
              <a:gd name="T2" fmla="*/ 195943 w 112"/>
              <a:gd name="T3" fmla="*/ 228600 h 336"/>
              <a:gd name="T4" fmla="*/ 0 w 112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" h="336">
                <a:moveTo>
                  <a:pt x="96" y="336"/>
                </a:moveTo>
                <a:cubicBezTo>
                  <a:pt x="104" y="268"/>
                  <a:pt x="112" y="200"/>
                  <a:pt x="96" y="144"/>
                </a:cubicBezTo>
                <a:cubicBezTo>
                  <a:pt x="80" y="88"/>
                  <a:pt x="16" y="24"/>
                  <a:pt x="0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143" name="Text Box 23">
            <a:extLst>
              <a:ext uri="{FF2B5EF4-FFF2-40B4-BE49-F238E27FC236}">
                <a16:creationId xmlns:a16="http://schemas.microsoft.com/office/drawing/2014/main" id="{00C1855C-FFC1-4D60-8447-37A4E7A97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667000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 i="1" dirty="0">
                <a:latin typeface="+mj-lt"/>
              </a:rPr>
              <a:t>R</a:t>
            </a:r>
          </a:p>
        </p:txBody>
      </p:sp>
      <p:sp>
        <p:nvSpPr>
          <p:cNvPr id="5144" name="Line 24">
            <a:extLst>
              <a:ext uri="{FF2B5EF4-FFF2-40B4-BE49-F238E27FC236}">
                <a16:creationId xmlns:a16="http://schemas.microsoft.com/office/drawing/2014/main" id="{EF516006-2A70-4E75-AB68-A62961FE4A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4495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145" name="Line 25">
            <a:extLst>
              <a:ext uri="{FF2B5EF4-FFF2-40B4-BE49-F238E27FC236}">
                <a16:creationId xmlns:a16="http://schemas.microsoft.com/office/drawing/2014/main" id="{F0AAABF2-9F7B-4E18-B031-DC0D0F2A910D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5867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146" name="Oval 26">
            <a:extLst>
              <a:ext uri="{FF2B5EF4-FFF2-40B4-BE49-F238E27FC236}">
                <a16:creationId xmlns:a16="http://schemas.microsoft.com/office/drawing/2014/main" id="{BD421AA3-82AA-470A-9F87-073A2795B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791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5147" name="Text Box 27">
            <a:extLst>
              <a:ext uri="{FF2B5EF4-FFF2-40B4-BE49-F238E27FC236}">
                <a16:creationId xmlns:a16="http://schemas.microsoft.com/office/drawing/2014/main" id="{9CC36395-6857-479D-871F-1F55EDA4E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5699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X</a:t>
            </a:r>
          </a:p>
        </p:txBody>
      </p:sp>
      <p:sp>
        <p:nvSpPr>
          <p:cNvPr id="5148" name="Text Box 28">
            <a:extLst>
              <a:ext uri="{FF2B5EF4-FFF2-40B4-BE49-F238E27FC236}">
                <a16:creationId xmlns:a16="http://schemas.microsoft.com/office/drawing/2014/main" id="{3E8F3BC7-9C9A-4F76-B4CB-FFDF602C3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42513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Y</a:t>
            </a:r>
          </a:p>
        </p:txBody>
      </p:sp>
      <p:sp>
        <p:nvSpPr>
          <p:cNvPr id="5149" name="Line 29">
            <a:extLst>
              <a:ext uri="{FF2B5EF4-FFF2-40B4-BE49-F238E27FC236}">
                <a16:creationId xmlns:a16="http://schemas.microsoft.com/office/drawing/2014/main" id="{7E8FD8D4-C72C-4001-A465-107E65801D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495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150" name="Line 30">
            <a:extLst>
              <a:ext uri="{FF2B5EF4-FFF2-40B4-BE49-F238E27FC236}">
                <a16:creationId xmlns:a16="http://schemas.microsoft.com/office/drawing/2014/main" id="{3D22931F-6C79-4323-87A8-34A5A69912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867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151" name="Oval 31">
            <a:extLst>
              <a:ext uri="{FF2B5EF4-FFF2-40B4-BE49-F238E27FC236}">
                <a16:creationId xmlns:a16="http://schemas.microsoft.com/office/drawing/2014/main" id="{6A95B0B0-7B0F-4600-83B8-78C3AD1A0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56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5152" name="Oval 32">
            <a:extLst>
              <a:ext uri="{FF2B5EF4-FFF2-40B4-BE49-F238E27FC236}">
                <a16:creationId xmlns:a16="http://schemas.microsoft.com/office/drawing/2014/main" id="{73CFB7A5-AEE9-49FD-92C7-C757F9347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791200"/>
            <a:ext cx="76200" cy="76200"/>
          </a:xfrm>
          <a:prstGeom prst="ellipse">
            <a:avLst/>
          </a:prstGeom>
          <a:solidFill>
            <a:schemeClr val="accent1">
              <a:alpha val="41176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5153" name="Text Box 33">
            <a:extLst>
              <a:ext uri="{FF2B5EF4-FFF2-40B4-BE49-F238E27FC236}">
                <a16:creationId xmlns:a16="http://schemas.microsoft.com/office/drawing/2014/main" id="{2240B04B-BA80-48EB-989E-86FDE273B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325" y="5699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X</a:t>
            </a:r>
          </a:p>
        </p:txBody>
      </p:sp>
      <p:sp>
        <p:nvSpPr>
          <p:cNvPr id="5154" name="Text Box 34">
            <a:extLst>
              <a:ext uri="{FF2B5EF4-FFF2-40B4-BE49-F238E27FC236}">
                <a16:creationId xmlns:a16="http://schemas.microsoft.com/office/drawing/2014/main" id="{E21BB4B1-982C-47D1-8054-7CCF96D54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42513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Y</a:t>
            </a:r>
          </a:p>
        </p:txBody>
      </p:sp>
      <p:sp>
        <p:nvSpPr>
          <p:cNvPr id="5155" name="Line 35">
            <a:extLst>
              <a:ext uri="{FF2B5EF4-FFF2-40B4-BE49-F238E27FC236}">
                <a16:creationId xmlns:a16="http://schemas.microsoft.com/office/drawing/2014/main" id="{F5EDF22C-BCC9-4C67-8EF3-FEB0A7162E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4495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156" name="Line 36">
            <a:extLst>
              <a:ext uri="{FF2B5EF4-FFF2-40B4-BE49-F238E27FC236}">
                <a16:creationId xmlns:a16="http://schemas.microsoft.com/office/drawing/2014/main" id="{03FA5037-EC58-42E4-BB1D-D3FC5578EC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5867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157" name="Oval 37">
            <a:extLst>
              <a:ext uri="{FF2B5EF4-FFF2-40B4-BE49-F238E27FC236}">
                <a16:creationId xmlns:a16="http://schemas.microsoft.com/office/drawing/2014/main" id="{7D26BDAA-6636-420A-BB57-88DFE177F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56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5158" name="Text Box 38">
            <a:extLst>
              <a:ext uri="{FF2B5EF4-FFF2-40B4-BE49-F238E27FC236}">
                <a16:creationId xmlns:a16="http://schemas.microsoft.com/office/drawing/2014/main" id="{5BACC7A9-E2EE-4516-80B5-CE8BCEC6E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7525" y="5699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X</a:t>
            </a:r>
          </a:p>
        </p:txBody>
      </p:sp>
      <p:sp>
        <p:nvSpPr>
          <p:cNvPr id="5159" name="Text Box 39">
            <a:extLst>
              <a:ext uri="{FF2B5EF4-FFF2-40B4-BE49-F238E27FC236}">
                <a16:creationId xmlns:a16="http://schemas.microsoft.com/office/drawing/2014/main" id="{2D615956-A6F9-41E5-A174-00964D023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25" y="42513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Y</a:t>
            </a:r>
          </a:p>
        </p:txBody>
      </p:sp>
      <p:sp>
        <p:nvSpPr>
          <p:cNvPr id="5160" name="Text Box 40">
            <a:extLst>
              <a:ext uri="{FF2B5EF4-FFF2-40B4-BE49-F238E27FC236}">
                <a16:creationId xmlns:a16="http://schemas.microsoft.com/office/drawing/2014/main" id="{63B3F09B-F5ED-4802-ADD8-39BE1690B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1054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 i="1">
                <a:latin typeface="+mj-lt"/>
              </a:rPr>
              <a:t>T</a:t>
            </a:r>
          </a:p>
        </p:txBody>
      </p:sp>
      <p:sp>
        <p:nvSpPr>
          <p:cNvPr id="5161" name="Freeform 41">
            <a:extLst>
              <a:ext uri="{FF2B5EF4-FFF2-40B4-BE49-F238E27FC236}">
                <a16:creationId xmlns:a16="http://schemas.microsoft.com/office/drawing/2014/main" id="{57109272-5085-47D3-8155-5F2C5A0F0D98}"/>
              </a:ext>
            </a:extLst>
          </p:cNvPr>
          <p:cNvSpPr>
            <a:spLocks/>
          </p:cNvSpPr>
          <p:nvPr/>
        </p:nvSpPr>
        <p:spPr bwMode="auto">
          <a:xfrm>
            <a:off x="4267200" y="5562600"/>
            <a:ext cx="152400" cy="228600"/>
          </a:xfrm>
          <a:custGeom>
            <a:avLst/>
            <a:gdLst>
              <a:gd name="T0" fmla="*/ 130629 w 112"/>
              <a:gd name="T1" fmla="*/ 228600 h 336"/>
              <a:gd name="T2" fmla="*/ 130629 w 112"/>
              <a:gd name="T3" fmla="*/ 97971 h 336"/>
              <a:gd name="T4" fmla="*/ 0 w 112"/>
              <a:gd name="T5" fmla="*/ 0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2" h="336">
                <a:moveTo>
                  <a:pt x="96" y="336"/>
                </a:moveTo>
                <a:cubicBezTo>
                  <a:pt x="104" y="268"/>
                  <a:pt x="112" y="200"/>
                  <a:pt x="96" y="144"/>
                </a:cubicBezTo>
                <a:cubicBezTo>
                  <a:pt x="80" y="88"/>
                  <a:pt x="16" y="24"/>
                  <a:pt x="0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162" name="Text Box 42">
            <a:extLst>
              <a:ext uri="{FF2B5EF4-FFF2-40B4-BE49-F238E27FC236}">
                <a16:creationId xmlns:a16="http://schemas.microsoft.com/office/drawing/2014/main" id="{7CE16483-4212-4748-A173-14016BBED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410200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 i="1">
                <a:latin typeface="+mj-lt"/>
              </a:rPr>
              <a:t>R</a:t>
            </a:r>
          </a:p>
        </p:txBody>
      </p:sp>
      <p:sp>
        <p:nvSpPr>
          <p:cNvPr id="5163" name="Line 43">
            <a:extLst>
              <a:ext uri="{FF2B5EF4-FFF2-40B4-BE49-F238E27FC236}">
                <a16:creationId xmlns:a16="http://schemas.microsoft.com/office/drawing/2014/main" id="{14D10E1D-6085-41EC-A999-3A1E1C8D9B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334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164" name="Line 44">
            <a:extLst>
              <a:ext uri="{FF2B5EF4-FFF2-40B4-BE49-F238E27FC236}">
                <a16:creationId xmlns:a16="http://schemas.microsoft.com/office/drawing/2014/main" id="{0E0F0DF7-13C8-4D0A-BF37-F6BEAF518A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28194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165" name="Oval 45">
            <a:extLst>
              <a:ext uri="{FF2B5EF4-FFF2-40B4-BE49-F238E27FC236}">
                <a16:creationId xmlns:a16="http://schemas.microsoft.com/office/drawing/2014/main" id="{5BF3DC07-CD89-47A5-B62C-BAE991B56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562600"/>
            <a:ext cx="76200" cy="76200"/>
          </a:xfrm>
          <a:prstGeom prst="ellipse">
            <a:avLst/>
          </a:prstGeom>
          <a:solidFill>
            <a:schemeClr val="accent1">
              <a:alpha val="41176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5166" name="Line 46">
            <a:extLst>
              <a:ext uri="{FF2B5EF4-FFF2-40B4-BE49-F238E27FC236}">
                <a16:creationId xmlns:a16="http://schemas.microsoft.com/office/drawing/2014/main" id="{1C2A3A86-BA16-4148-9AFE-363DF5EC62E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486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00751" name="Oval 47">
            <a:extLst>
              <a:ext uri="{FF2B5EF4-FFF2-40B4-BE49-F238E27FC236}">
                <a16:creationId xmlns:a16="http://schemas.microsoft.com/office/drawing/2014/main" id="{F1DA7EB9-B7AF-42E9-82FB-7520555A2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257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200752" name="Line 48">
            <a:extLst>
              <a:ext uri="{FF2B5EF4-FFF2-40B4-BE49-F238E27FC236}">
                <a16:creationId xmlns:a16="http://schemas.microsoft.com/office/drawing/2014/main" id="{F25BEE97-D7C6-40AD-84D0-E6CDA59CCA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72400" y="5410200"/>
            <a:ext cx="457200" cy="152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00753" name="Text Box 49">
            <a:extLst>
              <a:ext uri="{FF2B5EF4-FFF2-40B4-BE49-F238E27FC236}">
                <a16:creationId xmlns:a16="http://schemas.microsoft.com/office/drawing/2014/main" id="{4DCD4371-64A9-417B-96F6-97F1ABF89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51816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 i="1" dirty="0">
                <a:latin typeface="+mj-lt"/>
              </a:rPr>
              <a:t>TR</a:t>
            </a:r>
            <a:r>
              <a:rPr lang="en-US" altLang="en-US" sz="2400" i="1" dirty="0">
                <a:latin typeface="+mj-lt"/>
              </a:rPr>
              <a:t>P</a:t>
            </a:r>
          </a:p>
        </p:txBody>
      </p:sp>
      <p:sp>
        <p:nvSpPr>
          <p:cNvPr id="200754" name="Text Box 50">
            <a:extLst>
              <a:ext uri="{FF2B5EF4-FFF2-40B4-BE49-F238E27FC236}">
                <a16:creationId xmlns:a16="http://schemas.microsoft.com/office/drawing/2014/main" id="{277525F6-53DE-43B5-BFB2-4890A68D1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4666955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 i="1" dirty="0">
                <a:latin typeface="+mj-lt"/>
              </a:rPr>
              <a:t>RT</a:t>
            </a:r>
            <a:r>
              <a:rPr lang="en-US" altLang="en-US" sz="2400" i="1" dirty="0">
                <a:latin typeface="+mj-lt"/>
              </a:rPr>
              <a:t>P</a:t>
            </a:r>
          </a:p>
        </p:txBody>
      </p:sp>
      <p:sp>
        <p:nvSpPr>
          <p:cNvPr id="200755" name="Line 51">
            <a:extLst>
              <a:ext uri="{FF2B5EF4-FFF2-40B4-BE49-F238E27FC236}">
                <a16:creationId xmlns:a16="http://schemas.microsoft.com/office/drawing/2014/main" id="{EBD7D1A9-4584-474D-9EC7-022B75E46C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0" y="4876800"/>
            <a:ext cx="381000" cy="304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2" name="Text Box 50">
            <a:extLst>
              <a:ext uri="{FF2B5EF4-FFF2-40B4-BE49-F238E27FC236}">
                <a16:creationId xmlns:a16="http://schemas.microsoft.com/office/drawing/2014/main" id="{4F2C185A-A78C-48C0-B6F1-659334C41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148699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 i="1" dirty="0">
                <a:latin typeface="+mj-lt"/>
              </a:rPr>
              <a:t>RT</a:t>
            </a:r>
            <a:r>
              <a:rPr lang="en-US" altLang="en-US" sz="2400" i="1" dirty="0">
                <a:latin typeface="+mj-lt"/>
              </a:rPr>
              <a:t>P</a:t>
            </a:r>
          </a:p>
        </p:txBody>
      </p:sp>
      <p:sp>
        <p:nvSpPr>
          <p:cNvPr id="53" name="Line 51">
            <a:extLst>
              <a:ext uri="{FF2B5EF4-FFF2-40B4-BE49-F238E27FC236}">
                <a16:creationId xmlns:a16="http://schemas.microsoft.com/office/drawing/2014/main" id="{34636A48-CE8D-4246-AA45-158466D013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0" y="2358544"/>
            <a:ext cx="381000" cy="304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51" grpId="0" animBg="1"/>
      <p:bldP spid="200754" grpId="0"/>
      <p:bldP spid="2007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105A244-5881-431F-ACF3-54E92BE92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Scaling About a Point</a:t>
            </a:r>
          </a:p>
        </p:txBody>
      </p:sp>
      <p:sp>
        <p:nvSpPr>
          <p:cNvPr id="6147" name="Line 4">
            <a:extLst>
              <a:ext uri="{FF2B5EF4-FFF2-40B4-BE49-F238E27FC236}">
                <a16:creationId xmlns:a16="http://schemas.microsoft.com/office/drawing/2014/main" id="{9610B971-DC9F-41C0-AB8B-CD019E0621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2362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6148" name="Line 5">
            <a:extLst>
              <a:ext uri="{FF2B5EF4-FFF2-40B4-BE49-F238E27FC236}">
                <a16:creationId xmlns:a16="http://schemas.microsoft.com/office/drawing/2014/main" id="{D6939CDD-4E78-4B32-8550-4D05166F0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733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6149" name="Text Box 6">
            <a:extLst>
              <a:ext uri="{FF2B5EF4-FFF2-40B4-BE49-F238E27FC236}">
                <a16:creationId xmlns:a16="http://schemas.microsoft.com/office/drawing/2014/main" id="{4F20A57B-A620-41AC-B122-C8DD1813E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3565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X</a:t>
            </a:r>
          </a:p>
        </p:txBody>
      </p:sp>
      <p:sp>
        <p:nvSpPr>
          <p:cNvPr id="6150" name="Text Box 7">
            <a:extLst>
              <a:ext uri="{FF2B5EF4-FFF2-40B4-BE49-F238E27FC236}">
                <a16:creationId xmlns:a16="http://schemas.microsoft.com/office/drawing/2014/main" id="{782B459A-0153-4FA1-80D5-EEF117E06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117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Y</a:t>
            </a:r>
          </a:p>
        </p:txBody>
      </p:sp>
      <p:sp>
        <p:nvSpPr>
          <p:cNvPr id="6151" name="Rectangle 8">
            <a:extLst>
              <a:ext uri="{FF2B5EF4-FFF2-40B4-BE49-F238E27FC236}">
                <a16:creationId xmlns:a16="http://schemas.microsoft.com/office/drawing/2014/main" id="{6401E4D2-B2A5-4D24-B796-5107CF518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819400"/>
            <a:ext cx="10668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6152" name="Text Box 9">
            <a:extLst>
              <a:ext uri="{FF2B5EF4-FFF2-40B4-BE49-F238E27FC236}">
                <a16:creationId xmlns:a16="http://schemas.microsoft.com/office/drawing/2014/main" id="{5DAAF92E-4108-40EF-8522-2C75D2F38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657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(2,0)</a:t>
            </a:r>
          </a:p>
        </p:txBody>
      </p:sp>
      <p:sp>
        <p:nvSpPr>
          <p:cNvPr id="6153" name="Text Box 10">
            <a:extLst>
              <a:ext uri="{FF2B5EF4-FFF2-40B4-BE49-F238E27FC236}">
                <a16:creationId xmlns:a16="http://schemas.microsoft.com/office/drawing/2014/main" id="{B1BF36E7-DE69-44CB-A7BA-26D84DA26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4384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(2,2)</a:t>
            </a:r>
          </a:p>
        </p:txBody>
      </p:sp>
      <p:sp>
        <p:nvSpPr>
          <p:cNvPr id="6154" name="Text Box 11">
            <a:extLst>
              <a:ext uri="{FF2B5EF4-FFF2-40B4-BE49-F238E27FC236}">
                <a16:creationId xmlns:a16="http://schemas.microsoft.com/office/drawing/2014/main" id="{8A498EB7-C6A9-4D79-A72D-08336EE48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84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(0,2)</a:t>
            </a:r>
          </a:p>
        </p:txBody>
      </p:sp>
      <p:sp>
        <p:nvSpPr>
          <p:cNvPr id="6155" name="Text Box 12">
            <a:extLst>
              <a:ext uri="{FF2B5EF4-FFF2-40B4-BE49-F238E27FC236}">
                <a16:creationId xmlns:a16="http://schemas.microsoft.com/office/drawing/2014/main" id="{E0BEEAAA-B484-4250-8D3E-CB1D89979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657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(0,0)</a:t>
            </a:r>
          </a:p>
        </p:txBody>
      </p:sp>
      <p:sp>
        <p:nvSpPr>
          <p:cNvPr id="6156" name="Line 13">
            <a:extLst>
              <a:ext uri="{FF2B5EF4-FFF2-40B4-BE49-F238E27FC236}">
                <a16:creationId xmlns:a16="http://schemas.microsoft.com/office/drawing/2014/main" id="{7D425406-9CC8-4E83-ACF5-9788577BFE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16764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6157" name="Line 14">
            <a:extLst>
              <a:ext uri="{FF2B5EF4-FFF2-40B4-BE49-F238E27FC236}">
                <a16:creationId xmlns:a16="http://schemas.microsoft.com/office/drawing/2014/main" id="{873F3343-CD96-4A49-82F6-F8F44D02CD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733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6158" name="Text Box 15">
            <a:extLst>
              <a:ext uri="{FF2B5EF4-FFF2-40B4-BE49-F238E27FC236}">
                <a16:creationId xmlns:a16="http://schemas.microsoft.com/office/drawing/2014/main" id="{BE0DC76E-5B56-4A2C-8F57-C0AAEB74B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X</a:t>
            </a:r>
          </a:p>
        </p:txBody>
      </p:sp>
      <p:sp>
        <p:nvSpPr>
          <p:cNvPr id="6159" name="Text Box 16">
            <a:extLst>
              <a:ext uri="{FF2B5EF4-FFF2-40B4-BE49-F238E27FC236}">
                <a16:creationId xmlns:a16="http://schemas.microsoft.com/office/drawing/2014/main" id="{416D67DB-D1A0-49CE-B85F-08B33B741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447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Y</a:t>
            </a:r>
          </a:p>
        </p:txBody>
      </p:sp>
      <p:sp>
        <p:nvSpPr>
          <p:cNvPr id="6160" name="Rectangle 17">
            <a:extLst>
              <a:ext uri="{FF2B5EF4-FFF2-40B4-BE49-F238E27FC236}">
                <a16:creationId xmlns:a16="http://schemas.microsoft.com/office/drawing/2014/main" id="{B94185F0-7F17-49A1-B0EC-269196FE8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057400"/>
            <a:ext cx="1905000" cy="1676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6161" name="Text Box 18">
            <a:extLst>
              <a:ext uri="{FF2B5EF4-FFF2-40B4-BE49-F238E27FC236}">
                <a16:creationId xmlns:a16="http://schemas.microsoft.com/office/drawing/2014/main" id="{1F6C8C91-0B5A-4C58-B05B-B5B9978A5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7338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(4,0)</a:t>
            </a:r>
          </a:p>
        </p:txBody>
      </p:sp>
      <p:sp>
        <p:nvSpPr>
          <p:cNvPr id="6162" name="Text Box 19">
            <a:extLst>
              <a:ext uri="{FF2B5EF4-FFF2-40B4-BE49-F238E27FC236}">
                <a16:creationId xmlns:a16="http://schemas.microsoft.com/office/drawing/2014/main" id="{34DE04E6-F401-4D87-9647-A9D5CED8A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752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(4,4)</a:t>
            </a:r>
          </a:p>
        </p:txBody>
      </p:sp>
      <p:sp>
        <p:nvSpPr>
          <p:cNvPr id="6163" name="Text Box 20">
            <a:extLst>
              <a:ext uri="{FF2B5EF4-FFF2-40B4-BE49-F238E27FC236}">
                <a16:creationId xmlns:a16="http://schemas.microsoft.com/office/drawing/2014/main" id="{17F0DB7E-4168-45C0-B5D3-015D55641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8288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(0,4)</a:t>
            </a:r>
          </a:p>
        </p:txBody>
      </p:sp>
      <p:sp>
        <p:nvSpPr>
          <p:cNvPr id="6164" name="Text Box 21">
            <a:extLst>
              <a:ext uri="{FF2B5EF4-FFF2-40B4-BE49-F238E27FC236}">
                <a16:creationId xmlns:a16="http://schemas.microsoft.com/office/drawing/2014/main" id="{9A42209E-D0C3-43CB-B02E-154C8415B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657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(0,0)</a:t>
            </a:r>
          </a:p>
        </p:txBody>
      </p:sp>
      <p:sp>
        <p:nvSpPr>
          <p:cNvPr id="6165" name="Text Box 22">
            <a:extLst>
              <a:ext uri="{FF2B5EF4-FFF2-40B4-BE49-F238E27FC236}">
                <a16:creationId xmlns:a16="http://schemas.microsoft.com/office/drawing/2014/main" id="{1C6BE2AB-31EE-4622-A3CA-624F3F8CD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925" y="5181600"/>
            <a:ext cx="78101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+mj-lt"/>
              </a:rPr>
              <a:t>Scaling about origin:</a:t>
            </a:r>
            <a:r>
              <a:rPr lang="en-US" altLang="en-US" sz="2400" b="0" dirty="0">
                <a:latin typeface="+mj-lt"/>
              </a:rPr>
              <a:t> origin is fixed with transformation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A84BAEB-83A0-4C3F-A4A8-A1D33987CF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Scaling About a Point</a:t>
            </a:r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AA508CAF-AC9A-451F-AB52-13C550786E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2362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B2792AA8-052A-46D4-A71E-5A56001AAC7C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733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86321F41-699C-4BD6-9377-1EA2CB93F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35655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X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6DCB05A7-58ED-414C-8B70-854F9D6DB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1177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Y</a:t>
            </a:r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548592B4-557B-4E94-ACA6-AA9137024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819400"/>
            <a:ext cx="10668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2DA595AD-5BF9-4FDC-BEA7-C918391AB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657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(2,0)</a:t>
            </a: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C81E3539-F4BC-415C-98ED-9E3A5CE2E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4384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(2,2)</a:t>
            </a: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0D70AD25-03A1-45AE-B93C-79DCB172E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84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(0,2)</a:t>
            </a:r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3FE3A431-A86F-4114-97EE-7A81A3489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657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+mj-lt"/>
              </a:rPr>
              <a:t>(0,0)</a:t>
            </a:r>
          </a:p>
        </p:txBody>
      </p:sp>
      <p:sp>
        <p:nvSpPr>
          <p:cNvPr id="7180" name="Line 12">
            <a:extLst>
              <a:ext uri="{FF2B5EF4-FFF2-40B4-BE49-F238E27FC236}">
                <a16:creationId xmlns:a16="http://schemas.microsoft.com/office/drawing/2014/main" id="{7C5F7E1B-5B38-4BEB-842C-F1446D1F2C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16764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7181" name="Line 13">
            <a:extLst>
              <a:ext uri="{FF2B5EF4-FFF2-40B4-BE49-F238E27FC236}">
                <a16:creationId xmlns:a16="http://schemas.microsoft.com/office/drawing/2014/main" id="{9C610381-C99D-4FC9-BEA1-2332CD29D9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733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7182" name="Text Box 14">
            <a:extLst>
              <a:ext uri="{FF2B5EF4-FFF2-40B4-BE49-F238E27FC236}">
                <a16:creationId xmlns:a16="http://schemas.microsoft.com/office/drawing/2014/main" id="{F91867ED-6FB4-4AFB-90DA-068213CEF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581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X</a:t>
            </a:r>
          </a:p>
        </p:txBody>
      </p:sp>
      <p:sp>
        <p:nvSpPr>
          <p:cNvPr id="7183" name="Text Box 15">
            <a:extLst>
              <a:ext uri="{FF2B5EF4-FFF2-40B4-BE49-F238E27FC236}">
                <a16:creationId xmlns:a16="http://schemas.microsoft.com/office/drawing/2014/main" id="{BF2282FF-5415-448E-9900-4C95F9D3A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447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Y</a:t>
            </a:r>
          </a:p>
        </p:txBody>
      </p:sp>
      <p:sp>
        <p:nvSpPr>
          <p:cNvPr id="7184" name="Rectangle 16">
            <a:extLst>
              <a:ext uri="{FF2B5EF4-FFF2-40B4-BE49-F238E27FC236}">
                <a16:creationId xmlns:a16="http://schemas.microsoft.com/office/drawing/2014/main" id="{0C0CF7FF-59A2-47D7-AF1A-8B2415233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514600"/>
            <a:ext cx="1905000" cy="1676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7185" name="Text Box 17">
            <a:extLst>
              <a:ext uri="{FF2B5EF4-FFF2-40B4-BE49-F238E27FC236}">
                <a16:creationId xmlns:a16="http://schemas.microsoft.com/office/drawing/2014/main" id="{ABC8FEC2-C28C-406F-B508-6146B755C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191000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(3,-1)</a:t>
            </a:r>
          </a:p>
        </p:txBody>
      </p:sp>
      <p:sp>
        <p:nvSpPr>
          <p:cNvPr id="7186" name="Text Box 18">
            <a:extLst>
              <a:ext uri="{FF2B5EF4-FFF2-40B4-BE49-F238E27FC236}">
                <a16:creationId xmlns:a16="http://schemas.microsoft.com/office/drawing/2014/main" id="{E0FA2FCC-2194-4CF7-82A2-3E40BDA42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2098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(3,3)</a:t>
            </a:r>
          </a:p>
        </p:txBody>
      </p:sp>
      <p:sp>
        <p:nvSpPr>
          <p:cNvPr id="7187" name="Text Box 19">
            <a:extLst>
              <a:ext uri="{FF2B5EF4-FFF2-40B4-BE49-F238E27FC236}">
                <a16:creationId xmlns:a16="http://schemas.microsoft.com/office/drawing/2014/main" id="{828409F7-28D6-4950-93D6-5F85F509E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2286000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(-1,3)</a:t>
            </a:r>
          </a:p>
        </p:txBody>
      </p:sp>
      <p:sp>
        <p:nvSpPr>
          <p:cNvPr id="7188" name="Text Box 20">
            <a:extLst>
              <a:ext uri="{FF2B5EF4-FFF2-40B4-BE49-F238E27FC236}">
                <a16:creationId xmlns:a16="http://schemas.microsoft.com/office/drawing/2014/main" id="{625634CA-0CDE-49FE-BD20-082B0DB07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2672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(-1,-1)</a:t>
            </a:r>
          </a:p>
        </p:txBody>
      </p:sp>
      <p:sp>
        <p:nvSpPr>
          <p:cNvPr id="7189" name="Oval 22">
            <a:extLst>
              <a:ext uri="{FF2B5EF4-FFF2-40B4-BE49-F238E27FC236}">
                <a16:creationId xmlns:a16="http://schemas.microsoft.com/office/drawing/2014/main" id="{28704179-B05C-44BD-9A00-19EDAA9D3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276600"/>
            <a:ext cx="76200" cy="762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7190" name="Text Box 23">
            <a:extLst>
              <a:ext uri="{FF2B5EF4-FFF2-40B4-BE49-F238E27FC236}">
                <a16:creationId xmlns:a16="http://schemas.microsoft.com/office/drawing/2014/main" id="{9926F0F6-7A50-406B-BB44-BA3EC5EF6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480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(1,1)</a:t>
            </a:r>
          </a:p>
        </p:txBody>
      </p:sp>
      <p:sp>
        <p:nvSpPr>
          <p:cNvPr id="7191" name="Oval 24">
            <a:extLst>
              <a:ext uri="{FF2B5EF4-FFF2-40B4-BE49-F238E27FC236}">
                <a16:creationId xmlns:a16="http://schemas.microsoft.com/office/drawing/2014/main" id="{7153B244-A234-4352-8F9B-B3C8F5170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76600"/>
            <a:ext cx="76200" cy="762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7192" name="Text Box 25">
            <a:extLst>
              <a:ext uri="{FF2B5EF4-FFF2-40B4-BE49-F238E27FC236}">
                <a16:creationId xmlns:a16="http://schemas.microsoft.com/office/drawing/2014/main" id="{72D0F5DF-FB01-4E14-A969-24A28B215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0480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(1,1)</a:t>
            </a:r>
          </a:p>
        </p:txBody>
      </p:sp>
      <p:sp>
        <p:nvSpPr>
          <p:cNvPr id="7193" name="Text Box 26">
            <a:extLst>
              <a:ext uri="{FF2B5EF4-FFF2-40B4-BE49-F238E27FC236}">
                <a16:creationId xmlns:a16="http://schemas.microsoft.com/office/drawing/2014/main" id="{A8BA4695-9219-4793-A6AF-4921321BE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898" y="5181600"/>
            <a:ext cx="80522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+mj-lt"/>
              </a:rPr>
              <a:t>Scaling about center:</a:t>
            </a:r>
            <a:r>
              <a:rPr lang="en-US" altLang="en-US" sz="2400" b="0" dirty="0">
                <a:latin typeface="+mj-lt"/>
              </a:rPr>
              <a:t> center is fixed with transformation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D22F3A1-897E-40EE-98D3-5B987779F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Done by Concatenation</a:t>
            </a:r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A31CD457-5630-48CA-80AC-E47FA9F6A4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1828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44F12B08-D8E9-4D31-A370-72A7A0A34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200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383260CE-A67D-4104-8095-21A18EC04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3032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X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B34F3E51-6C4F-4768-A7AD-EAB5908EC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15843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Y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411B2FEF-DB49-4FFA-B17D-9FD803004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86000"/>
            <a:ext cx="10668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193900C0-77D9-4651-8E30-8C85DFE43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1242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(2,0)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58ACC5E9-82A2-499D-9B15-EAEC1D8FF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9050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(2,2)</a:t>
            </a:r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8A92CEE1-B7FA-4002-A0DC-D208D3473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050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(0,2)</a:t>
            </a:r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77CC18F2-13B0-4442-91DD-FD1C4B25D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242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(0,0)</a:t>
            </a:r>
          </a:p>
        </p:txBody>
      </p:sp>
      <p:sp>
        <p:nvSpPr>
          <p:cNvPr id="8204" name="Oval 21">
            <a:extLst>
              <a:ext uri="{FF2B5EF4-FFF2-40B4-BE49-F238E27FC236}">
                <a16:creationId xmlns:a16="http://schemas.microsoft.com/office/drawing/2014/main" id="{2124B187-F868-4B16-92E9-565FF0AE1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743200"/>
            <a:ext cx="76200" cy="762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8205" name="Text Box 22">
            <a:extLst>
              <a:ext uri="{FF2B5EF4-FFF2-40B4-BE49-F238E27FC236}">
                <a16:creationId xmlns:a16="http://schemas.microsoft.com/office/drawing/2014/main" id="{B657BCDE-BA33-45BA-82D1-D7A390EB9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514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(1,1)</a:t>
            </a:r>
          </a:p>
        </p:txBody>
      </p:sp>
      <p:sp>
        <p:nvSpPr>
          <p:cNvPr id="8206" name="Line 26">
            <a:extLst>
              <a:ext uri="{FF2B5EF4-FFF2-40B4-BE49-F238E27FC236}">
                <a16:creationId xmlns:a16="http://schemas.microsoft.com/office/drawing/2014/main" id="{F7A95309-EC28-40BA-AB30-CD6D7A716E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1828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8207" name="Line 27">
            <a:extLst>
              <a:ext uri="{FF2B5EF4-FFF2-40B4-BE49-F238E27FC236}">
                <a16:creationId xmlns:a16="http://schemas.microsoft.com/office/drawing/2014/main" id="{8C130313-6E06-4728-8EF0-1B7AAFF8F6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200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8208" name="Text Box 28">
            <a:extLst>
              <a:ext uri="{FF2B5EF4-FFF2-40B4-BE49-F238E27FC236}">
                <a16:creationId xmlns:a16="http://schemas.microsoft.com/office/drawing/2014/main" id="{A9868021-79D1-4EB0-AA21-29CBC7CAD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8725" y="3032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X</a:t>
            </a:r>
          </a:p>
        </p:txBody>
      </p:sp>
      <p:sp>
        <p:nvSpPr>
          <p:cNvPr id="8209" name="Text Box 29">
            <a:extLst>
              <a:ext uri="{FF2B5EF4-FFF2-40B4-BE49-F238E27FC236}">
                <a16:creationId xmlns:a16="http://schemas.microsoft.com/office/drawing/2014/main" id="{6EEB79C8-392D-405A-A28E-4952ADADB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25" y="15843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Y</a:t>
            </a:r>
          </a:p>
        </p:txBody>
      </p:sp>
      <p:sp>
        <p:nvSpPr>
          <p:cNvPr id="8210" name="Rectangle 30">
            <a:extLst>
              <a:ext uri="{FF2B5EF4-FFF2-40B4-BE49-F238E27FC236}">
                <a16:creationId xmlns:a16="http://schemas.microsoft.com/office/drawing/2014/main" id="{B664E6E7-D592-45A3-B1E2-3E01EE36C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743200"/>
            <a:ext cx="10668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8211" name="Oval 34">
            <a:extLst>
              <a:ext uri="{FF2B5EF4-FFF2-40B4-BE49-F238E27FC236}">
                <a16:creationId xmlns:a16="http://schemas.microsoft.com/office/drawing/2014/main" id="{768D7DB4-B818-4EE8-90F2-65C29EBE9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200400"/>
            <a:ext cx="76200" cy="762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8212" name="Text Box 35">
            <a:extLst>
              <a:ext uri="{FF2B5EF4-FFF2-40B4-BE49-F238E27FC236}">
                <a16:creationId xmlns:a16="http://schemas.microsoft.com/office/drawing/2014/main" id="{C3F6DF05-E71B-46F4-8E15-493E6D6A6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9718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(1,1)</a:t>
            </a:r>
          </a:p>
        </p:txBody>
      </p:sp>
      <p:sp>
        <p:nvSpPr>
          <p:cNvPr id="8213" name="Text Box 37">
            <a:extLst>
              <a:ext uri="{FF2B5EF4-FFF2-40B4-BE49-F238E27FC236}">
                <a16:creationId xmlns:a16="http://schemas.microsoft.com/office/drawing/2014/main" id="{E3681C1A-64EB-4CAA-8B20-395DDD689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1100" y="3657600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(1,-1)</a:t>
            </a:r>
          </a:p>
        </p:txBody>
      </p:sp>
      <p:sp>
        <p:nvSpPr>
          <p:cNvPr id="8214" name="Text Box 38">
            <a:extLst>
              <a:ext uri="{FF2B5EF4-FFF2-40B4-BE49-F238E27FC236}">
                <a16:creationId xmlns:a16="http://schemas.microsoft.com/office/drawing/2014/main" id="{6F2D1B55-C570-42F4-AA30-66F288934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4384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(1,1)</a:t>
            </a:r>
          </a:p>
        </p:txBody>
      </p:sp>
      <p:sp>
        <p:nvSpPr>
          <p:cNvPr id="8215" name="Text Box 39">
            <a:extLst>
              <a:ext uri="{FF2B5EF4-FFF2-40B4-BE49-F238E27FC236}">
                <a16:creationId xmlns:a16="http://schemas.microsoft.com/office/drawing/2014/main" id="{4ADE6E5F-53A6-4C0A-8AEF-39FFE6242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2438400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(-1,1)</a:t>
            </a:r>
          </a:p>
        </p:txBody>
      </p:sp>
      <p:sp>
        <p:nvSpPr>
          <p:cNvPr id="8216" name="Text Box 40">
            <a:extLst>
              <a:ext uri="{FF2B5EF4-FFF2-40B4-BE49-F238E27FC236}">
                <a16:creationId xmlns:a16="http://schemas.microsoft.com/office/drawing/2014/main" id="{1632080F-73AC-46B2-81AF-EB46B0314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6576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(-1,-1)</a:t>
            </a:r>
          </a:p>
        </p:txBody>
      </p:sp>
      <p:sp>
        <p:nvSpPr>
          <p:cNvPr id="8217" name="Text Box 41">
            <a:extLst>
              <a:ext uri="{FF2B5EF4-FFF2-40B4-BE49-F238E27FC236}">
                <a16:creationId xmlns:a16="http://schemas.microsoft.com/office/drawing/2014/main" id="{E333D3BE-4049-4E2B-AE8F-1C9487DDD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496" y="4648200"/>
            <a:ext cx="77130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 dirty="0">
                <a:latin typeface="+mj-lt"/>
              </a:rPr>
              <a:t>Translate so that center coincides with origin: </a:t>
            </a:r>
            <a:r>
              <a:rPr lang="en-US" altLang="en-US" sz="2400" b="0" i="1" dirty="0">
                <a:latin typeface="+mj-lt"/>
              </a:rPr>
              <a:t>T</a:t>
            </a:r>
            <a:r>
              <a:rPr lang="en-US" altLang="en-US" sz="2400" b="0" dirty="0">
                <a:latin typeface="+mj-lt"/>
              </a:rPr>
              <a:t>(-1,-1).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3A9F86A-57C6-4736-9C80-9FC32EDCAD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Done by Concatenation</a:t>
            </a:r>
          </a:p>
        </p:txBody>
      </p:sp>
      <p:sp>
        <p:nvSpPr>
          <p:cNvPr id="9219" name="Line 3">
            <a:extLst>
              <a:ext uri="{FF2B5EF4-FFF2-40B4-BE49-F238E27FC236}">
                <a16:creationId xmlns:a16="http://schemas.microsoft.com/office/drawing/2014/main" id="{100A5C64-1B82-4280-B584-90D894D3C3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1828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19A73CC3-9697-4537-901D-3C7DB130D4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200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B679C78B-4F65-42EE-844C-A4827EFB3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3032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X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C251B859-E136-4CDF-8C06-052F68A45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15843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Y</a:t>
            </a: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E9382F36-3989-47C5-95CB-680C4C0C6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86000"/>
            <a:ext cx="10668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02F1EFCE-DF3D-4EAF-A4A9-C3C255A29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1242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(2,0)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6CF16C6A-AC11-4566-8F39-7F8E1E943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9050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(2,2)</a:t>
            </a: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8466F2D5-2078-4D1A-895F-B7AEF61A4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050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(0,2)</a:t>
            </a:r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25DD3466-43CC-4FC9-A1A9-37E9EBEE4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242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(0,0)</a:t>
            </a:r>
          </a:p>
        </p:txBody>
      </p:sp>
      <p:sp>
        <p:nvSpPr>
          <p:cNvPr id="9228" name="Oval 12">
            <a:extLst>
              <a:ext uri="{FF2B5EF4-FFF2-40B4-BE49-F238E27FC236}">
                <a16:creationId xmlns:a16="http://schemas.microsoft.com/office/drawing/2014/main" id="{DD9FB5CE-F0A8-4463-887F-B167762AD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743200"/>
            <a:ext cx="76200" cy="762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9229" name="Text Box 13">
            <a:extLst>
              <a:ext uri="{FF2B5EF4-FFF2-40B4-BE49-F238E27FC236}">
                <a16:creationId xmlns:a16="http://schemas.microsoft.com/office/drawing/2014/main" id="{E942EEA3-35EF-4145-9345-B35A4D460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514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(1,1)</a:t>
            </a:r>
          </a:p>
        </p:txBody>
      </p:sp>
      <p:sp>
        <p:nvSpPr>
          <p:cNvPr id="9230" name="Line 14">
            <a:extLst>
              <a:ext uri="{FF2B5EF4-FFF2-40B4-BE49-F238E27FC236}">
                <a16:creationId xmlns:a16="http://schemas.microsoft.com/office/drawing/2014/main" id="{CB9137AC-5D1A-414B-B043-3EF1F12035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1828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9231" name="Line 15">
            <a:extLst>
              <a:ext uri="{FF2B5EF4-FFF2-40B4-BE49-F238E27FC236}">
                <a16:creationId xmlns:a16="http://schemas.microsoft.com/office/drawing/2014/main" id="{0CDE188F-B68D-4070-AE1D-1257F1621EC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200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9232" name="Text Box 16">
            <a:extLst>
              <a:ext uri="{FF2B5EF4-FFF2-40B4-BE49-F238E27FC236}">
                <a16:creationId xmlns:a16="http://schemas.microsoft.com/office/drawing/2014/main" id="{FA668DBD-3DA8-4A03-B451-7E155BB69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8725" y="3032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X</a:t>
            </a:r>
          </a:p>
        </p:txBody>
      </p:sp>
      <p:sp>
        <p:nvSpPr>
          <p:cNvPr id="9233" name="Text Box 17">
            <a:extLst>
              <a:ext uri="{FF2B5EF4-FFF2-40B4-BE49-F238E27FC236}">
                <a16:creationId xmlns:a16="http://schemas.microsoft.com/office/drawing/2014/main" id="{1095A7AF-A72D-45E5-A9CA-7822CEDF0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25" y="15843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Y</a:t>
            </a:r>
          </a:p>
        </p:txBody>
      </p:sp>
      <p:sp>
        <p:nvSpPr>
          <p:cNvPr id="9234" name="Rectangle 18">
            <a:extLst>
              <a:ext uri="{FF2B5EF4-FFF2-40B4-BE49-F238E27FC236}">
                <a16:creationId xmlns:a16="http://schemas.microsoft.com/office/drawing/2014/main" id="{60209A73-4BA6-4BB0-BC3A-667213851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286000"/>
            <a:ext cx="1981200" cy="1828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9235" name="Oval 19">
            <a:extLst>
              <a:ext uri="{FF2B5EF4-FFF2-40B4-BE49-F238E27FC236}">
                <a16:creationId xmlns:a16="http://schemas.microsoft.com/office/drawing/2014/main" id="{75745D05-D3BE-459D-9C32-91033F166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200400"/>
            <a:ext cx="76200" cy="762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9236" name="Text Box 20">
            <a:extLst>
              <a:ext uri="{FF2B5EF4-FFF2-40B4-BE49-F238E27FC236}">
                <a16:creationId xmlns:a16="http://schemas.microsoft.com/office/drawing/2014/main" id="{5A266CF0-FA05-4425-9D77-AB849CB56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9718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(1,1)</a:t>
            </a:r>
          </a:p>
        </p:txBody>
      </p:sp>
      <p:sp>
        <p:nvSpPr>
          <p:cNvPr id="9237" name="Text Box 21">
            <a:extLst>
              <a:ext uri="{FF2B5EF4-FFF2-40B4-BE49-F238E27FC236}">
                <a16:creationId xmlns:a16="http://schemas.microsoft.com/office/drawing/2014/main" id="{AD60451D-F3DA-4738-92E2-747D64188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038600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(2,-2)</a:t>
            </a:r>
          </a:p>
        </p:txBody>
      </p:sp>
      <p:sp>
        <p:nvSpPr>
          <p:cNvPr id="9238" name="Text Box 22">
            <a:extLst>
              <a:ext uri="{FF2B5EF4-FFF2-40B4-BE49-F238E27FC236}">
                <a16:creationId xmlns:a16="http://schemas.microsoft.com/office/drawing/2014/main" id="{941C54B9-89D8-44C1-A2E3-9C65D5A4B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9812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(2,2)</a:t>
            </a:r>
          </a:p>
        </p:txBody>
      </p:sp>
      <p:sp>
        <p:nvSpPr>
          <p:cNvPr id="9239" name="Text Box 23">
            <a:extLst>
              <a:ext uri="{FF2B5EF4-FFF2-40B4-BE49-F238E27FC236}">
                <a16:creationId xmlns:a16="http://schemas.microsoft.com/office/drawing/2014/main" id="{279409B1-31DC-421C-8024-63B001F1B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905000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(-2,2)</a:t>
            </a:r>
          </a:p>
        </p:txBody>
      </p:sp>
      <p:sp>
        <p:nvSpPr>
          <p:cNvPr id="9240" name="Text Box 24">
            <a:extLst>
              <a:ext uri="{FF2B5EF4-FFF2-40B4-BE49-F238E27FC236}">
                <a16:creationId xmlns:a16="http://schemas.microsoft.com/office/drawing/2014/main" id="{7C4E7038-A8F8-47D3-9706-CB9C4CB13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1148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(-2,-2)</a:t>
            </a:r>
          </a:p>
        </p:txBody>
      </p:sp>
      <p:sp>
        <p:nvSpPr>
          <p:cNvPr id="9241" name="Text Box 25">
            <a:extLst>
              <a:ext uri="{FF2B5EF4-FFF2-40B4-BE49-F238E27FC236}">
                <a16:creationId xmlns:a16="http://schemas.microsoft.com/office/drawing/2014/main" id="{4A112A59-9B53-49F7-81A5-FF0DEECC7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9146" y="4724400"/>
            <a:ext cx="58657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 dirty="0">
                <a:latin typeface="+mj-lt"/>
              </a:rPr>
              <a:t>Scale the points about the center: </a:t>
            </a:r>
            <a:r>
              <a:rPr lang="en-US" altLang="en-US" sz="2400" b="0" i="1" dirty="0">
                <a:latin typeface="+mj-lt"/>
              </a:rPr>
              <a:t>S</a:t>
            </a:r>
            <a:r>
              <a:rPr lang="en-US" altLang="en-US" sz="2400" b="0" dirty="0">
                <a:latin typeface="+mj-lt"/>
              </a:rPr>
              <a:t>(2,2)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15">
            <a:extLst>
              <a:ext uri="{FF2B5EF4-FFF2-40B4-BE49-F238E27FC236}">
                <a16:creationId xmlns:a16="http://schemas.microsoft.com/office/drawing/2014/main" id="{44DF211F-EE78-4303-8563-F45F7D1291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200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243" name="Line 14">
            <a:extLst>
              <a:ext uri="{FF2B5EF4-FFF2-40B4-BE49-F238E27FC236}">
                <a16:creationId xmlns:a16="http://schemas.microsoft.com/office/drawing/2014/main" id="{F3C5957E-9C97-4212-A648-35311D40C3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1600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AA6567C6-6FA1-4C9F-8D0E-43BE0A2509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Done by Concatenation</a:t>
            </a:r>
          </a:p>
        </p:txBody>
      </p:sp>
      <p:sp>
        <p:nvSpPr>
          <p:cNvPr id="10245" name="Line 3">
            <a:extLst>
              <a:ext uri="{FF2B5EF4-FFF2-40B4-BE49-F238E27FC236}">
                <a16:creationId xmlns:a16="http://schemas.microsoft.com/office/drawing/2014/main" id="{0C234F81-C37E-42E9-98E4-63CDFB91EF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1828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246" name="Line 4">
            <a:extLst>
              <a:ext uri="{FF2B5EF4-FFF2-40B4-BE49-F238E27FC236}">
                <a16:creationId xmlns:a16="http://schemas.microsoft.com/office/drawing/2014/main" id="{1F7B101A-17E0-4935-8CC8-EB86249B469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200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247" name="Text Box 5">
            <a:extLst>
              <a:ext uri="{FF2B5EF4-FFF2-40B4-BE49-F238E27FC236}">
                <a16:creationId xmlns:a16="http://schemas.microsoft.com/office/drawing/2014/main" id="{15A03BCB-8BA9-4080-BEF3-6930E9487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3032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X</a:t>
            </a:r>
          </a:p>
        </p:txBody>
      </p:sp>
      <p:sp>
        <p:nvSpPr>
          <p:cNvPr id="10248" name="Text Box 6">
            <a:extLst>
              <a:ext uri="{FF2B5EF4-FFF2-40B4-BE49-F238E27FC236}">
                <a16:creationId xmlns:a16="http://schemas.microsoft.com/office/drawing/2014/main" id="{C1ABC119-1CBB-48CE-9DD4-FDEBF07F7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15843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Y</a:t>
            </a:r>
          </a:p>
        </p:txBody>
      </p:sp>
      <p:sp>
        <p:nvSpPr>
          <p:cNvPr id="10249" name="Rectangle 7">
            <a:extLst>
              <a:ext uri="{FF2B5EF4-FFF2-40B4-BE49-F238E27FC236}">
                <a16:creationId xmlns:a16="http://schemas.microsoft.com/office/drawing/2014/main" id="{DFAEB3FE-CD2D-4EFB-B69B-D2ADB4E45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86000"/>
            <a:ext cx="10668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10250" name="Text Box 8">
            <a:extLst>
              <a:ext uri="{FF2B5EF4-FFF2-40B4-BE49-F238E27FC236}">
                <a16:creationId xmlns:a16="http://schemas.microsoft.com/office/drawing/2014/main" id="{EB86DBAA-C1EA-448B-8A27-5604A5041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1242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(2,0)</a:t>
            </a:r>
          </a:p>
        </p:txBody>
      </p:sp>
      <p:sp>
        <p:nvSpPr>
          <p:cNvPr id="10251" name="Text Box 9">
            <a:extLst>
              <a:ext uri="{FF2B5EF4-FFF2-40B4-BE49-F238E27FC236}">
                <a16:creationId xmlns:a16="http://schemas.microsoft.com/office/drawing/2014/main" id="{0276FBE0-A596-49AB-86C4-9B7FECFB7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9050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(2,2)</a:t>
            </a:r>
          </a:p>
        </p:txBody>
      </p:sp>
      <p:sp>
        <p:nvSpPr>
          <p:cNvPr id="10252" name="Text Box 10">
            <a:extLst>
              <a:ext uri="{FF2B5EF4-FFF2-40B4-BE49-F238E27FC236}">
                <a16:creationId xmlns:a16="http://schemas.microsoft.com/office/drawing/2014/main" id="{8A67F618-F137-4E2B-AE07-759731C88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050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(0,2)</a:t>
            </a:r>
          </a:p>
        </p:txBody>
      </p:sp>
      <p:sp>
        <p:nvSpPr>
          <p:cNvPr id="10253" name="Text Box 11">
            <a:extLst>
              <a:ext uri="{FF2B5EF4-FFF2-40B4-BE49-F238E27FC236}">
                <a16:creationId xmlns:a16="http://schemas.microsoft.com/office/drawing/2014/main" id="{66DBAABA-E0F0-4CE8-8C96-470A5E88A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242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(0,0)</a:t>
            </a:r>
          </a:p>
        </p:txBody>
      </p:sp>
      <p:sp>
        <p:nvSpPr>
          <p:cNvPr id="10254" name="Oval 12">
            <a:extLst>
              <a:ext uri="{FF2B5EF4-FFF2-40B4-BE49-F238E27FC236}">
                <a16:creationId xmlns:a16="http://schemas.microsoft.com/office/drawing/2014/main" id="{68716666-C265-4399-A5CC-C242C0239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743200"/>
            <a:ext cx="76200" cy="762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10255" name="Text Box 13">
            <a:extLst>
              <a:ext uri="{FF2B5EF4-FFF2-40B4-BE49-F238E27FC236}">
                <a16:creationId xmlns:a16="http://schemas.microsoft.com/office/drawing/2014/main" id="{5337476F-65BA-4E0D-9E8D-DF78F6E6C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514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(1,1)</a:t>
            </a:r>
          </a:p>
        </p:txBody>
      </p:sp>
      <p:sp>
        <p:nvSpPr>
          <p:cNvPr id="10256" name="Rectangle 18">
            <a:extLst>
              <a:ext uri="{FF2B5EF4-FFF2-40B4-BE49-F238E27FC236}">
                <a16:creationId xmlns:a16="http://schemas.microsoft.com/office/drawing/2014/main" id="{35F701B9-EE3A-49F1-869E-2B745BD87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905000"/>
            <a:ext cx="1981200" cy="1828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10257" name="Oval 19">
            <a:extLst>
              <a:ext uri="{FF2B5EF4-FFF2-40B4-BE49-F238E27FC236}">
                <a16:creationId xmlns:a16="http://schemas.microsoft.com/office/drawing/2014/main" id="{69350B59-A0D9-44C3-B29F-B85395893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819400"/>
            <a:ext cx="76200" cy="762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+mj-lt"/>
            </a:endParaRPr>
          </a:p>
        </p:txBody>
      </p:sp>
      <p:sp>
        <p:nvSpPr>
          <p:cNvPr id="10258" name="Text Box 20">
            <a:extLst>
              <a:ext uri="{FF2B5EF4-FFF2-40B4-BE49-F238E27FC236}">
                <a16:creationId xmlns:a16="http://schemas.microsoft.com/office/drawing/2014/main" id="{71A3F768-5EEE-4BA1-BA88-944CCF389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5908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(1,1)</a:t>
            </a:r>
          </a:p>
        </p:txBody>
      </p:sp>
      <p:sp>
        <p:nvSpPr>
          <p:cNvPr id="10259" name="Text Box 21">
            <a:extLst>
              <a:ext uri="{FF2B5EF4-FFF2-40B4-BE49-F238E27FC236}">
                <a16:creationId xmlns:a16="http://schemas.microsoft.com/office/drawing/2014/main" id="{AB0E2CC8-5C49-4343-A8B2-210502498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733800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(3,-1)</a:t>
            </a:r>
          </a:p>
        </p:txBody>
      </p:sp>
      <p:sp>
        <p:nvSpPr>
          <p:cNvPr id="10260" name="Text Box 22">
            <a:extLst>
              <a:ext uri="{FF2B5EF4-FFF2-40B4-BE49-F238E27FC236}">
                <a16:creationId xmlns:a16="http://schemas.microsoft.com/office/drawing/2014/main" id="{CA44250F-1BAB-4206-951B-A789E5AE9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6764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(3,3)</a:t>
            </a:r>
          </a:p>
        </p:txBody>
      </p:sp>
      <p:sp>
        <p:nvSpPr>
          <p:cNvPr id="10261" name="Text Box 23">
            <a:extLst>
              <a:ext uri="{FF2B5EF4-FFF2-40B4-BE49-F238E27FC236}">
                <a16:creationId xmlns:a16="http://schemas.microsoft.com/office/drawing/2014/main" id="{B5ACD5DD-0C3A-4146-891A-F4AA466EA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676400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(-1,3)</a:t>
            </a:r>
          </a:p>
        </p:txBody>
      </p:sp>
      <p:sp>
        <p:nvSpPr>
          <p:cNvPr id="10262" name="Text Box 24">
            <a:extLst>
              <a:ext uri="{FF2B5EF4-FFF2-40B4-BE49-F238E27FC236}">
                <a16:creationId xmlns:a16="http://schemas.microsoft.com/office/drawing/2014/main" id="{C326A0E1-3ED5-41C0-AA4C-52E48F17A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7338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+mj-lt"/>
              </a:rPr>
              <a:t>(-1,-1)</a:t>
            </a:r>
          </a:p>
        </p:txBody>
      </p:sp>
      <p:sp>
        <p:nvSpPr>
          <p:cNvPr id="10263" name="Text Box 25">
            <a:extLst>
              <a:ext uri="{FF2B5EF4-FFF2-40B4-BE49-F238E27FC236}">
                <a16:creationId xmlns:a16="http://schemas.microsoft.com/office/drawing/2014/main" id="{51F3B2E0-7324-4E76-9B03-48982BA2C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648200"/>
            <a:ext cx="68393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 dirty="0">
                <a:latin typeface="+mj-lt"/>
              </a:rPr>
              <a:t>Translate it back by reverse parameters: </a:t>
            </a:r>
            <a:r>
              <a:rPr lang="en-US" altLang="en-US" sz="2400" b="0" i="1" dirty="0">
                <a:latin typeface="+mj-lt"/>
              </a:rPr>
              <a:t>T</a:t>
            </a:r>
            <a:r>
              <a:rPr lang="en-US" altLang="en-US" sz="2400" b="0" dirty="0">
                <a:latin typeface="+mj-lt"/>
              </a:rPr>
              <a:t>(1,1)</a:t>
            </a:r>
          </a:p>
        </p:txBody>
      </p:sp>
      <p:sp>
        <p:nvSpPr>
          <p:cNvPr id="10264" name="Text Box 16">
            <a:extLst>
              <a:ext uri="{FF2B5EF4-FFF2-40B4-BE49-F238E27FC236}">
                <a16:creationId xmlns:a16="http://schemas.microsoft.com/office/drawing/2014/main" id="{6675DD8F-AAF6-466D-B1CB-B78B458CF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8725" y="303212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X</a:t>
            </a:r>
          </a:p>
        </p:txBody>
      </p:sp>
      <p:sp>
        <p:nvSpPr>
          <p:cNvPr id="10265" name="Text Box 17">
            <a:extLst>
              <a:ext uri="{FF2B5EF4-FFF2-40B4-BE49-F238E27FC236}">
                <a16:creationId xmlns:a16="http://schemas.microsoft.com/office/drawing/2014/main" id="{29C5D0E3-357B-4D7A-BE13-2BB904890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4478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0">
                <a:latin typeface="+mj-lt"/>
              </a:rPr>
              <a:t>Y</a:t>
            </a:r>
          </a:p>
        </p:txBody>
      </p:sp>
      <p:sp>
        <p:nvSpPr>
          <p:cNvPr id="85018" name="Text Box 26">
            <a:extLst>
              <a:ext uri="{FF2B5EF4-FFF2-40B4-BE49-F238E27FC236}">
                <a16:creationId xmlns:a16="http://schemas.microsoft.com/office/drawing/2014/main" id="{97F09622-9A10-436E-9B02-BD2DE74C1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974" y="5257800"/>
            <a:ext cx="63740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 dirty="0">
                <a:latin typeface="+mj-lt"/>
              </a:rPr>
              <a:t>Total Transformation: </a:t>
            </a:r>
            <a:r>
              <a:rPr lang="en-US" altLang="en-US" sz="2400" b="0" i="1" dirty="0">
                <a:latin typeface="+mj-lt"/>
              </a:rPr>
              <a:t>T</a:t>
            </a:r>
            <a:r>
              <a:rPr lang="en-US" altLang="en-US" sz="2400" b="0" dirty="0">
                <a:latin typeface="+mj-lt"/>
              </a:rPr>
              <a:t>(1,1) </a:t>
            </a:r>
            <a:r>
              <a:rPr lang="en-US" altLang="en-US" sz="2400" b="0" i="1" dirty="0">
                <a:latin typeface="+mj-lt"/>
              </a:rPr>
              <a:t>S</a:t>
            </a:r>
            <a:r>
              <a:rPr lang="en-US" altLang="en-US" sz="2400" b="0" dirty="0">
                <a:latin typeface="+mj-lt"/>
              </a:rPr>
              <a:t>(2,2) </a:t>
            </a:r>
            <a:r>
              <a:rPr lang="en-US" altLang="en-US" sz="2400" b="0" i="1" dirty="0">
                <a:latin typeface="+mj-lt"/>
              </a:rPr>
              <a:t>T</a:t>
            </a:r>
            <a:r>
              <a:rPr lang="en-US" altLang="en-US" sz="2400" b="0" dirty="0">
                <a:latin typeface="+mj-lt"/>
              </a:rPr>
              <a:t>(-1,-1) </a:t>
            </a:r>
            <a:r>
              <a:rPr lang="en-US" altLang="en-US" sz="2400" i="1" dirty="0">
                <a:latin typeface="+mj-lt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CF41E463-98EF-4BD2-8E7E-ED91CEB892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z-axis rotation of </a:t>
            </a:r>
            <a:r>
              <a:rPr lang="el-GR" altLang="en-US" i="1" dirty="0"/>
              <a:t>θ</a:t>
            </a:r>
            <a:r>
              <a:rPr lang="en-US" altLang="en-US" dirty="0"/>
              <a:t> about its center </a:t>
            </a:r>
            <a:r>
              <a:rPr lang="en-US" altLang="en-US" b="1" i="1" dirty="0" err="1"/>
              <a:t>P</a:t>
            </a:r>
            <a:r>
              <a:rPr lang="en-US" altLang="en-US" baseline="-25000" dirty="0" err="1"/>
              <a:t>f</a:t>
            </a:r>
            <a:endParaRPr lang="en-US" altLang="en-US" baseline="-25000" dirty="0"/>
          </a:p>
          <a:p>
            <a:pPr eaLnBrk="1" hangingPunct="1"/>
            <a:r>
              <a:rPr lang="en-US" altLang="en-US" dirty="0"/>
              <a:t>Translate by -</a:t>
            </a:r>
            <a:r>
              <a:rPr lang="en-US" altLang="en-US" b="1" i="1" dirty="0" err="1"/>
              <a:t>P</a:t>
            </a:r>
            <a:r>
              <a:rPr lang="en-US" altLang="en-US" i="1" baseline="-25000" dirty="0" err="1"/>
              <a:t>f</a:t>
            </a:r>
            <a:r>
              <a:rPr lang="en-US" altLang="en-US" baseline="-25000" dirty="0"/>
              <a:t> </a:t>
            </a:r>
            <a:r>
              <a:rPr lang="en-US" altLang="en-US" dirty="0"/>
              <a:t>: </a:t>
            </a:r>
            <a:r>
              <a:rPr lang="en-US" altLang="en-US" i="1" dirty="0"/>
              <a:t>T</a:t>
            </a:r>
            <a:r>
              <a:rPr lang="en-US" altLang="en-US" dirty="0"/>
              <a:t>(-</a:t>
            </a:r>
            <a:r>
              <a:rPr lang="en-US" altLang="en-US" b="1" i="1" dirty="0" err="1"/>
              <a:t>P</a:t>
            </a:r>
            <a:r>
              <a:rPr lang="en-US" altLang="en-US" baseline="-25000" dirty="0" err="1"/>
              <a:t>f</a:t>
            </a:r>
            <a:r>
              <a:rPr lang="en-US" altLang="en-US" dirty="0"/>
              <a:t> )</a:t>
            </a:r>
          </a:p>
          <a:p>
            <a:pPr eaLnBrk="1" hangingPunct="1"/>
            <a:r>
              <a:rPr lang="en-US" altLang="en-US" dirty="0"/>
              <a:t>Rotate about z-axis: </a:t>
            </a:r>
            <a:r>
              <a:rPr lang="en-US" altLang="en-US" i="1" dirty="0" err="1"/>
              <a:t>R</a:t>
            </a:r>
            <a:r>
              <a:rPr lang="en-US" altLang="en-US" baseline="-25000" dirty="0" err="1"/>
              <a:t>z</a:t>
            </a:r>
            <a:r>
              <a:rPr lang="en-US" altLang="en-US" dirty="0"/>
              <a:t>(</a:t>
            </a:r>
            <a:r>
              <a:rPr lang="el-GR" altLang="en-US" i="1" dirty="0"/>
              <a:t>θ</a:t>
            </a:r>
            <a:r>
              <a:rPr lang="en-US" altLang="en-US" dirty="0"/>
              <a:t>)</a:t>
            </a:r>
            <a:endParaRPr lang="el-GR" altLang="en-US" dirty="0"/>
          </a:p>
          <a:p>
            <a:pPr eaLnBrk="1" hangingPunct="1"/>
            <a:r>
              <a:rPr lang="en-US" altLang="en-US" dirty="0"/>
              <a:t>Translate back by </a:t>
            </a:r>
            <a:r>
              <a:rPr lang="en-US" altLang="en-US" b="1" i="1" dirty="0" err="1"/>
              <a:t>P</a:t>
            </a:r>
            <a:r>
              <a:rPr lang="en-US" altLang="en-US" baseline="-25000" dirty="0" err="1"/>
              <a:t>f</a:t>
            </a:r>
            <a:r>
              <a:rPr lang="en-US" altLang="en-US" dirty="0"/>
              <a:t>: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b="1" i="1" dirty="0" err="1"/>
              <a:t>P</a:t>
            </a:r>
            <a:r>
              <a:rPr lang="en-US" altLang="en-US" baseline="-25000" dirty="0" err="1"/>
              <a:t>f</a:t>
            </a:r>
            <a:r>
              <a:rPr lang="en-US" altLang="en-US" dirty="0"/>
              <a:t> )</a:t>
            </a:r>
          </a:p>
          <a:p>
            <a:pPr eaLnBrk="1" hangingPunct="1"/>
            <a:r>
              <a:rPr lang="en-US" altLang="en-US" dirty="0"/>
              <a:t>Total transformation M =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b="1" i="1" dirty="0" err="1"/>
              <a:t>P</a:t>
            </a:r>
            <a:r>
              <a:rPr lang="en-US" altLang="en-US" baseline="-25000" dirty="0" err="1"/>
              <a:t>f</a:t>
            </a:r>
            <a:r>
              <a:rPr lang="en-US" altLang="en-US" dirty="0"/>
              <a:t> ) </a:t>
            </a:r>
            <a:r>
              <a:rPr lang="en-US" altLang="en-US" i="1" dirty="0" err="1"/>
              <a:t>R</a:t>
            </a:r>
            <a:r>
              <a:rPr lang="en-US" altLang="en-US" baseline="-25000" dirty="0" err="1"/>
              <a:t>z</a:t>
            </a:r>
            <a:r>
              <a:rPr lang="en-US" altLang="en-US" dirty="0"/>
              <a:t>(</a:t>
            </a:r>
            <a:r>
              <a:rPr lang="el-GR" altLang="en-US" i="1" dirty="0"/>
              <a:t>θ</a:t>
            </a:r>
            <a:r>
              <a:rPr lang="en-US" altLang="en-US" dirty="0"/>
              <a:t>) </a:t>
            </a:r>
            <a:r>
              <a:rPr lang="en-US" altLang="en-US" i="1" dirty="0"/>
              <a:t>T</a:t>
            </a:r>
            <a:r>
              <a:rPr lang="en-US" altLang="en-US" dirty="0"/>
              <a:t>(-</a:t>
            </a:r>
            <a:r>
              <a:rPr lang="en-US" altLang="en-US" b="1" i="1" dirty="0" err="1"/>
              <a:t>P</a:t>
            </a:r>
            <a:r>
              <a:rPr lang="en-US" altLang="en-US" baseline="-25000" dirty="0" err="1"/>
              <a:t>f</a:t>
            </a:r>
            <a:r>
              <a:rPr lang="en-US" altLang="en-US" dirty="0"/>
              <a:t> )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1FA8C385-0D7D-40AD-90FD-34EF4FBB84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Rotation about a fixed point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83.00425"/>
  <p:tag name="ORIGINALWIDTH" val="410.5211"/>
  <p:tag name="LATEXADDIN" val="\documentclass{article}&#10;\usepackage{amsmath,bm}&#10;\pagestyle{empty}&#10;\begin{document}&#10;&#10;\[&#10;\bm{u} = (a, b, c)&#10;\]&#10;&#10;&#10;\end{document}"/>
  <p:tag name="IGUANATEXSIZE" val="24"/>
  <p:tag name="IGUANATEXCURSOR" val="105"/>
  <p:tag name="TRANSPARENCY" val="True"/>
  <p:tag name="FILENAME" val=""/>
  <p:tag name="INPUTTYPE" val="0"/>
  <p:tag name="LATEXENGINEID" val="1"/>
  <p:tag name="TEMPFOLDER" val="D:\tmp\iguanaTeX\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98.0205"/>
  <p:tag name="ORIGINALWIDTH" val="1062.555"/>
  <p:tag name="LATEXADDIN" val="\documentclass{article}&#10;\usepackage{amsmath,bm}&#10;\pagestyle{empty}&#10;\begin{document}&#10;&#10;\[&#10;R_3 = &#10;\begin{pmatrix}&#10;\cos\theta &amp; -\sin\theta &amp; 0 &amp; 0\\&#10;\sin\theta &amp; \cos\theta &amp; 0 &amp; 0\\&#10;0 &amp; 0 &amp; 1 &amp; 0\\&#10;0 &amp; 0 &amp; 0 &amp; 1&#10;\end{pmatrix}&#10;\]&#10;&#10;\end{document}"/>
  <p:tag name="IGUANATEXSIZE" val="16"/>
  <p:tag name="IGUANATEXCURSOR" val="176"/>
  <p:tag name="TRANSPARENCY" val="True"/>
  <p:tag name="FILENAME" val=""/>
  <p:tag name="INPUTTYPE" val="0"/>
  <p:tag name="LATEXENGINEID" val="1"/>
  <p:tag name="TEMPFOLDER" val="D:\tmp\iguanaTeX\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105.5054"/>
  <p:tag name="ORIGINALWIDTH" val="862.5443"/>
  <p:tag name="LATEXADDIN" val="\documentclass{article}&#10;\usepackage{amsmath,bm}&#10;\pagestyle{empty}&#10;\begin{document}&#10;&#10;\[&#10;|\bm{u}| = \sqrt{a^2 + b^2 + c^2} = 1&#10;\]&#10;&#10;&#10;\end{document}"/>
  <p:tag name="IGUANATEXSIZE" val="24"/>
  <p:tag name="IGUANATEXCURSOR" val="122"/>
  <p:tag name="TRANSPARENCY" val="True"/>
  <p:tag name="FILENAME" val=""/>
  <p:tag name="INPUTTYPE" val="0"/>
  <p:tag name="LATEXENGINEID" val="1"/>
  <p:tag name="TEMPFOLDER" val="D:\tmp\iguanaTeX\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98.0205"/>
  <p:tag name="ORIGINALWIDTH" val="1980.602"/>
  <p:tag name="LATEXADDIN" val="\documentclass{article}&#10;\usepackage{amsmath,bm}&#10;\pagestyle{empty}&#10;\begin{document}&#10;&#10;\[&#10;R_1&#10;= &#10;\begin{pmatrix}&#10;1 &amp; 0 &amp; 0 &amp; 0\\&#10;0 &amp; \cos\alpha &amp; -\sin\alpha &amp; 0\\&#10;0 &amp; \sin\alpha &amp; \cos\alpha &amp; 0\\&#10;0 &amp; 0 &amp; 0 &amp; 1&#10;\end{pmatrix}&#10;=&#10;\begin{pmatrix}&#10;1 &amp; 0 &amp; 0 &amp; 0\\&#10;0 &amp; c/d &amp; -b/d &amp; 0\\&#10;0 &amp; b/d &amp; c/d &amp; 0\\&#10;0 &amp; 0 &amp; 0 &amp; 1&#10;\end{pmatrix}&#10;\]&#10;&#10;&#10;\end{document}"/>
  <p:tag name="IGUANATEXSIZE" val="16"/>
  <p:tag name="IGUANATEXCURSOR" val="188"/>
  <p:tag name="TRANSPARENCY" val="True"/>
  <p:tag name="FILENAME" val=""/>
  <p:tag name="INPUTTYPE" val="0"/>
  <p:tag name="LATEXENGINEID" val="1"/>
  <p:tag name="TEMPFOLDER" val="D:\tmp\iguanaTeX\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230.0118"/>
  <p:tag name="ORIGINALWIDTH" val="1294.567"/>
  <p:tag name="LATEXADDIN" val="\documentclass{article}&#10;\usepackage{amsmath,bm}&#10;\pagestyle{empty}&#10;\begin{document}&#10;&#10;\begin{align*}&#10;\cos\alpha &amp;= c/d \quad (\text{where $d := \sqrt{b^2 + c^2}$})\\&#10;\sin\alpha &amp;= b/d&#10;\end{align*}&#10;&#10;&#10;\end{document}"/>
  <p:tag name="IGUANATEXSIZE" val="20"/>
  <p:tag name="IGUANATEXCURSOR" val="155"/>
  <p:tag name="TRANSPARENCY" val="True"/>
  <p:tag name="FILENAME" val=""/>
  <p:tag name="INPUTTYPE" val="0"/>
  <p:tag name="LATEXENGINEID" val="1"/>
  <p:tag name="TEMPFOLDER" val="D:\tmp\iguanaTeX\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98.0205"/>
  <p:tag name="ORIGINALWIDTH" val="2407.124"/>
  <p:tag name="LATEXADDIN" val="\documentclass{article}&#10;\usepackage{amsmath,bm}&#10;\pagestyle{empty}&#10;\begin{document}&#10;&#10;\[&#10;R_1 \bm{u}&#10;= &#10;\begin{pmatrix}&#10;1 &amp; 0 &amp; 0 &amp; 0\\&#10;0 &amp; c/d &amp; -b/d &amp; 0\\&#10;0 &amp; b/d &amp; c/d &amp; 0\\&#10;0 &amp; 0 &amp; 0 &amp; 1&#10;\end{pmatrix}&#10;\begin{pmatrix}&#10;a\\&#10;b\\&#10;c\\&#10;0&#10;\end{pmatrix}&#10;=&#10;\begin{pmatrix}&#10;a\\&#10;(bc - bc)/d\\&#10;(b^2 + c^2)/d\\&#10;0&#10;\end{pmatrix}&#10;=&#10;\begin{pmatrix}&#10;a\\&#10;0\\&#10;d\\&#10;0&#10;\end{pmatrix}&#10;= \bm{u}''&#10;\]&#10;&#10;&#10;\end{document}"/>
  <p:tag name="IGUANATEXSIZE" val="14"/>
  <p:tag name="IGUANATEXCURSOR" val="370"/>
  <p:tag name="TRANSPARENCY" val="True"/>
  <p:tag name="FILENAME" val=""/>
  <p:tag name="INPUTTYPE" val="0"/>
  <p:tag name="LATEXENGINEID" val="1"/>
  <p:tag name="TEMPFOLDER" val="D:\tmp\iguanaTeX\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81.5196"/>
  <p:tag name="ORIGINALWIDTH" val="1591.582"/>
  <p:tag name="LATEXADDIN" val="\documentclass{article}&#10;\usepackage{amsmath,bm}&#10;\pagestyle{empty}&#10;\begin{document}&#10;&#10;\begin{align*}&#10;\cos\beta &amp;= d/\sqrt{a^2 + d^2} = d/\underbrace{\sqrt{a^2 + b^2 + c^2}}_{= |\bm{u}| = 1} = d\\&#10;\sin\beta &amp;= a/\sqrt{a^2 + d^2} = a&#10;\end{align*}&#10;&#10;&#10;\end{document}"/>
  <p:tag name="IGUANATEXSIZE" val="20"/>
  <p:tag name="IGUANATEXCURSOR" val="203"/>
  <p:tag name="TRANSPARENCY" val="True"/>
  <p:tag name="FILENAME" val=""/>
  <p:tag name="INPUTTYPE" val="0"/>
  <p:tag name="LATEXENGINEID" val="1"/>
  <p:tag name="TEMPFOLDER" val="D:\tmp\iguanaTeX\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98.0205"/>
  <p:tag name="ORIGINALWIDTH" val="1823.094"/>
  <p:tag name="LATEXADDIN" val="\documentclass{article}&#10;\usepackage{amsmath,bm}&#10;\pagestyle{empty}&#10;\begin{document}&#10;&#10;\[&#10;R_2&#10;= &#10;\begin{pmatrix}&#10;\cos\beta &amp; 0 &amp; -\sin\beta &amp; 0\\&#10;0 &amp; 1 &amp; 0 &amp; 0\\&#10;\sin\beta &amp; 0 &amp; \cos\beta &amp; 0\\&#10;0 &amp; 0 &amp; 0 &amp; 1&#10;\end{pmatrix}&#10;=&#10;\begin{pmatrix}&#10;d &amp; 0 &amp; -a &amp; 0\\&#10;0 &amp; 1 &amp; 0 &amp; 0\\&#10;a &amp; 0 &amp; d &amp; 0\\&#10;0 &amp; 0 &amp; 0 &amp; 1&#10;\end{pmatrix}&#10;\]&#10;&#10;\end{document}"/>
  <p:tag name="IGUANATEXSIZE" val="16"/>
  <p:tag name="IGUANATEXCURSOR" val="317"/>
  <p:tag name="TRANSPARENCY" val="True"/>
  <p:tag name="FILENAME" val=""/>
  <p:tag name="INPUTTYPE" val="0"/>
  <p:tag name="LATEXENGINEID" val="1"/>
  <p:tag name="TEMPFOLDER" val="D:\tmp\iguanaTeX\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98.0205"/>
  <p:tag name="ORIGINALWIDTH" val="1944.6"/>
  <p:tag name="LATEXADDIN" val="\documentclass{article}&#10;\usepackage{amsmath,bm}&#10;\pagestyle{empty}&#10;\begin{document}&#10;&#10;\[&#10;R_2 \bm{u}''&#10;= &#10;\begin{pmatrix}&#10;d &amp; 0 &amp; -a &amp; 0\\&#10;0 &amp; 1 &amp; 0 &amp; 0\\&#10;a &amp; 0 &amp; d &amp; 0\\&#10;0 &amp; 0 &amp; 0 &amp; 1&#10;\end{pmatrix}&#10;\begin{pmatrix}&#10;a\\&#10;0\\&#10;d\\&#10;0&#10;\end{pmatrix}&#10;=&#10;\begin{pmatrix}&#10;da - ad\\&#10;0\\&#10;a^2 + d^2\\&#10;0&#10;\end{pmatrix}&#10;=&#10;\begin{pmatrix}&#10;0\\&#10;0\\&#10;1\\&#10;0&#10;\end{pmatrix}&#10;\]&#10;&#10;\end{document}"/>
  <p:tag name="IGUANATEXSIZE" val="14"/>
  <p:tag name="IGUANATEXCURSOR" val="349"/>
  <p:tag name="TRANSPARENCY" val="True"/>
  <p:tag name="FILENAME" val=""/>
  <p:tag name="INPUTTYPE" val="0"/>
  <p:tag name="LATEXENGINEID" val="1"/>
  <p:tag name="TEMPFOLDER" val="D:\tmp\iguanaTeX\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967.5497"/>
  <p:tag name="ORIGINALWIDTH" val="3086.159"/>
  <p:tag name="LATEXADDIN" val="\documentclass{article}&#10;\usepackage{amsmath,bm}&#10;\pagestyle{empty}&#10;\begin{document}&#10;&#10;\[&#10;\begin{split}&#10;M =\;&amp; T^{-1} \, R_1^{-1} \, R_2^{-1} \, R_3 \, R_2 \, R_1 \, T&#10;= T^{-1} \, R_1^{\top} \, R_2^{\top} \, R_3 \, R_2 \, R_1 \, T\\&#10;=\;&amp; \begin{pmatrix}&#10;0 &amp; 0 &amp; 0 &amp; x\\&#10;0 &amp; 0 &amp; 0 &amp; y\\&#10;0 &amp; 0 &amp; 0 &amp; z\\&#10;0 &amp; 0 &amp; 0 &amp; 1&#10;\end{pmatrix}&#10;\begin{pmatrix}&#10;1 &amp; 0 &amp; 0 &amp; 0\\&#10;0 &amp; c/d &amp; b/d &amp; 0\\&#10;0 &amp; -b/d &amp; c/d &amp; 0\\&#10;0 &amp; 0 &amp; 0 &amp; 1&#10;\end{pmatrix}&#10;\begin{pmatrix}&#10;d &amp; 0 &amp; a &amp; 0\\&#10;0 &amp; 1 &amp; 0 &amp; 0\\&#10;-a &amp; 0 &amp; d &amp; 0\\&#10;0 &amp; 0 &amp; 0 &amp; 1&#10;\end{pmatrix}&#10;\begin{pmatrix}&#10;\cos\theta &amp; -\sin\theta &amp; 0 &amp; 0\\&#10;\sin\theta &amp; \cos\theta &amp; 0 &amp; 0\\&#10;0 &amp; 0 &amp; 1 &amp; 0\\&#10;0 &amp; 0 &amp; 0 &amp; 1&#10;\end{pmatrix}&#10;\\&#10;&amp;&#10;\begin{pmatrix}&#10;d &amp; 0 &amp; -a &amp; 0\\&#10;0 &amp; 1 &amp; 0 &amp; 0\\&#10;a &amp; 0 &amp; d &amp; 0\\&#10;0 &amp; 0 &amp; 0 &amp; 1&#10;\end{pmatrix}&#10;\begin{pmatrix}&#10;1 &amp; 0 &amp; 0 &amp; 0\\&#10;0 &amp; c/d &amp; -b/d &amp; 0\\&#10;0 &amp; b/d &amp; c/d &amp; 0\\&#10;0 &amp; 0 &amp; 0 &amp; 1&#10;\end{pmatrix}&#10;\begin{pmatrix}&#10;0 &amp; 0 &amp; 0 &amp; -x\\&#10;0 &amp; 0 &amp; 0 &amp; -y\\&#10;0 &amp; 0 &amp; 0 &amp; -z\\&#10;0 &amp; 0 &amp; 0 &amp; 1&#10;\end{pmatrix}&#10;\end{split}&#10;\]&#10;&#10;\end{document}"/>
  <p:tag name="IGUANATEXSIZE" val="16"/>
  <p:tag name="IGUANATEXCURSOR" val="226"/>
  <p:tag name="TRANSPARENCY" val="True"/>
  <p:tag name="FILENAME" val=""/>
  <p:tag name="INPUTTYPE" val="0"/>
  <p:tag name="LATEXENGINEID" val="1"/>
  <p:tag name="TEMPFOLDER" val="D:\tmp\iguanaTeX\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28949</TotalTime>
  <Words>1359</Words>
  <Application>Microsoft Office PowerPoint</Application>
  <PresentationFormat>On-screen Show (4:3)</PresentationFormat>
  <Paragraphs>356</Paragraphs>
  <Slides>27</Slides>
  <Notes>26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Courier</vt:lpstr>
      <vt:lpstr>Georgia</vt:lpstr>
      <vt:lpstr>Times</vt:lpstr>
      <vt:lpstr>Wingdings</vt:lpstr>
      <vt:lpstr>Office Theme</vt:lpstr>
      <vt:lpstr>PowerPoint Presentation</vt:lpstr>
      <vt:lpstr>Composition of Transformations</vt:lpstr>
      <vt:lpstr>Composition of Transformations</vt:lpstr>
      <vt:lpstr>Scaling About a Point</vt:lpstr>
      <vt:lpstr>Scaling About a Point</vt:lpstr>
      <vt:lpstr>Done by Concatenation</vt:lpstr>
      <vt:lpstr>Done by Concatenation</vt:lpstr>
      <vt:lpstr>Done by Concatenation</vt:lpstr>
      <vt:lpstr>Rotation about a fixed point</vt:lpstr>
      <vt:lpstr>Rotation About an Arbitrary Axis</vt:lpstr>
      <vt:lpstr>Rotation About an Arbitrary Axis</vt:lpstr>
      <vt:lpstr>Rotation About an Arbitrary Axis</vt:lpstr>
      <vt:lpstr>Rotation About an Arbitrary Axis</vt:lpstr>
      <vt:lpstr>Rotation About an Arbitrary Axis</vt:lpstr>
      <vt:lpstr>Rotation About an Arbitrary Axis</vt:lpstr>
      <vt:lpstr>Translation</vt:lpstr>
      <vt:lpstr>Rotation about X axis</vt:lpstr>
      <vt:lpstr>Rotation about Y axis</vt:lpstr>
      <vt:lpstr>Rotation about Z axis</vt:lpstr>
      <vt:lpstr>Faster Way</vt:lpstr>
      <vt:lpstr>Rigid and Affine Transformations</vt:lpstr>
      <vt:lpstr>Transformations in OpenGL</vt:lpstr>
      <vt:lpstr>Expressing Transformations</vt:lpstr>
      <vt:lpstr>Local/Global Coordinate Systems</vt:lpstr>
      <vt:lpstr>Local/Global Coordinate Systems</vt:lpstr>
      <vt:lpstr>Model-view Transformations in OpenGL</vt:lpstr>
      <vt:lpstr>Loading, Pushing and Popping</vt:lpstr>
    </vt:vector>
  </TitlesOfParts>
  <Company>Massachusetts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Shuang Zhao</dc:creator>
  <cp:lastModifiedBy>Aditi Majumder</cp:lastModifiedBy>
  <cp:revision>4075</cp:revision>
  <cp:lastPrinted>2019-10-02T23:21:34Z</cp:lastPrinted>
  <dcterms:created xsi:type="dcterms:W3CDTF">2015-02-11T02:57:27Z</dcterms:created>
  <dcterms:modified xsi:type="dcterms:W3CDTF">2020-01-13T02:24:06Z</dcterms:modified>
</cp:coreProperties>
</file>