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97" r:id="rId3"/>
    <p:sldId id="302" r:id="rId4"/>
    <p:sldId id="303" r:id="rId5"/>
    <p:sldId id="304" r:id="rId6"/>
    <p:sldId id="305" r:id="rId7"/>
    <p:sldId id="284" r:id="rId8"/>
    <p:sldId id="259" r:id="rId9"/>
    <p:sldId id="318" r:id="rId10"/>
    <p:sldId id="319" r:id="rId11"/>
    <p:sldId id="320" r:id="rId12"/>
    <p:sldId id="298" r:id="rId13"/>
    <p:sldId id="321" r:id="rId14"/>
    <p:sldId id="322" r:id="rId15"/>
    <p:sldId id="324" r:id="rId16"/>
    <p:sldId id="325" r:id="rId17"/>
    <p:sldId id="326" r:id="rId18"/>
    <p:sldId id="327" r:id="rId19"/>
    <p:sldId id="331" r:id="rId20"/>
    <p:sldId id="328" r:id="rId21"/>
    <p:sldId id="330" r:id="rId22"/>
    <p:sldId id="333" r:id="rId23"/>
    <p:sldId id="334" r:id="rId24"/>
    <p:sldId id="316" r:id="rId25"/>
    <p:sldId id="335" r:id="rId26"/>
    <p:sldId id="338" r:id="rId27"/>
    <p:sldId id="337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00000"/>
    <a:srgbClr val="D0CECE"/>
    <a:srgbClr val="F2F2F2"/>
    <a:srgbClr val="FFFFFF"/>
    <a:srgbClr val="5B9BD5"/>
    <a:srgbClr val="507E32"/>
    <a:srgbClr val="41719C"/>
    <a:srgbClr val="086AC0"/>
    <a:srgbClr val="ED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74" autoAdjust="0"/>
    <p:restoredTop sz="70414" autoAdjust="0"/>
  </p:normalViewPr>
  <p:slideViewPr>
    <p:cSldViewPr snapToGrid="0">
      <p:cViewPr varScale="1">
        <p:scale>
          <a:sx n="66" d="100"/>
          <a:sy n="66" d="100"/>
        </p:scale>
        <p:origin x="712" y="32"/>
      </p:cViewPr>
      <p:guideLst/>
    </p:cSldViewPr>
  </p:slideViewPr>
  <p:outlineViewPr>
    <p:cViewPr>
      <p:scale>
        <a:sx n="33" d="100"/>
        <a:sy n="33" d="100"/>
      </p:scale>
      <p:origin x="0" y="-8772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A976F-C7B5-4448-99A7-BAC1A4BD8D7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4E52F-45F4-46B4-B8EE-E338CBBA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BD10062-8A8C-4E65-9280-99ED80A870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98398D-1426-4303-B778-BB147B61ACCF}" type="slidenum">
              <a:rPr lang="en-US" altLang="en-US" b="0"/>
              <a:pPr eaLnBrk="1" hangingPunct="1"/>
              <a:t>2</a:t>
            </a:fld>
            <a:endParaRPr lang="en-US" altLang="en-US" b="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BC38F24-9039-42DE-8BD0-84CC0E07B3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8976C4E-60F1-4FBE-8736-D3FCDFA57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77C2201-9AE5-4AFB-A886-E92CEF622E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342DA5-175B-4B30-82BD-3881842CE85E}" type="slidenum">
              <a:rPr lang="en-US" altLang="en-US" b="0" smtClean="0"/>
              <a:pPr/>
              <a:t>3</a:t>
            </a:fld>
            <a:endParaRPr lang="en-US" altLang="en-US" b="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2F5B656-6932-4BC9-A460-026405DD02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F7B79FB-693C-4D2C-8F60-7D8A2A194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83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9CB8D08-A6E8-44E5-973E-D9244E57B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08760C-1712-4CE7-B990-68CED86959A6}" type="slidenum">
              <a:rPr lang="en-US" altLang="en-US" b="0" smtClean="0"/>
              <a:pPr/>
              <a:t>7</a:t>
            </a:fld>
            <a:endParaRPr lang="en-US" altLang="en-US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CABDCCC-2110-4709-BC29-DB331F8021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8C1D483-3EC5-446E-B9BB-38E6326A3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BC12484-8FBF-42A6-8FBD-84633DCEA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0D8E15-1D5A-4101-BBAF-9F7EDF44248A}" type="slidenum">
              <a:rPr lang="en-US" altLang="en-US" b="0" smtClean="0"/>
              <a:pPr/>
              <a:t>8</a:t>
            </a:fld>
            <a:endParaRPr lang="en-US" altLang="en-US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2F53728-3D86-44E1-B57F-4E6039A4F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C0D9408-D864-4984-885D-20E838913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BC12484-8FBF-42A6-8FBD-84633DCEA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0D8E15-1D5A-4101-BBAF-9F7EDF44248A}" type="slidenum">
              <a:rPr lang="en-US" altLang="en-US" b="0" smtClean="0"/>
              <a:pPr/>
              <a:t>9</a:t>
            </a:fld>
            <a:endParaRPr lang="en-US" altLang="en-US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2F53728-3D86-44E1-B57F-4E6039A4F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C0D9408-D864-4984-885D-20E838913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6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3DF379F-F6B1-40EC-8CA1-89E34002A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647DCF-4204-4F75-983E-573741F148B9}" type="slidenum">
              <a:rPr lang="en-US" altLang="en-US" b="0" smtClean="0"/>
              <a:pPr/>
              <a:t>12</a:t>
            </a:fld>
            <a:endParaRPr lang="en-US" altLang="en-US" b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9CFD6C7-110E-434F-86FB-980802B69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3137304-C533-41F5-B909-5F41827FC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BC12484-8FBF-42A6-8FBD-84633DCEA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0D8E15-1D5A-4101-BBAF-9F7EDF44248A}" type="slidenum">
              <a:rPr lang="en-US" altLang="en-US" b="0" smtClean="0"/>
              <a:pPr/>
              <a:t>18</a:t>
            </a:fld>
            <a:endParaRPr lang="en-US" altLang="en-US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2F53728-3D86-44E1-B57F-4E6039A4F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C0D9408-D864-4984-885D-20E838913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95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0B3E923E-D147-4DEE-BFB3-27AD4740A1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A10BDA-FE50-44AB-B58F-D1F45E26F43F}" type="slidenum">
              <a:rPr lang="en-US" altLang="en-US" b="0" smtClean="0"/>
              <a:pPr/>
              <a:t>28</a:t>
            </a:fld>
            <a:endParaRPr lang="en-US" altLang="en-US" b="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FEF90EFF-B1C8-45CD-9CF7-E619EBAB26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166DE1ED-E565-4306-A31B-21822E75F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n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51451" y="2040466"/>
            <a:ext cx="6955431" cy="2777067"/>
            <a:chOff x="1473047" y="629073"/>
            <a:chExt cx="6955431" cy="2777067"/>
          </a:xfrm>
        </p:grpSpPr>
        <p:sp>
          <p:nvSpPr>
            <p:cNvPr id="3" name="Rectangle 2"/>
            <p:cNvSpPr/>
            <p:nvPr userDrawn="1"/>
          </p:nvSpPr>
          <p:spPr>
            <a:xfrm>
              <a:off x="1473047" y="629073"/>
              <a:ext cx="2854532" cy="2777067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280268" y="879045"/>
              <a:ext cx="3148210" cy="2277122"/>
            </a:xfrm>
            <a:prstGeom prst="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01731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CD7D549-A562-49C6-806C-8E79574D6049}"/>
              </a:ext>
            </a:extLst>
          </p:cNvPr>
          <p:cNvGrpSpPr/>
          <p:nvPr userDrawn="1"/>
        </p:nvGrpSpPr>
        <p:grpSpPr>
          <a:xfrm>
            <a:off x="1351451" y="2040466"/>
            <a:ext cx="6955431" cy="2777067"/>
            <a:chOff x="1473047" y="629073"/>
            <a:chExt cx="6955431" cy="277706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E0C31E-9492-4970-8594-50035A2CBCD9}"/>
                </a:ext>
              </a:extLst>
            </p:cNvPr>
            <p:cNvSpPr/>
            <p:nvPr userDrawn="1"/>
          </p:nvSpPr>
          <p:spPr>
            <a:xfrm>
              <a:off x="1473047" y="629073"/>
              <a:ext cx="2854532" cy="2777067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E7A196-449C-4233-8AD7-E33C05C73802}"/>
                </a:ext>
              </a:extLst>
            </p:cNvPr>
            <p:cNvSpPr/>
            <p:nvPr userDrawn="1"/>
          </p:nvSpPr>
          <p:spPr>
            <a:xfrm>
              <a:off x="5280268" y="879045"/>
              <a:ext cx="3148210" cy="2277122"/>
            </a:xfrm>
            <a:prstGeom prst="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8" y="1336915"/>
            <a:ext cx="7886700" cy="1325563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213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4A60E-46AA-482C-ACFB-B86D5ED8AEDF}"/>
              </a:ext>
            </a:extLst>
          </p:cNvPr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8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45855-BA5E-4E44-AA5D-AE7E871F0F7B}"/>
              </a:ext>
            </a:extLst>
          </p:cNvPr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3708-8768-44B2-93C1-1E7F62B1B8CC}"/>
              </a:ext>
            </a:extLst>
          </p:cNvPr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E2AB7E-0D36-454E-8460-8ADA6A58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95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3708-8768-44B2-93C1-1E7F62B1B8CC}"/>
              </a:ext>
            </a:extLst>
          </p:cNvPr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5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611B4-88D2-4E41-9BB8-1AD780A3A2DE}"/>
              </a:ext>
            </a:extLst>
          </p:cNvPr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9D623-5486-4943-B7C3-E2E38725EC9E}"/>
              </a:ext>
            </a:extLst>
          </p:cNvPr>
          <p:cNvSpPr txBox="1"/>
          <p:nvPr userDrawn="1"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378215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AFB3F-807F-4EE8-9501-F092DBEC5F98}"/>
              </a:ext>
            </a:extLst>
          </p:cNvPr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4BC71-A73E-43B6-91D7-5361634D09BE}"/>
              </a:ext>
            </a:extLst>
          </p:cNvPr>
          <p:cNvSpPr txBox="1"/>
          <p:nvPr userDrawn="1"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207744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137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9" r:id="rId2"/>
    <p:sldLayoutId id="2147483662" r:id="rId3"/>
    <p:sldLayoutId id="2147483666" r:id="rId4"/>
    <p:sldLayoutId id="2147483677" r:id="rId5"/>
    <p:sldLayoutId id="2147483676" r:id="rId6"/>
    <p:sldLayoutId id="2147483667" r:id="rId7"/>
    <p:sldLayoutId id="214748366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0.xml"/><Relationship Id="rId7" Type="http://schemas.openxmlformats.org/officeDocument/2006/relationships/image" Target="../media/image2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.xm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3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3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8.png"/><Relationship Id="rId5" Type="http://schemas.openxmlformats.org/officeDocument/2006/relationships/tags" Target="../tags/tag6.xml"/><Relationship Id="rId10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D753A2-CA1C-464F-99BE-74CE543E6B0A}"/>
              </a:ext>
            </a:extLst>
          </p:cNvPr>
          <p:cNvSpPr txBox="1"/>
          <p:nvPr/>
        </p:nvSpPr>
        <p:spPr>
          <a:xfrm>
            <a:off x="1536425" y="1648774"/>
            <a:ext cx="60711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CS112: Projection</a:t>
            </a:r>
            <a:br>
              <a:rPr lang="en-US" sz="5400" b="1" dirty="0">
                <a:solidFill>
                  <a:schemeClr val="bg1"/>
                </a:solidFill>
                <a:latin typeface="+mj-lt"/>
              </a:rPr>
            </a:br>
            <a:r>
              <a:rPr lang="en-US" sz="5400" b="1" dirty="0">
                <a:solidFill>
                  <a:schemeClr val="bg1"/>
                </a:solidFill>
                <a:latin typeface="+mj-lt"/>
              </a:rPr>
              <a:t>Transformations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9EA55-E878-4305-8A7B-9E28E346ADE9}"/>
              </a:ext>
            </a:extLst>
          </p:cNvPr>
          <p:cNvSpPr txBox="1"/>
          <p:nvPr/>
        </p:nvSpPr>
        <p:spPr>
          <a:xfrm>
            <a:off x="1921342" y="4332063"/>
            <a:ext cx="5796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Shuang Zhao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Assistant Professor of Computer Science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University of California, Irvine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033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9D865-84FD-49D0-A725-AEEFF5FB2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camera space:</a:t>
            </a:r>
          </a:p>
          <a:p>
            <a:pPr lvl="1"/>
            <a:r>
              <a:rPr lang="en-US" dirty="0"/>
              <a:t>Eye: (0, 0, 0); “View up”: +Y; “Look at”: -Z</a:t>
            </a:r>
          </a:p>
          <a:p>
            <a:pPr lvl="1"/>
            <a:r>
              <a:rPr lang="en-US" dirty="0"/>
              <a:t>Image plane:</a:t>
            </a:r>
          </a:p>
          <a:p>
            <a:pPr lvl="2"/>
            <a:r>
              <a:rPr lang="en-US" i="1" dirty="0"/>
              <a:t>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eft</a:t>
            </a:r>
            <a:r>
              <a:rPr lang="en-US" i="1" dirty="0"/>
              <a:t> &lt;= x &lt;= 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ight</a:t>
            </a:r>
          </a:p>
          <a:p>
            <a:pPr lvl="2"/>
            <a:r>
              <a:rPr lang="en-US" i="1" dirty="0"/>
              <a:t>b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ottom</a:t>
            </a:r>
            <a:r>
              <a:rPr lang="en-US" i="1" dirty="0"/>
              <a:t> &lt;= y &lt;= 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op</a:t>
            </a:r>
          </a:p>
          <a:p>
            <a:pPr lvl="2"/>
            <a:r>
              <a:rPr lang="en-US" i="1" dirty="0"/>
              <a:t>z = -n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ear</a:t>
            </a:r>
          </a:p>
          <a:p>
            <a:pPr>
              <a:spcBef>
                <a:spcPts val="2000"/>
              </a:spcBef>
            </a:pPr>
            <a:r>
              <a:rPr lang="en-US" dirty="0"/>
              <a:t>The origin and the image</a:t>
            </a:r>
            <a:br>
              <a:rPr lang="en-US" dirty="0"/>
            </a:br>
            <a:r>
              <a:rPr lang="en-US" dirty="0"/>
              <a:t>plane defines a pyramid</a:t>
            </a:r>
          </a:p>
          <a:p>
            <a:pPr>
              <a:spcBef>
                <a:spcPts val="2000"/>
              </a:spcBef>
            </a:pPr>
            <a:r>
              <a:rPr lang="en-US" dirty="0"/>
              <a:t>The truncated version of</a:t>
            </a:r>
            <a:br>
              <a:rPr lang="en-US" dirty="0"/>
            </a:br>
            <a:r>
              <a:rPr lang="en-US" dirty="0"/>
              <a:t>this pyramid </a:t>
            </a:r>
            <a:r>
              <a:rPr lang="en-US" sz="2400" dirty="0"/>
              <a:t>(between</a:t>
            </a:r>
            <a:br>
              <a:rPr lang="en-US" sz="2400" dirty="0"/>
            </a:br>
            <a:r>
              <a:rPr lang="en-US" sz="2400" i="1" dirty="0"/>
              <a:t>z</a:t>
            </a:r>
            <a:r>
              <a:rPr lang="en-US" sz="2400" dirty="0"/>
              <a:t> = -</a:t>
            </a:r>
            <a:r>
              <a:rPr lang="en-US" sz="2400" i="1" dirty="0"/>
              <a:t>n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ear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i="1" dirty="0"/>
              <a:t>z</a:t>
            </a:r>
            <a:r>
              <a:rPr lang="en-US" sz="2400" dirty="0"/>
              <a:t> = -</a:t>
            </a:r>
            <a:r>
              <a:rPr lang="en-US" sz="2400" i="1" dirty="0"/>
              <a:t>f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</a:t>
            </a:r>
            <a:r>
              <a:rPr lang="en-US" sz="2400" dirty="0"/>
              <a:t>)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called the </a:t>
            </a:r>
            <a:r>
              <a:rPr lang="en-US" dirty="0">
                <a:solidFill>
                  <a:schemeClr val="accent2"/>
                </a:solidFill>
              </a:rPr>
              <a:t>frustum</a:t>
            </a:r>
            <a:endParaRPr lang="en-US" i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961B5-BFD0-495B-9671-A9005210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Frustum in the Camera Space</a:t>
            </a:r>
          </a:p>
        </p:txBody>
      </p:sp>
      <p:pic>
        <p:nvPicPr>
          <p:cNvPr id="3" name="Picture 4" descr="OpenGL Perspective Frustum and NDC">
            <a:extLst>
              <a:ext uri="{FF2B5EF4-FFF2-40B4-BE49-F238E27FC236}">
                <a16:creationId xmlns:a16="http://schemas.microsoft.com/office/drawing/2014/main" id="{F8FB4F95-8629-4026-AC3D-56FE334FF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33"/>
          <a:stretch/>
        </p:blipFill>
        <p:spPr bwMode="auto">
          <a:xfrm>
            <a:off x="4827601" y="1428749"/>
            <a:ext cx="4140095" cy="421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25F5C1-D906-4102-883F-A3D070764129}"/>
              </a:ext>
            </a:extLst>
          </p:cNvPr>
          <p:cNvSpPr txBox="1"/>
          <p:nvPr/>
        </p:nvSpPr>
        <p:spPr>
          <a:xfrm>
            <a:off x="4920183" y="5526428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-Z does not have to go through</a:t>
            </a:r>
            <a:br>
              <a:rPr lang="en-US" dirty="0"/>
            </a:br>
            <a:r>
              <a:rPr lang="en-US" dirty="0"/>
              <a:t>the center of the image plane</a:t>
            </a:r>
          </a:p>
        </p:txBody>
      </p:sp>
    </p:spTree>
    <p:extLst>
      <p:ext uri="{BB962C8B-B14F-4D97-AF65-F5344CB8AC3E}">
        <p14:creationId xmlns:p14="http://schemas.microsoft.com/office/powerpoint/2010/main" val="66903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E92041-AB6B-4DB6-BB6C-4F3E38B78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projection matrix </a:t>
            </a:r>
            <a:r>
              <a:rPr lang="en-US" i="1" dirty="0" err="1"/>
              <a:t>M</a:t>
            </a:r>
            <a:r>
              <a:rPr lang="en-US" baseline="-25000" dirty="0" err="1"/>
              <a:t>p</a:t>
            </a:r>
            <a:r>
              <a:rPr lang="en-US" dirty="0"/>
              <a:t> transforms camera-space (homogeneous) point </a:t>
            </a:r>
            <a:r>
              <a:rPr lang="en-US" b="1" i="1" dirty="0"/>
              <a:t>P</a:t>
            </a:r>
            <a:r>
              <a:rPr lang="en-US" dirty="0"/>
              <a:t> to clip-space point </a:t>
            </a:r>
            <a:r>
              <a:rPr lang="en-US" b="1" i="1" dirty="0"/>
              <a:t>P</a:t>
            </a:r>
            <a:r>
              <a:rPr lang="en-US" baseline="-25000" dirty="0"/>
              <a:t>c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This transformation is NOT affine</a:t>
            </a:r>
          </a:p>
          <a:p>
            <a:pPr lvl="1"/>
            <a:r>
              <a:rPr lang="en-US" dirty="0"/>
              <a:t>E.g., does not preserve parallel lines</a:t>
            </a:r>
          </a:p>
          <a:p>
            <a:pPr>
              <a:spcBef>
                <a:spcPts val="3000"/>
              </a:spcBef>
            </a:pPr>
            <a:r>
              <a:rPr lang="en-US" dirty="0"/>
              <a:t>We will derive </a:t>
            </a:r>
            <a:r>
              <a:rPr lang="en-US" i="1" dirty="0" err="1"/>
              <a:t>M</a:t>
            </a:r>
            <a:r>
              <a:rPr lang="en-US" baseline="-25000" dirty="0" err="1"/>
              <a:t>p</a:t>
            </a:r>
            <a:r>
              <a:rPr lang="en-US" dirty="0"/>
              <a:t> in the next few slides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B9A3E4-316E-4576-B906-31488F2C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Perspective Projection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BFC6E-58E0-401D-85AA-7B8474A8BB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87" y="1998411"/>
            <a:ext cx="2258226" cy="17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4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6377B4F-FD24-4AA7-A8F0-28E0FA5ED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Perspective Projection</a:t>
            </a:r>
          </a:p>
        </p:txBody>
      </p:sp>
      <p:pic>
        <p:nvPicPr>
          <p:cNvPr id="19459" name="Picture 4" descr="3dcase1">
            <a:extLst>
              <a:ext uri="{FF2B5EF4-FFF2-40B4-BE49-F238E27FC236}">
                <a16:creationId xmlns:a16="http://schemas.microsoft.com/office/drawing/2014/main" id="{B35EC3C0-2747-400B-A738-B1B7BA5F49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00200"/>
            <a:ext cx="4613275" cy="4572000"/>
          </a:xfrm>
          <a:noFill/>
          <a:ln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6">
            <a:extLst>
              <a:ext uri="{FF2B5EF4-FFF2-40B4-BE49-F238E27FC236}">
                <a16:creationId xmlns:a16="http://schemas.microsoft.com/office/drawing/2014/main" id="{BC4E3B9E-843B-434F-82B7-4C9D6E20A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95600"/>
            <a:ext cx="2921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</a:t>
            </a:r>
          </a:p>
        </p:txBody>
      </p:sp>
      <p:pic>
        <p:nvPicPr>
          <p:cNvPr id="19461" name="Picture 8" descr="2dcase1">
            <a:extLst>
              <a:ext uri="{FF2B5EF4-FFF2-40B4-BE49-F238E27FC236}">
                <a16:creationId xmlns:a16="http://schemas.microsoft.com/office/drawing/2014/main" id="{AE9C0B96-166B-45ED-ADD2-89936D33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40767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763541-9E6C-45BA-A125-7449F344B72F}"/>
              </a:ext>
            </a:extLst>
          </p:cNvPr>
          <p:cNvSpPr txBox="1"/>
          <p:nvPr/>
        </p:nvSpPr>
        <p:spPr>
          <a:xfrm>
            <a:off x="6272987" y="1244600"/>
            <a:ext cx="1284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Side view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6DAED8-1B4A-4101-8BD3-F6A6E51E4046}"/>
              </a:ext>
            </a:extLst>
          </p:cNvPr>
          <p:cNvCxnSpPr/>
          <p:nvPr/>
        </p:nvCxnSpPr>
        <p:spPr>
          <a:xfrm>
            <a:off x="6296050" y="3928447"/>
            <a:ext cx="19414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45C6B4-F361-42B2-AFDD-C8443FD0644F}"/>
              </a:ext>
            </a:extLst>
          </p:cNvPr>
          <p:cNvSpPr txBox="1"/>
          <p:nvPr/>
        </p:nvSpPr>
        <p:spPr>
          <a:xfrm>
            <a:off x="8237461" y="374378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-Z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ACD85B-935C-4ADA-9640-665CCE1325F8}"/>
              </a:ext>
            </a:extLst>
          </p:cNvPr>
          <p:cNvCxnSpPr>
            <a:cxnSpLocks/>
          </p:cNvCxnSpPr>
          <p:nvPr/>
        </p:nvCxnSpPr>
        <p:spPr>
          <a:xfrm flipV="1">
            <a:off x="5200372" y="1886019"/>
            <a:ext cx="0" cy="10442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4B1C57-E6A6-455C-9C21-E103B1A9A8D6}"/>
              </a:ext>
            </a:extLst>
          </p:cNvPr>
          <p:cNvSpPr txBox="1"/>
          <p:nvPr/>
        </p:nvSpPr>
        <p:spPr>
          <a:xfrm>
            <a:off x="5031095" y="151668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EF165-6AAE-41A0-9567-AAF60FB077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37" y="4308438"/>
            <a:ext cx="2508023" cy="559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164C83-A63F-439F-8959-15053F85B8B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80" y="5511241"/>
            <a:ext cx="2321933" cy="5046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F76722-61FE-4D01-A7EB-4D9F0D697FD9}"/>
              </a:ext>
            </a:extLst>
          </p:cNvPr>
          <p:cNvSpPr txBox="1"/>
          <p:nvPr/>
        </p:nvSpPr>
        <p:spPr>
          <a:xfrm>
            <a:off x="349524" y="1290767"/>
            <a:ext cx="3248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P</a:t>
            </a:r>
            <a:r>
              <a:rPr lang="en-US" sz="2000" dirty="0"/>
              <a:t> = 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, </a:t>
            </a:r>
            <a:r>
              <a:rPr lang="en-US" sz="2000" i="1" dirty="0"/>
              <a:t>z</a:t>
            </a:r>
            <a:r>
              <a:rPr lang="en-US" sz="2000" dirty="0"/>
              <a:t>) projected onto</a:t>
            </a:r>
            <a:br>
              <a:rPr lang="en-US" sz="2000" dirty="0"/>
            </a:br>
            <a:r>
              <a:rPr lang="en-US" sz="2000" b="1" i="1" dirty="0"/>
              <a:t>P</a:t>
            </a:r>
            <a:r>
              <a:rPr lang="en-US" sz="2000" baseline="-25000" dirty="0"/>
              <a:t>p</a:t>
            </a:r>
            <a:r>
              <a:rPr lang="en-US" sz="2000" dirty="0"/>
              <a:t> = (</a:t>
            </a:r>
            <a:r>
              <a:rPr lang="en-US" sz="2000" i="1" dirty="0" err="1"/>
              <a:t>x</a:t>
            </a:r>
            <a:r>
              <a:rPr lang="en-US" sz="2000" baseline="-25000" dirty="0" err="1"/>
              <a:t>p</a:t>
            </a:r>
            <a:r>
              <a:rPr lang="en-US" sz="2000" dirty="0"/>
              <a:t>, </a:t>
            </a:r>
            <a:r>
              <a:rPr lang="en-US" sz="2000" i="1" dirty="0" err="1"/>
              <a:t>y</a:t>
            </a:r>
            <a:r>
              <a:rPr lang="en-US" sz="2000" baseline="-25000" dirty="0" err="1"/>
              <a:t>p</a:t>
            </a:r>
            <a:r>
              <a:rPr lang="en-US" sz="2000" dirty="0"/>
              <a:t>, </a:t>
            </a:r>
            <a:r>
              <a:rPr lang="en-US" sz="2000" i="1" dirty="0" err="1"/>
              <a:t>z</a:t>
            </a:r>
            <a:r>
              <a:rPr lang="en-US" sz="2000" baseline="-25000" dirty="0" err="1"/>
              <a:t>p</a:t>
            </a:r>
            <a:r>
              <a:rPr lang="en-US" sz="2000" dirty="0"/>
              <a:t>) with </a:t>
            </a:r>
            <a:r>
              <a:rPr lang="en-US" sz="2000" i="1" dirty="0" err="1"/>
              <a:t>z</a:t>
            </a:r>
            <a:r>
              <a:rPr lang="en-US" sz="2000" baseline="-25000" dirty="0" err="1"/>
              <a:t>p</a:t>
            </a:r>
            <a:r>
              <a:rPr lang="en-US" sz="2000" dirty="0"/>
              <a:t> = -</a:t>
            </a:r>
            <a:r>
              <a:rPr lang="en-US" sz="2000" i="1" dirty="0"/>
              <a:t>n</a:t>
            </a:r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DA117550-1F39-4C08-A99F-F1E7564F9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197" y="1743072"/>
            <a:ext cx="31290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9441790-B172-4E6D-A13E-164967F2B1DB}"/>
              </a:ext>
            </a:extLst>
          </p:cNvPr>
          <p:cNvSpPr/>
          <p:nvPr/>
        </p:nvSpPr>
        <p:spPr>
          <a:xfrm>
            <a:off x="6712671" y="4942436"/>
            <a:ext cx="404953" cy="39591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490E6D-4E00-452E-860F-05E239270181}"/>
              </a:ext>
            </a:extLst>
          </p:cNvPr>
          <p:cNvSpPr txBox="1"/>
          <p:nvPr/>
        </p:nvSpPr>
        <p:spPr>
          <a:xfrm>
            <a:off x="1319348" y="533835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 </a:t>
            </a:r>
            <a:r>
              <a:rPr lang="en-US" dirty="0"/>
              <a:t>= -</a:t>
            </a:r>
            <a:r>
              <a:rPr lang="en-US" i="1" dirty="0"/>
              <a:t>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07758F-CCFA-42CE-9697-EF3DB6C1B0F8}"/>
              </a:ext>
            </a:extLst>
          </p:cNvPr>
          <p:cNvSpPr txBox="1"/>
          <p:nvPr/>
        </p:nvSpPr>
        <p:spPr>
          <a:xfrm>
            <a:off x="2577737" y="604505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 </a:t>
            </a:r>
            <a:r>
              <a:rPr lang="en-US" dirty="0"/>
              <a:t>= -</a:t>
            </a:r>
            <a:r>
              <a:rPr lang="en-US" i="1" dirty="0"/>
              <a:t>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53A171-FDBC-49C4-8F63-0193A0CBC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spcBef>
                <a:spcPts val="3000"/>
              </a:spcBef>
            </a:pPr>
            <a:r>
              <a:rPr lang="en-US" dirty="0"/>
              <a:t>Both </a:t>
            </a:r>
            <a:r>
              <a:rPr lang="en-US" i="1" dirty="0" err="1"/>
              <a:t>x</a:t>
            </a:r>
            <a:r>
              <a:rPr lang="en-US" baseline="-25000" dirty="0" err="1"/>
              <a:t>p</a:t>
            </a:r>
            <a:r>
              <a:rPr lang="en-US" dirty="0"/>
              <a:t> and </a:t>
            </a:r>
            <a:r>
              <a:rPr lang="en-US" i="1" dirty="0" err="1"/>
              <a:t>y</a:t>
            </a:r>
            <a:r>
              <a:rPr lang="en-US" baseline="-25000" dirty="0" err="1"/>
              <a:t>p</a:t>
            </a:r>
            <a:r>
              <a:rPr lang="en-US" dirty="0"/>
              <a:t> are </a:t>
            </a:r>
            <a:r>
              <a:rPr lang="en-US" i="1" dirty="0"/>
              <a:t>inversely proportional</a:t>
            </a:r>
            <a:r>
              <a:rPr lang="en-US" dirty="0"/>
              <a:t> to -</a:t>
            </a:r>
            <a:r>
              <a:rPr lang="en-US" i="1" dirty="0"/>
              <a:t>z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How can we achieve this division-by-</a:t>
            </a:r>
            <a:r>
              <a:rPr lang="en-US" i="1" dirty="0"/>
              <a:t>z</a:t>
            </a:r>
            <a:r>
              <a:rPr lang="en-US" dirty="0"/>
              <a:t> using homogeneous coordinates?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Setting the last coordinate to -</a:t>
            </a:r>
            <a:r>
              <a:rPr lang="en-US" i="1" dirty="0"/>
              <a:t>z</a:t>
            </a:r>
            <a:r>
              <a:rPr lang="en-US" dirty="0"/>
              <a:t>:</a:t>
            </a:r>
          </a:p>
          <a:p>
            <a:pPr lvl="1">
              <a:spcBef>
                <a:spcPts val="1000"/>
              </a:spcBef>
            </a:pPr>
            <a:endParaRPr lang="en-US" dirty="0"/>
          </a:p>
          <a:p>
            <a:pPr lvl="1">
              <a:spcBef>
                <a:spcPts val="1000"/>
              </a:spcBef>
            </a:pPr>
            <a:endParaRPr lang="en-US" dirty="0"/>
          </a:p>
          <a:p>
            <a:pPr lvl="1">
              <a:spcBef>
                <a:spcPts val="1000"/>
              </a:spcBef>
            </a:pPr>
            <a:endParaRPr lang="en-US" dirty="0"/>
          </a:p>
          <a:p>
            <a:pPr lvl="1">
              <a:spcBef>
                <a:spcPts val="1000"/>
              </a:spcBef>
            </a:pPr>
            <a:endParaRPr lang="en-US" dirty="0"/>
          </a:p>
          <a:p>
            <a:pPr lvl="1">
              <a:spcBef>
                <a:spcPts val="1000"/>
              </a:spcBef>
            </a:pPr>
            <a:r>
              <a:rPr lang="en-US" dirty="0"/>
              <a:t>Thus, it is desired to have the last coordinate </a:t>
            </a:r>
            <a:r>
              <a:rPr lang="en-US" i="1" dirty="0" err="1"/>
              <a:t>w</a:t>
            </a:r>
            <a:r>
              <a:rPr lang="en-US" baseline="-25000" dirty="0" err="1"/>
              <a:t>c</a:t>
            </a:r>
            <a:r>
              <a:rPr lang="en-US" dirty="0"/>
              <a:t> of the clip-space coordinate to be -</a:t>
            </a:r>
            <a:r>
              <a:rPr lang="en-US" i="1" dirty="0"/>
              <a:t>z</a:t>
            </a:r>
          </a:p>
          <a:p>
            <a:pPr lvl="1">
              <a:spcBef>
                <a:spcPts val="1000"/>
              </a:spcBef>
            </a:pPr>
            <a:endParaRPr lang="en-US" dirty="0"/>
          </a:p>
          <a:p>
            <a:pPr lvl="1">
              <a:spcBef>
                <a:spcPts val="1000"/>
              </a:spcBef>
            </a:pPr>
            <a:endParaRPr lang="en-US" dirty="0"/>
          </a:p>
          <a:p>
            <a:pPr lvl="1">
              <a:spcBef>
                <a:spcPts val="1000"/>
              </a:spcBef>
            </a:pPr>
            <a:endParaRPr lang="en-US" dirty="0"/>
          </a:p>
          <a:p>
            <a:pPr>
              <a:spcBef>
                <a:spcPts val="2000"/>
              </a:spcBef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8122A0-A776-46CC-95A1-58D26F851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Perspective Projection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4AF39-B872-4FFF-B32B-BE96EC718FB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32" y="1207901"/>
            <a:ext cx="2321933" cy="504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EB1C8-2512-4BEE-8E77-A4AADEF0025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75" y="3620590"/>
            <a:ext cx="2399051" cy="133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6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6F138D-8E32-4428-AE2F-5E45B91EA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achieve this by setting the last row of the projection matrix: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about the first three rows of </a:t>
            </a:r>
            <a:r>
              <a:rPr lang="en-US" i="1" dirty="0" err="1"/>
              <a:t>M</a:t>
            </a:r>
            <a:r>
              <a:rPr lang="en-US" baseline="-25000" dirty="0" err="1"/>
              <a:t>p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Consider how the corners of the frustum is transformed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E99346-478F-4FCB-AF5A-ABF0FDCA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Matrix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0A1FE3-D79E-43CD-AFCF-28FFA0A855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54" y="1980515"/>
            <a:ext cx="3651692" cy="160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75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6F138D-8E32-4428-AE2F-5E45B91EA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Recall:</a:t>
            </a:r>
            <a:r>
              <a:rPr lang="en-US" dirty="0"/>
              <a:t> the image plane is given by</a:t>
            </a:r>
          </a:p>
          <a:p>
            <a:pPr lvl="1"/>
            <a:r>
              <a:rPr lang="en-US" i="1" dirty="0"/>
              <a:t>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eft</a:t>
            </a:r>
            <a:r>
              <a:rPr lang="en-US" i="1" dirty="0"/>
              <a:t> &lt;= x &lt;= 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ight</a:t>
            </a:r>
          </a:p>
          <a:p>
            <a:pPr lvl="1"/>
            <a:r>
              <a:rPr lang="en-US" i="1" dirty="0"/>
              <a:t>b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ottom</a:t>
            </a:r>
            <a:r>
              <a:rPr lang="en-US" i="1" dirty="0"/>
              <a:t> &lt;= y &lt;= 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op</a:t>
            </a:r>
          </a:p>
          <a:p>
            <a:pPr lvl="1"/>
            <a:r>
              <a:rPr lang="en-US" i="1" dirty="0"/>
              <a:t>z = -n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ear</a:t>
            </a:r>
          </a:p>
          <a:p>
            <a:endParaRPr lang="en-US" i="1" dirty="0"/>
          </a:p>
          <a:p>
            <a:r>
              <a:rPr lang="en-US" dirty="0"/>
              <a:t>We want to linearly map: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This can be achieved by setting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E99346-478F-4FCB-AF5A-ABF0FDCA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Matrix</a:t>
            </a:r>
          </a:p>
        </p:txBody>
      </p:sp>
      <p:pic>
        <p:nvPicPr>
          <p:cNvPr id="5" name="Picture 4" descr="OpenGL Perspective Frustum and NDC">
            <a:extLst>
              <a:ext uri="{FF2B5EF4-FFF2-40B4-BE49-F238E27FC236}">
                <a16:creationId xmlns:a16="http://schemas.microsoft.com/office/drawing/2014/main" id="{396FC9D6-2573-49A9-A331-8D98DC56F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33"/>
          <a:stretch/>
        </p:blipFill>
        <p:spPr bwMode="auto">
          <a:xfrm>
            <a:off x="5773783" y="726246"/>
            <a:ext cx="3094146" cy="31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8BE4F1-3705-4645-A050-2DFD622FC6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6" y="3876231"/>
            <a:ext cx="7688359" cy="5062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B926BA-9B4A-4589-A923-8139BCFB532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56" y="5135634"/>
            <a:ext cx="5183688" cy="59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5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74FD83-0C64-42FD-8E74-58C26D3FD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	     , we have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gives us the first row of the projection matrix </a:t>
            </a:r>
            <a:r>
              <a:rPr lang="en-US" i="1" dirty="0" err="1"/>
              <a:t>M</a:t>
            </a:r>
            <a:r>
              <a:rPr lang="en-US" baseline="-25000" dirty="0" err="1"/>
              <a:t>p</a:t>
            </a:r>
            <a:r>
              <a:rPr lang="en-US" dirty="0"/>
              <a:t>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B4F89-7D22-4B4C-9126-E44E7012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Matrix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73758B2-BD9B-4C4A-B205-275845652C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877" y="1008407"/>
            <a:ext cx="1044451" cy="5046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88D113-8B6E-4F4E-800C-7B22A05A37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87" y="1614348"/>
            <a:ext cx="6300226" cy="616947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A0ADF033-C10C-4094-91D9-F3D5A40B4984}"/>
              </a:ext>
            </a:extLst>
          </p:cNvPr>
          <p:cNvSpPr/>
          <p:nvPr/>
        </p:nvSpPr>
        <p:spPr>
          <a:xfrm>
            <a:off x="4329684" y="2332614"/>
            <a:ext cx="484632" cy="43107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C85844-2F68-4D7D-B721-A4E754EDA7A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23" y="2830173"/>
            <a:ext cx="2523106" cy="5750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29146F-610C-415D-A5C8-2A65E5D1C5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51" y="4212734"/>
            <a:ext cx="3968699" cy="16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63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5EABCD-8234-4C41-BEB3-3511D8C19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	      , a similar derivation gives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gives the second row of </a:t>
            </a:r>
            <a:r>
              <a:rPr lang="en-US" i="1" dirty="0" err="1"/>
              <a:t>M</a:t>
            </a:r>
            <a:r>
              <a:rPr lang="en-US" baseline="-25000" dirty="0" err="1"/>
              <a:t>p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 last row to go!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48DEBC-1293-4819-9FB4-709A3604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Matrix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03969-E152-4C6C-8C3C-BDE72A977A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25" y="1008406"/>
            <a:ext cx="1020980" cy="504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17906C-97BD-4EFA-817F-43E197E3C25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27" y="1513030"/>
            <a:ext cx="2484547" cy="5750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3FB071-C091-43D8-8553-24F65EFCF9E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04" y="3163798"/>
            <a:ext cx="4227792" cy="16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0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FAFD58A-3904-428A-8E45-15F4BC8AD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Perspective Projection</a:t>
            </a:r>
            <a:r>
              <a:rPr lang="en-US" dirty="0"/>
              <a:t> Matrix</a:t>
            </a:r>
            <a:endParaRPr lang="en-US" altLang="en-US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62CE5DC-DF4C-4A21-B62A-4D92A0ADB7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08063"/>
            <a:ext cx="8913812" cy="5470525"/>
          </a:xfrm>
        </p:spPr>
        <p:txBody>
          <a:bodyPr/>
          <a:lstStyle/>
          <a:p>
            <a:pPr eaLnBrk="1" hangingPunct="1"/>
            <a:r>
              <a:rPr lang="en-US" altLang="en-US" dirty="0"/>
              <a:t>Recall that the projection transformation is supposed to transform (</a:t>
            </a:r>
            <a:r>
              <a:rPr lang="en-US" altLang="en-US" dirty="0" err="1"/>
              <a:t>i</a:t>
            </a:r>
            <a:r>
              <a:rPr lang="en-US" altLang="en-US" dirty="0"/>
              <a:t>) </a:t>
            </a:r>
            <a:r>
              <a:rPr lang="en-US" altLang="en-US" i="1" dirty="0"/>
              <a:t>z</a:t>
            </a:r>
            <a:r>
              <a:rPr lang="en-US" altLang="en-US" dirty="0"/>
              <a:t> = -</a:t>
            </a:r>
            <a:r>
              <a:rPr lang="en-US" altLang="en-US" i="1" dirty="0"/>
              <a:t>n</a:t>
            </a:r>
            <a:r>
              <a:rPr lang="en-US" altLang="en-US" dirty="0"/>
              <a:t> to </a:t>
            </a:r>
            <a:r>
              <a:rPr lang="en-US" altLang="en-US" i="1" dirty="0"/>
              <a:t>z</a:t>
            </a:r>
            <a:r>
              <a:rPr lang="en-US" altLang="en-US" dirty="0"/>
              <a:t> = -1; and (ii) </a:t>
            </a:r>
            <a:r>
              <a:rPr lang="en-US" altLang="en-US" i="1" dirty="0"/>
              <a:t>z</a:t>
            </a:r>
            <a:r>
              <a:rPr lang="en-US" altLang="en-US" dirty="0"/>
              <a:t> = -</a:t>
            </a:r>
            <a:r>
              <a:rPr lang="en-US" altLang="en-US" i="1" dirty="0"/>
              <a:t>f</a:t>
            </a:r>
            <a:r>
              <a:rPr lang="en-US" altLang="en-US" dirty="0"/>
              <a:t> to </a:t>
            </a:r>
            <a:r>
              <a:rPr lang="en-US" altLang="en-US" i="1" dirty="0"/>
              <a:t>z</a:t>
            </a:r>
            <a:r>
              <a:rPr lang="en-US" altLang="en-US" dirty="0"/>
              <a:t> = 1</a:t>
            </a:r>
          </a:p>
        </p:txBody>
      </p:sp>
      <p:pic>
        <p:nvPicPr>
          <p:cNvPr id="2052" name="Picture 4" descr="OpenGL Perspective Frustum and NDC">
            <a:extLst>
              <a:ext uri="{FF2B5EF4-FFF2-40B4-BE49-F238E27FC236}">
                <a16:creationId xmlns:a16="http://schemas.microsoft.com/office/drawing/2014/main" id="{7D638FBA-07C4-4CD9-A9FC-A44A50F1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0" y="2000250"/>
            <a:ext cx="8796127" cy="421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3F994E-8626-4E84-87E7-F583B7E55AA7}"/>
              </a:ext>
            </a:extLst>
          </p:cNvPr>
          <p:cNvSpPr txBox="1"/>
          <p:nvPr/>
        </p:nvSpPr>
        <p:spPr>
          <a:xfrm>
            <a:off x="1514474" y="5721516"/>
            <a:ext cx="2335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Camera/eye space</a:t>
            </a:r>
            <a:br>
              <a:rPr lang="en-US" sz="2000" dirty="0"/>
            </a:br>
            <a:r>
              <a:rPr lang="en-US" sz="2000" dirty="0"/>
              <a:t>(right-handed)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162A8-15A2-4B8C-875E-F71214746359}"/>
              </a:ext>
            </a:extLst>
          </p:cNvPr>
          <p:cNvSpPr txBox="1"/>
          <p:nvPr/>
        </p:nvSpPr>
        <p:spPr>
          <a:xfrm>
            <a:off x="5293632" y="6210242"/>
            <a:ext cx="2906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Clip space (left-handed)</a:t>
            </a:r>
          </a:p>
        </p:txBody>
      </p:sp>
    </p:spTree>
    <p:extLst>
      <p:ext uri="{BB962C8B-B14F-4D97-AF65-F5344CB8AC3E}">
        <p14:creationId xmlns:p14="http://schemas.microsoft.com/office/powerpoint/2010/main" val="151655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DA8C5-F36A-4385-B919-6745F7D3E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homogeneous coordinates with </a:t>
            </a:r>
            <a:r>
              <a:rPr lang="en-US" i="1" dirty="0" err="1"/>
              <a:t>w</a:t>
            </a:r>
            <a:r>
              <a:rPr lang="en-US" baseline="-25000" dirty="0" err="1"/>
              <a:t>c</a:t>
            </a:r>
            <a:r>
              <a:rPr lang="en-US" dirty="0"/>
              <a:t> = -</a:t>
            </a:r>
            <a:r>
              <a:rPr lang="en-US" i="1" dirty="0"/>
              <a:t>z</a:t>
            </a:r>
            <a:r>
              <a:rPr lang="en-US" dirty="0"/>
              <a:t>, we need: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733B6-C177-457F-970B-48FF9572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Perspective Projection</a:t>
            </a:r>
            <a:r>
              <a:rPr lang="en-US" dirty="0"/>
              <a:t> Matrix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B86310-1980-4AC8-AA6D-D25C8A0DD620}"/>
              </a:ext>
            </a:extLst>
          </p:cNvPr>
          <p:cNvGrpSpPr/>
          <p:nvPr/>
        </p:nvGrpSpPr>
        <p:grpSpPr>
          <a:xfrm>
            <a:off x="420904" y="4281773"/>
            <a:ext cx="8302192" cy="1603483"/>
            <a:chOff x="420904" y="4281773"/>
            <a:chExt cx="8302192" cy="160348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58FCA5-786B-4EF6-A710-0BA43D4E3909}"/>
                </a:ext>
              </a:extLst>
            </p:cNvPr>
            <p:cNvSpPr/>
            <p:nvPr/>
          </p:nvSpPr>
          <p:spPr>
            <a:xfrm>
              <a:off x="420904" y="4926763"/>
              <a:ext cx="8302192" cy="2612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EE6D5FC-58BA-4932-A340-14339703910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02" y="4281773"/>
              <a:ext cx="8110687" cy="1603483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BC6F601A-F4BD-4FCF-8141-3309C45391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56" y="1557424"/>
            <a:ext cx="3733687" cy="1603483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4AE84815-7ED2-4389-8FCF-5167F8B2990C}"/>
              </a:ext>
            </a:extLst>
          </p:cNvPr>
          <p:cNvSpPr/>
          <p:nvPr/>
        </p:nvSpPr>
        <p:spPr>
          <a:xfrm rot="2425182">
            <a:off x="2586448" y="3201255"/>
            <a:ext cx="48463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B90D6-6132-402F-8376-529F875A1DAE}"/>
              </a:ext>
            </a:extLst>
          </p:cNvPr>
          <p:cNvSpPr txBox="1"/>
          <p:nvPr/>
        </p:nvSpPr>
        <p:spPr>
          <a:xfrm>
            <a:off x="1828801" y="3290349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z</a:t>
            </a:r>
            <a:r>
              <a:rPr lang="en-US" sz="2000" dirty="0"/>
              <a:t> = -</a:t>
            </a:r>
            <a:r>
              <a:rPr lang="en-US" sz="2000" i="1" dirty="0"/>
              <a:t>n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922B461-0CFE-4122-AE2F-FFDABE0B43D1}"/>
              </a:ext>
            </a:extLst>
          </p:cNvPr>
          <p:cNvSpPr/>
          <p:nvPr/>
        </p:nvSpPr>
        <p:spPr>
          <a:xfrm rot="19174818" flipH="1">
            <a:off x="5775936" y="3201254"/>
            <a:ext cx="48463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39DA1-6E90-44FF-ACF0-C092C7E01A69}"/>
              </a:ext>
            </a:extLst>
          </p:cNvPr>
          <p:cNvSpPr txBox="1"/>
          <p:nvPr/>
        </p:nvSpPr>
        <p:spPr>
          <a:xfrm>
            <a:off x="6141860" y="3285163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z</a:t>
            </a:r>
            <a:r>
              <a:rPr lang="en-US" sz="2000" dirty="0"/>
              <a:t> = -</a:t>
            </a:r>
            <a:r>
              <a:rPr lang="en-US" sz="2000" i="1" dirty="0"/>
              <a:t>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413A49-009F-4171-A37F-C475B743AEB3}"/>
              </a:ext>
            </a:extLst>
          </p:cNvPr>
          <p:cNvSpPr/>
          <p:nvPr/>
        </p:nvSpPr>
        <p:spPr>
          <a:xfrm>
            <a:off x="3966754" y="4926763"/>
            <a:ext cx="383177" cy="5727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C486AF-6251-49BC-858F-98E24292A588}"/>
              </a:ext>
            </a:extLst>
          </p:cNvPr>
          <p:cNvSpPr txBox="1"/>
          <p:nvPr/>
        </p:nvSpPr>
        <p:spPr>
          <a:xfrm>
            <a:off x="3444044" y="5509844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accent2"/>
                </a:solidFill>
              </a:rPr>
              <a:t>z</a:t>
            </a:r>
            <a:r>
              <a:rPr lang="en-US" dirty="0">
                <a:solidFill>
                  <a:schemeClr val="accent2"/>
                </a:solidFill>
              </a:rPr>
              <a:t> = -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/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= -1</a:t>
            </a:r>
            <a:r>
              <a:rPr lang="en-US" i="1" dirty="0">
                <a:solidFill>
                  <a:schemeClr val="accent2"/>
                </a:solidFill>
              </a:rPr>
              <a:t/>
            </a:r>
            <a:br>
              <a:rPr lang="en-US" i="1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(clip space)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FEA639-0CCA-4D99-8510-FE5DC32CEEC7}"/>
              </a:ext>
            </a:extLst>
          </p:cNvPr>
          <p:cNvSpPr/>
          <p:nvPr/>
        </p:nvSpPr>
        <p:spPr>
          <a:xfrm>
            <a:off x="8181273" y="4926763"/>
            <a:ext cx="383177" cy="5727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6A5DCE-F3D1-46EA-935C-498829EA821D}"/>
              </a:ext>
            </a:extLst>
          </p:cNvPr>
          <p:cNvSpPr txBox="1"/>
          <p:nvPr/>
        </p:nvSpPr>
        <p:spPr>
          <a:xfrm>
            <a:off x="7690623" y="5509844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accent2"/>
                </a:solidFill>
              </a:rPr>
              <a:t>z</a:t>
            </a:r>
            <a:r>
              <a:rPr lang="en-US" dirty="0">
                <a:solidFill>
                  <a:schemeClr val="accent2"/>
                </a:solidFill>
              </a:rPr>
              <a:t> = f/</a:t>
            </a:r>
            <a:r>
              <a:rPr lang="en-US" i="1" dirty="0">
                <a:solidFill>
                  <a:schemeClr val="accent2"/>
                </a:solidFill>
              </a:rPr>
              <a:t>f</a:t>
            </a:r>
            <a:r>
              <a:rPr lang="en-US" dirty="0">
                <a:solidFill>
                  <a:schemeClr val="accent2"/>
                </a:solidFill>
              </a:rPr>
              <a:t> = 1</a:t>
            </a:r>
            <a:r>
              <a:rPr lang="en-US" i="1" dirty="0">
                <a:solidFill>
                  <a:schemeClr val="accent2"/>
                </a:solidFill>
              </a:rPr>
              <a:t/>
            </a:r>
            <a:br>
              <a:rPr lang="en-US" i="1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(clip space)</a:t>
            </a:r>
          </a:p>
        </p:txBody>
      </p:sp>
    </p:spTree>
    <p:extLst>
      <p:ext uri="{BB962C8B-B14F-4D97-AF65-F5344CB8AC3E}">
        <p14:creationId xmlns:p14="http://schemas.microsoft.com/office/powerpoint/2010/main" val="154173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DD84B8C-83F9-4966-9E03-D9E2630A7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Default OpenGL View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2F24EEF-9DE1-4771-89E4-9449AE5DC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Usually termed the camera/eye coordinates</a:t>
            </a:r>
          </a:p>
          <a:p>
            <a:pPr eaLnBrk="1" hangingPunct="1"/>
            <a:r>
              <a:rPr lang="en-US" altLang="en-US" dirty="0"/>
              <a:t>Eye at the origin</a:t>
            </a:r>
          </a:p>
          <a:p>
            <a:pPr eaLnBrk="1" hangingPunct="1"/>
            <a:r>
              <a:rPr lang="en-US" altLang="en-US" dirty="0"/>
              <a:t>Image plane perpendicular to -Z</a:t>
            </a:r>
          </a:p>
          <a:p>
            <a:pPr lvl="1"/>
            <a:r>
              <a:rPr lang="en-US" altLang="en-US" dirty="0"/>
              <a:t>i.e., Eye is “looking at” -Z</a:t>
            </a:r>
          </a:p>
          <a:p>
            <a:pPr eaLnBrk="1" hangingPunct="1"/>
            <a:r>
              <a:rPr lang="en-US" altLang="en-US" dirty="0"/>
              <a:t>View up vector coincident with Y</a:t>
            </a:r>
          </a:p>
        </p:txBody>
      </p:sp>
      <p:sp>
        <p:nvSpPr>
          <p:cNvPr id="4100" name="Line 4">
            <a:extLst>
              <a:ext uri="{FF2B5EF4-FFF2-40B4-BE49-F238E27FC236}">
                <a16:creationId xmlns:a16="http://schemas.microsoft.com/office/drawing/2014/main" id="{FEB1BD68-93C0-47C7-8B18-3B765DB184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3810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ACDB43B0-455F-41AD-BD71-229D0617E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638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714D7179-DC92-49F3-8597-A0AFE7F02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10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2C2DD8D4-D96C-48DA-BECB-08C3CF6C6C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38100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03E597D6-5C6F-4053-949A-7C7B0DCE3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495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10">
            <a:extLst>
              <a:ext uri="{FF2B5EF4-FFF2-40B4-BE49-F238E27FC236}">
                <a16:creationId xmlns:a16="http://schemas.microsoft.com/office/drawing/2014/main" id="{3DD7133E-A31B-4363-922B-E53CBDFDDF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60198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Line 11">
            <a:extLst>
              <a:ext uri="{FF2B5EF4-FFF2-40B4-BE49-F238E27FC236}">
                <a16:creationId xmlns:a16="http://schemas.microsoft.com/office/drawing/2014/main" id="{4F620C05-D0FC-4BBA-B355-746127CF7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63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Line 12">
            <a:extLst>
              <a:ext uri="{FF2B5EF4-FFF2-40B4-BE49-F238E27FC236}">
                <a16:creationId xmlns:a16="http://schemas.microsoft.com/office/drawing/2014/main" id="{298E837E-C2C3-4A9B-ABA7-3F479AA067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5638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Text Box 13">
            <a:extLst>
              <a:ext uri="{FF2B5EF4-FFF2-40B4-BE49-F238E27FC236}">
                <a16:creationId xmlns:a16="http://schemas.microsoft.com/office/drawing/2014/main" id="{77F6E6FF-E0F7-47CA-B046-AFC7BB766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280" y="5451045"/>
            <a:ext cx="402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-Z</a:t>
            </a:r>
          </a:p>
        </p:txBody>
      </p:sp>
      <p:sp>
        <p:nvSpPr>
          <p:cNvPr id="4109" name="Text Box 14">
            <a:extLst>
              <a:ext uri="{FF2B5EF4-FFF2-40B4-BE49-F238E27FC236}">
                <a16:creationId xmlns:a16="http://schemas.microsoft.com/office/drawing/2014/main" id="{77833BB2-3765-4782-AA51-2A2BB5BF6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3463109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Y</a:t>
            </a:r>
          </a:p>
        </p:txBody>
      </p:sp>
      <p:sp>
        <p:nvSpPr>
          <p:cNvPr id="4110" name="Text Box 15">
            <a:extLst>
              <a:ext uri="{FF2B5EF4-FFF2-40B4-BE49-F238E27FC236}">
                <a16:creationId xmlns:a16="http://schemas.microsoft.com/office/drawing/2014/main" id="{565A63E9-39E9-4FE1-A635-BD83A121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49" y="5988843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X</a:t>
            </a:r>
          </a:p>
        </p:txBody>
      </p:sp>
      <p:sp>
        <p:nvSpPr>
          <p:cNvPr id="4111" name="Text Box 16">
            <a:extLst>
              <a:ext uri="{FF2B5EF4-FFF2-40B4-BE49-F238E27FC236}">
                <a16:creationId xmlns:a16="http://schemas.microsoft.com/office/drawing/2014/main" id="{AC77B4EF-4843-43D3-8200-60CE6CBA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5294313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Eye</a:t>
            </a:r>
          </a:p>
        </p:txBody>
      </p:sp>
      <p:sp>
        <p:nvSpPr>
          <p:cNvPr id="4112" name="Text Box 17">
            <a:extLst>
              <a:ext uri="{FF2B5EF4-FFF2-40B4-BE49-F238E27FC236}">
                <a16:creationId xmlns:a16="http://schemas.microsoft.com/office/drawing/2014/main" id="{7B52CB36-C361-4E40-B717-A5F70919F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312545"/>
            <a:ext cx="1646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/>
              <a:t>(Normal to the</a:t>
            </a:r>
            <a:br>
              <a:rPr lang="en-US" altLang="en-US" b="0" dirty="0"/>
            </a:br>
            <a:r>
              <a:rPr lang="en-US" altLang="en-US" b="0" dirty="0"/>
              <a:t>image plane)</a:t>
            </a:r>
          </a:p>
        </p:txBody>
      </p:sp>
      <p:sp>
        <p:nvSpPr>
          <p:cNvPr id="4113" name="Text Box 18">
            <a:extLst>
              <a:ext uri="{FF2B5EF4-FFF2-40B4-BE49-F238E27FC236}">
                <a16:creationId xmlns:a16="http://schemas.microsoft.com/office/drawing/2014/main" id="{C8CF6AB3-2175-45D1-8107-2506E2FB3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445215"/>
            <a:ext cx="19118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/>
              <a:t>(View Up Vector)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C19E1-FE20-4555-8055-DE59A1355F46}"/>
              </a:ext>
            </a:extLst>
          </p:cNvPr>
          <p:cNvSpPr txBox="1"/>
          <p:nvPr/>
        </p:nvSpPr>
        <p:spPr>
          <a:xfrm rot="5400000">
            <a:off x="3305644" y="463313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plane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DA8C5-F36A-4385-B919-6745F7D3E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homogeneous coordinates with </a:t>
            </a:r>
            <a:r>
              <a:rPr lang="en-US" i="1" dirty="0" err="1"/>
              <a:t>w</a:t>
            </a:r>
            <a:r>
              <a:rPr lang="en-US" baseline="-25000" dirty="0" err="1"/>
              <a:t>c</a:t>
            </a:r>
            <a:r>
              <a:rPr lang="en-US" dirty="0"/>
              <a:t> = -</a:t>
            </a:r>
            <a:r>
              <a:rPr lang="en-US" i="1" dirty="0"/>
              <a:t>z</a:t>
            </a:r>
            <a:r>
              <a:rPr lang="en-US" dirty="0"/>
              <a:t>, we need: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the transformation of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sz="2000" dirty="0"/>
              <a:t>(from [-</a:t>
            </a:r>
            <a:r>
              <a:rPr lang="en-US" sz="2000" i="1" dirty="0"/>
              <a:t>n</a:t>
            </a:r>
            <a:r>
              <a:rPr lang="en-US" sz="2000" dirty="0"/>
              <a:t>, -</a:t>
            </a:r>
            <a:r>
              <a:rPr lang="en-US" sz="2000" i="1" dirty="0"/>
              <a:t>f</a:t>
            </a:r>
            <a:r>
              <a:rPr lang="en-US" sz="2000" dirty="0"/>
              <a:t>] to [-1, 1])</a:t>
            </a:r>
            <a:r>
              <a:rPr lang="en-US" dirty="0"/>
              <a:t> is independent of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, we can set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733B6-C177-457F-970B-48FF9572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Perspective Projection</a:t>
            </a:r>
            <a:r>
              <a:rPr lang="en-US" dirty="0"/>
              <a:t> Matrix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9B432F-A66D-4744-AC9B-CCF44048AB1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90" y="4643362"/>
            <a:ext cx="3406620" cy="151219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8128A85-A5FF-4073-90E7-D373FCBC6D0B}"/>
              </a:ext>
            </a:extLst>
          </p:cNvPr>
          <p:cNvGrpSpPr/>
          <p:nvPr/>
        </p:nvGrpSpPr>
        <p:grpSpPr>
          <a:xfrm>
            <a:off x="420904" y="1573252"/>
            <a:ext cx="8302192" cy="1603483"/>
            <a:chOff x="420904" y="4281773"/>
            <a:chExt cx="8302192" cy="160348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5C60F5A-B516-46D4-B721-F228DD03B8AB}"/>
                </a:ext>
              </a:extLst>
            </p:cNvPr>
            <p:cNvSpPr/>
            <p:nvPr/>
          </p:nvSpPr>
          <p:spPr>
            <a:xfrm>
              <a:off x="420904" y="4926763"/>
              <a:ext cx="8302192" cy="2612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A204D61-6167-4EE8-869B-8A0F73A59531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02" y="4281773"/>
              <a:ext cx="8110687" cy="1603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8379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DA8C5-F36A-4385-B919-6745F7D3E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homogeneous coordinates with </a:t>
            </a:r>
            <a:r>
              <a:rPr lang="en-US" i="1" dirty="0" err="1"/>
              <a:t>w</a:t>
            </a:r>
            <a:r>
              <a:rPr lang="en-US" baseline="-25000" dirty="0" err="1"/>
              <a:t>c</a:t>
            </a:r>
            <a:r>
              <a:rPr lang="en-US" dirty="0"/>
              <a:t> = -</a:t>
            </a:r>
            <a:r>
              <a:rPr lang="en-US" i="1" dirty="0"/>
              <a:t>z</a:t>
            </a:r>
            <a:r>
              <a:rPr lang="en-US" dirty="0"/>
              <a:t>, we need: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4000"/>
              </a:spcBef>
            </a:pPr>
            <a:r>
              <a:rPr lang="en-US" dirty="0"/>
              <a:t>Thus,</a:t>
            </a:r>
          </a:p>
          <a:p>
            <a:pPr>
              <a:spcBef>
                <a:spcPts val="3000"/>
              </a:spcBef>
            </a:pPr>
            <a:r>
              <a:rPr lang="en-US" dirty="0"/>
              <a:t>The full perspective projection matrix equals: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733B6-C177-457F-970B-48FF9572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Perspective Projection</a:t>
            </a:r>
            <a:r>
              <a:rPr lang="en-US" dirty="0"/>
              <a:t> Matrix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D66CACC-DF0F-4D2F-823D-31B31D15D97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" y="3348483"/>
            <a:ext cx="6278441" cy="66556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BADF463-3074-4851-B62F-F71A6E1887EA}"/>
              </a:ext>
            </a:extLst>
          </p:cNvPr>
          <p:cNvGrpSpPr/>
          <p:nvPr/>
        </p:nvGrpSpPr>
        <p:grpSpPr>
          <a:xfrm>
            <a:off x="420904" y="1573252"/>
            <a:ext cx="8302192" cy="1603483"/>
            <a:chOff x="420904" y="1573252"/>
            <a:chExt cx="8302192" cy="160348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DA57FB6-FC6D-4032-91D3-2DF2A1EC3572}"/>
                </a:ext>
              </a:extLst>
            </p:cNvPr>
            <p:cNvSpPr/>
            <p:nvPr/>
          </p:nvSpPr>
          <p:spPr>
            <a:xfrm>
              <a:off x="420904" y="2218242"/>
              <a:ext cx="8302192" cy="2612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EA7E3D9-105A-4FF0-B485-FD33D05D790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03" y="1573252"/>
              <a:ext cx="8110687" cy="1603483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CF8400-66DA-43A5-9D5E-A7737C4FDF34}"/>
              </a:ext>
            </a:extLst>
          </p:cNvPr>
          <p:cNvGrpSpPr/>
          <p:nvPr/>
        </p:nvGrpSpPr>
        <p:grpSpPr>
          <a:xfrm>
            <a:off x="2304768" y="4717320"/>
            <a:ext cx="4737462" cy="1723981"/>
            <a:chOff x="2304768" y="4717320"/>
            <a:chExt cx="4737462" cy="1723981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0F1A4F2-9885-4653-AD17-4EB69DB0AD78}"/>
                </a:ext>
              </a:extLst>
            </p:cNvPr>
            <p:cNvSpPr/>
            <p:nvPr/>
          </p:nvSpPr>
          <p:spPr>
            <a:xfrm>
              <a:off x="2304768" y="4717320"/>
              <a:ext cx="4737462" cy="1723981"/>
            </a:xfrm>
            <a:prstGeom prst="roundRect">
              <a:avLst>
                <a:gd name="adj" fmla="val 10858"/>
              </a:avLst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29A78BA-5955-4A82-8272-6B0D5D77B24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967" y="4816510"/>
              <a:ext cx="4295158" cy="1525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479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01ED9-B974-427A-A508-03DDD500D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96" y="3026228"/>
            <a:ext cx="8914360" cy="3452633"/>
          </a:xfrm>
        </p:spPr>
        <p:txBody>
          <a:bodyPr/>
          <a:lstStyle/>
          <a:p>
            <a:r>
              <a:rPr lang="en-US" dirty="0"/>
              <a:t>When the frustum is symmetric </a:t>
            </a:r>
            <a:r>
              <a:rPr lang="en-US" sz="2400" dirty="0"/>
              <a:t>(i.e., </a:t>
            </a:r>
            <a:r>
              <a:rPr lang="en-US" sz="2400" i="1" dirty="0"/>
              <a:t>r</a:t>
            </a:r>
            <a:r>
              <a:rPr lang="en-US" sz="2400" dirty="0"/>
              <a:t> + </a:t>
            </a:r>
            <a:r>
              <a:rPr lang="en-US" sz="2400" i="1" dirty="0"/>
              <a:t>l</a:t>
            </a:r>
            <a:r>
              <a:rPr lang="en-US" sz="2400" dirty="0"/>
              <a:t> = 0, </a:t>
            </a:r>
            <a:r>
              <a:rPr lang="en-US" sz="2400" i="1" dirty="0"/>
              <a:t>t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dirty="0"/>
              <a:t> = 0)</a:t>
            </a:r>
          </a:p>
          <a:p>
            <a:pPr lvl="1"/>
            <a:r>
              <a:rPr lang="en-US" sz="2000" dirty="0"/>
              <a:t>Let </a:t>
            </a:r>
            <a:r>
              <a:rPr lang="en-US" sz="2000" i="1" dirty="0"/>
              <a:t>r</a:t>
            </a:r>
            <a:r>
              <a:rPr lang="en-US" sz="2000" dirty="0"/>
              <a:t> - </a:t>
            </a:r>
            <a:r>
              <a:rPr lang="en-US" sz="2000" i="1" dirty="0"/>
              <a:t>l</a:t>
            </a:r>
            <a:r>
              <a:rPr lang="en-US" sz="2000" dirty="0"/>
              <a:t> = </a:t>
            </a:r>
            <a:r>
              <a:rPr lang="en-US" sz="2000" i="1" dirty="0"/>
              <a:t>w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idth</a:t>
            </a:r>
            <a:r>
              <a:rPr lang="en-US" sz="2000" dirty="0"/>
              <a:t> and t - b = </a:t>
            </a:r>
            <a:r>
              <a:rPr lang="en-US" sz="2000" i="1" dirty="0"/>
              <a:t>h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eight</a:t>
            </a:r>
          </a:p>
          <a:p>
            <a:pPr lvl="1"/>
            <a:r>
              <a:rPr lang="en-US" sz="2000" dirty="0"/>
              <a:t>Then, the projection matrix </a:t>
            </a:r>
            <a:r>
              <a:rPr lang="en-US" sz="2000" dirty="0" err="1"/>
              <a:t>simplies</a:t>
            </a:r>
            <a:r>
              <a:rPr lang="en-US" sz="2000" dirty="0"/>
              <a:t> to: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58410B-57F8-485D-B1BB-9A8CECD9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Perspective Projection</a:t>
            </a:r>
            <a:r>
              <a:rPr lang="en-US" dirty="0"/>
              <a:t> Matrix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52D48C-5A79-4187-9F3D-F84E8B560BE4}"/>
              </a:ext>
            </a:extLst>
          </p:cNvPr>
          <p:cNvGrpSpPr/>
          <p:nvPr/>
        </p:nvGrpSpPr>
        <p:grpSpPr>
          <a:xfrm>
            <a:off x="2203269" y="1149849"/>
            <a:ext cx="4737462" cy="1723981"/>
            <a:chOff x="2304768" y="4717320"/>
            <a:chExt cx="4737462" cy="172398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047D3F1-A6E2-4C65-A9EF-30AFD7BFECC0}"/>
                </a:ext>
              </a:extLst>
            </p:cNvPr>
            <p:cNvSpPr/>
            <p:nvPr/>
          </p:nvSpPr>
          <p:spPr>
            <a:xfrm>
              <a:off x="2304768" y="4717320"/>
              <a:ext cx="4737462" cy="1723981"/>
            </a:xfrm>
            <a:prstGeom prst="roundRect">
              <a:avLst>
                <a:gd name="adj" fmla="val 10858"/>
              </a:avLst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FA6948D-277C-4194-9119-6F359AB8D8B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967" y="4816510"/>
              <a:ext cx="4295158" cy="15256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AA9AFED-3A8A-4C82-BCDB-B789C4FB54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97" y="4342577"/>
            <a:ext cx="3709606" cy="138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05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133564-4C88-43FE-A54B-5A953FB37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points outside the frustum are ignored</a:t>
            </a:r>
          </a:p>
          <a:p>
            <a:r>
              <a:rPr lang="en-US" dirty="0"/>
              <a:t>Each point inside clip-space coordinate (</a:t>
            </a:r>
            <a:r>
              <a:rPr lang="en-US" i="1" dirty="0"/>
              <a:t>x’</a:t>
            </a:r>
            <a:r>
              <a:rPr lang="en-US" dirty="0"/>
              <a:t>, </a:t>
            </a:r>
            <a:r>
              <a:rPr lang="en-US" i="1" dirty="0"/>
              <a:t>y’</a:t>
            </a:r>
            <a:r>
              <a:rPr lang="en-US" dirty="0"/>
              <a:t>, </a:t>
            </a:r>
            <a:r>
              <a:rPr lang="en-US" i="1" dirty="0"/>
              <a:t>z’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Has its projection on the image plane at (</a:t>
            </a:r>
            <a:r>
              <a:rPr lang="en-US" i="1" dirty="0"/>
              <a:t>x’</a:t>
            </a:r>
            <a:r>
              <a:rPr lang="en-US" dirty="0"/>
              <a:t>, </a:t>
            </a:r>
            <a:r>
              <a:rPr lang="en-US" i="1" dirty="0"/>
              <a:t>y'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This coordinate can be simply scaled and translated to get the corresponding screen/window coordinate</a:t>
            </a:r>
          </a:p>
          <a:p>
            <a:pPr lvl="1"/>
            <a:endParaRPr lang="en-US" dirty="0"/>
          </a:p>
          <a:p>
            <a:r>
              <a:rPr lang="en-US" dirty="0"/>
              <a:t>Multiple 3D points can have identical screen/window coordinates</a:t>
            </a:r>
          </a:p>
          <a:p>
            <a:pPr lvl="1"/>
            <a:r>
              <a:rPr lang="en-US" dirty="0"/>
              <a:t>In other words, when multiple objects occlude each other, their projections on the image plane would overlap</a:t>
            </a:r>
          </a:p>
          <a:p>
            <a:r>
              <a:rPr lang="en-US" dirty="0"/>
              <a:t>How can we resolve the occlusion</a:t>
            </a:r>
          </a:p>
          <a:p>
            <a:pPr lvl="1"/>
            <a:r>
              <a:rPr lang="en-US" dirty="0"/>
              <a:t>i.e., by deciding which object occludes which?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98567-831C-4560-8058-9AFEE9E4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Clip Space to Frame Buffer</a:t>
            </a:r>
          </a:p>
        </p:txBody>
      </p:sp>
    </p:spTree>
    <p:extLst>
      <p:ext uri="{BB962C8B-B14F-4D97-AF65-F5344CB8AC3E}">
        <p14:creationId xmlns:p14="http://schemas.microsoft.com/office/powerpoint/2010/main" val="2216354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EA3BCE-8566-44AC-8AAE-6D7012DCD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rasterization, the depth (i.e., </a:t>
            </a:r>
            <a:r>
              <a:rPr lang="en-US" i="1" dirty="0"/>
              <a:t>z’</a:t>
            </a:r>
            <a:r>
              <a:rPr lang="en-US" dirty="0"/>
              <a:t> value) of each fragment (i.e., point on a triangle) is used</a:t>
            </a:r>
          </a:p>
          <a:p>
            <a:pPr lvl="1"/>
            <a:r>
              <a:rPr lang="en-US" dirty="0"/>
              <a:t>If fragment depth &lt; frame buffer pixel depth:</a:t>
            </a:r>
          </a:p>
          <a:p>
            <a:pPr lvl="2"/>
            <a:r>
              <a:rPr lang="en-US" dirty="0"/>
              <a:t>The current object occludes the previously drawn one</a:t>
            </a:r>
          </a:p>
          <a:p>
            <a:pPr lvl="2"/>
            <a:r>
              <a:rPr lang="en-US" dirty="0"/>
              <a:t>Overwrite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fragment depth &gt; frame buffer pixel depth:</a:t>
            </a:r>
          </a:p>
          <a:p>
            <a:pPr lvl="2"/>
            <a:r>
              <a:rPr lang="en-US" dirty="0"/>
              <a:t>The current object is occluded by the previously drawn one</a:t>
            </a:r>
          </a:p>
          <a:p>
            <a:pPr lvl="2"/>
            <a:r>
              <a:rPr lang="en-US" dirty="0"/>
              <a:t>Skip</a:t>
            </a:r>
          </a:p>
          <a:p>
            <a:pPr lvl="2"/>
            <a:endParaRPr lang="en-US" dirty="0"/>
          </a:p>
          <a:p>
            <a:r>
              <a:rPr lang="en-US" dirty="0"/>
              <a:t>This handling of depth values is called “depth test” in OpenGL</a:t>
            </a:r>
          </a:p>
          <a:p>
            <a:r>
              <a:rPr lang="en-US" dirty="0"/>
              <a:t>More complicated behavior with alpha-blending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4A8D6E-1BCF-4350-BA53-7DA5C7B4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Screen-Space Occlusion Handling</a:t>
            </a:r>
          </a:p>
        </p:txBody>
      </p:sp>
    </p:spTree>
    <p:extLst>
      <p:ext uri="{BB962C8B-B14F-4D97-AF65-F5344CB8AC3E}">
        <p14:creationId xmlns:p14="http://schemas.microsoft.com/office/powerpoint/2010/main" val="10663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01ED9-B974-427A-A508-03DDD500D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perspective projection transformation maps</a:t>
            </a:r>
            <a:br>
              <a:rPr lang="en-US" dirty="0"/>
            </a:br>
            <a:r>
              <a:rPr lang="en-US" i="1" dirty="0"/>
              <a:t>z</a:t>
            </a:r>
            <a:r>
              <a:rPr lang="en-US" dirty="0"/>
              <a:t> ∈ [-</a:t>
            </a:r>
            <a:r>
              <a:rPr lang="en-US" i="1" dirty="0"/>
              <a:t>n</a:t>
            </a:r>
            <a:r>
              <a:rPr lang="en-US" dirty="0"/>
              <a:t>, -</a:t>
            </a:r>
            <a:r>
              <a:rPr lang="en-US" i="1" dirty="0"/>
              <a:t>f</a:t>
            </a:r>
            <a:r>
              <a:rPr lang="en-US" dirty="0"/>
              <a:t>] to </a:t>
            </a:r>
            <a:r>
              <a:rPr lang="en-US" i="1" dirty="0"/>
              <a:t>z</a:t>
            </a:r>
            <a:r>
              <a:rPr lang="en-US" dirty="0"/>
              <a:t>’ ∈ [-1, 1] </a:t>
            </a:r>
            <a:r>
              <a:rPr lang="en-US" dirty="0">
                <a:solidFill>
                  <a:schemeClr val="accent2"/>
                </a:solidFill>
              </a:rPr>
              <a:t>nonlinearly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It follows that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Linear in 1/</a:t>
            </a:r>
            <a:r>
              <a:rPr lang="en-US" i="1" dirty="0"/>
              <a:t>z</a:t>
            </a:r>
            <a:r>
              <a:rPr lang="en-US" dirty="0"/>
              <a:t> instead of </a:t>
            </a:r>
            <a:r>
              <a:rPr lang="en-US" i="1" dirty="0"/>
              <a:t>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58410B-57F8-485D-B1BB-9A8CECD9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Z-Fighting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17A180-03BD-4DB2-BAFB-BAF41777F54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01" y="2578018"/>
            <a:ext cx="2499489" cy="574578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2D7B6CD0-E548-4424-B6A5-114A7558DB8F}"/>
              </a:ext>
            </a:extLst>
          </p:cNvPr>
          <p:cNvSpPr/>
          <p:nvPr/>
        </p:nvSpPr>
        <p:spPr>
          <a:xfrm>
            <a:off x="5606808" y="2662833"/>
            <a:ext cx="426720" cy="4049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8603115-3DBB-436C-B88A-34ABE6BE31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71" y="4408426"/>
            <a:ext cx="5027934" cy="59743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EBBBF27-3468-4B0B-A438-D7BFFF3B7350}"/>
              </a:ext>
            </a:extLst>
          </p:cNvPr>
          <p:cNvGrpSpPr/>
          <p:nvPr/>
        </p:nvGrpSpPr>
        <p:grpSpPr>
          <a:xfrm>
            <a:off x="479210" y="2184440"/>
            <a:ext cx="5033403" cy="1804509"/>
            <a:chOff x="479210" y="2184440"/>
            <a:chExt cx="5033403" cy="18045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37208E-C9D8-4176-9662-35A37871D451}"/>
                </a:ext>
              </a:extLst>
            </p:cNvPr>
            <p:cNvSpPr/>
            <p:nvPr/>
          </p:nvSpPr>
          <p:spPr>
            <a:xfrm>
              <a:off x="484679" y="2885871"/>
              <a:ext cx="5027934" cy="4049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6EBE92-2B60-4FEB-A957-70099ABDCD2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10" y="2184440"/>
              <a:ext cx="4956303" cy="1804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6041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z-error</a:t>
            </a:r>
            <a:endParaRPr lang="en-US" dirty="0"/>
          </a:p>
        </p:txBody>
      </p:sp>
      <p:pic>
        <p:nvPicPr>
          <p:cNvPr id="4" name="Picture 4" descr="zinte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158" y="1292452"/>
            <a:ext cx="6394768" cy="54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523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01ED9-B974-427A-A508-03DDD500D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perspective projection transformation maps</a:t>
            </a:r>
            <a:br>
              <a:rPr lang="en-US" dirty="0"/>
            </a:br>
            <a:r>
              <a:rPr lang="en-US" i="1" dirty="0"/>
              <a:t>z</a:t>
            </a:r>
            <a:r>
              <a:rPr lang="en-US" dirty="0"/>
              <a:t> ∈ [-</a:t>
            </a:r>
            <a:r>
              <a:rPr lang="en-US" i="1" dirty="0"/>
              <a:t>n</a:t>
            </a:r>
            <a:r>
              <a:rPr lang="en-US" dirty="0"/>
              <a:t>, -</a:t>
            </a:r>
            <a:r>
              <a:rPr lang="en-US" i="1" dirty="0"/>
              <a:t>f</a:t>
            </a:r>
            <a:r>
              <a:rPr lang="en-US" dirty="0"/>
              <a:t>] to </a:t>
            </a:r>
            <a:r>
              <a:rPr lang="en-US" i="1" dirty="0"/>
              <a:t>z</a:t>
            </a:r>
            <a:r>
              <a:rPr lang="en-US" dirty="0"/>
              <a:t>’ ∈ [-1, 1] </a:t>
            </a:r>
            <a:r>
              <a:rPr lang="en-US" dirty="0">
                <a:solidFill>
                  <a:schemeClr val="accent2"/>
                </a:solidFill>
              </a:rPr>
              <a:t>nonlinearly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This can cause floating-point precision issues when the range of [-</a:t>
            </a:r>
            <a:r>
              <a:rPr lang="en-US" i="1" dirty="0"/>
              <a:t>n</a:t>
            </a:r>
            <a:r>
              <a:rPr lang="en-US" dirty="0"/>
              <a:t>, -</a:t>
            </a:r>
            <a:r>
              <a:rPr lang="en-US" i="1" dirty="0"/>
              <a:t>f</a:t>
            </a:r>
            <a:r>
              <a:rPr lang="en-US" dirty="0"/>
              <a:t>] gets large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58410B-57F8-485D-B1BB-9A8CECD9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Z-Fighting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55E763-AFDA-41A8-BF6D-75AEEA7E47EA}"/>
              </a:ext>
            </a:extLst>
          </p:cNvPr>
          <p:cNvGrpSpPr/>
          <p:nvPr/>
        </p:nvGrpSpPr>
        <p:grpSpPr>
          <a:xfrm>
            <a:off x="675997" y="3544390"/>
            <a:ext cx="7792006" cy="2397124"/>
            <a:chOff x="653143" y="2046515"/>
            <a:chExt cx="7792006" cy="2397124"/>
          </a:xfrm>
        </p:grpSpPr>
        <p:pic>
          <p:nvPicPr>
            <p:cNvPr id="1026" name="Picture 2" descr="Comparison of depth precision">
              <a:extLst>
                <a:ext uri="{FF2B5EF4-FFF2-40B4-BE49-F238E27FC236}">
                  <a16:creationId xmlns:a16="http://schemas.microsoft.com/office/drawing/2014/main" id="{26CEC067-4074-4C1A-9C2F-EB182545C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43" y="2046515"/>
              <a:ext cx="7792006" cy="2397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5677D3-9E8C-491C-948E-982CC6467F42}"/>
                </a:ext>
              </a:extLst>
            </p:cNvPr>
            <p:cNvSpPr/>
            <p:nvPr/>
          </p:nvSpPr>
          <p:spPr>
            <a:xfrm>
              <a:off x="4230188" y="3474720"/>
              <a:ext cx="108858" cy="169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E5B720-838B-4847-B25D-889B72652105}"/>
                </a:ext>
              </a:extLst>
            </p:cNvPr>
            <p:cNvSpPr/>
            <p:nvPr/>
          </p:nvSpPr>
          <p:spPr>
            <a:xfrm>
              <a:off x="8257902" y="3474719"/>
              <a:ext cx="108858" cy="169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18A397-C193-4E2A-A6E3-73EF7501DA81}"/>
                </a:ext>
              </a:extLst>
            </p:cNvPr>
            <p:cNvSpPr/>
            <p:nvPr/>
          </p:nvSpPr>
          <p:spPr>
            <a:xfrm>
              <a:off x="3598817" y="2419930"/>
              <a:ext cx="353792" cy="205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i="1" dirty="0">
                  <a:solidFill>
                    <a:schemeClr val="tx1"/>
                  </a:solidFill>
                </a:rPr>
                <a:t>Z’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F5F87E-DF25-4D4F-BDEF-C71B1BE25408}"/>
                </a:ext>
              </a:extLst>
            </p:cNvPr>
            <p:cNvSpPr/>
            <p:nvPr/>
          </p:nvSpPr>
          <p:spPr>
            <a:xfrm>
              <a:off x="7613469" y="2419930"/>
              <a:ext cx="353792" cy="205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i="1" dirty="0">
                  <a:solidFill>
                    <a:schemeClr val="tx1"/>
                  </a:solidFill>
                </a:rPr>
                <a:t>Z’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308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0B743EAB-D293-4503-8FDB-1937CF66F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Perpendicular Parallel Projection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C08E3CF-2F28-4B9E-85C3-99B1093D3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514600"/>
            <a:ext cx="990600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CE4F9461-8A78-4D6A-B7CB-A5E3B59E4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09800"/>
            <a:ext cx="10668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6565" name="Line 5">
            <a:extLst>
              <a:ext uri="{FF2B5EF4-FFF2-40B4-BE49-F238E27FC236}">
                <a16:creationId xmlns:a16="http://schemas.microsoft.com/office/drawing/2014/main" id="{018D9928-5D05-45D8-92CF-BBAC7B0292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971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Line 6">
            <a:extLst>
              <a:ext uri="{FF2B5EF4-FFF2-40B4-BE49-F238E27FC236}">
                <a16:creationId xmlns:a16="http://schemas.microsoft.com/office/drawing/2014/main" id="{1B871DEF-34CE-447D-B358-8D8D83126A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971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Line 7">
            <a:extLst>
              <a:ext uri="{FF2B5EF4-FFF2-40B4-BE49-F238E27FC236}">
                <a16:creationId xmlns:a16="http://schemas.microsoft.com/office/drawing/2014/main" id="{110FB773-12DB-407D-841E-46EBA35DBB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209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8">
            <a:extLst>
              <a:ext uri="{FF2B5EF4-FFF2-40B4-BE49-F238E27FC236}">
                <a16:creationId xmlns:a16="http://schemas.microsoft.com/office/drawing/2014/main" id="{47753C05-039E-4AE6-8BDE-9D169E987F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209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1" name="Line 11">
            <a:extLst>
              <a:ext uri="{FF2B5EF4-FFF2-40B4-BE49-F238E27FC236}">
                <a16:creationId xmlns:a16="http://schemas.microsoft.com/office/drawing/2014/main" id="{F3BCC867-3034-46C5-A9BD-C40D372CD5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3" name="Line 13">
            <a:extLst>
              <a:ext uri="{FF2B5EF4-FFF2-40B4-BE49-F238E27FC236}">
                <a16:creationId xmlns:a16="http://schemas.microsoft.com/office/drawing/2014/main" id="{E9674706-C60F-441A-8583-206178DDE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209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Freeform 27">
            <a:extLst>
              <a:ext uri="{FF2B5EF4-FFF2-40B4-BE49-F238E27FC236}">
                <a16:creationId xmlns:a16="http://schemas.microsoft.com/office/drawing/2014/main" id="{5DCF6026-B523-456D-9F75-2EA27761BD4D}"/>
              </a:ext>
            </a:extLst>
          </p:cNvPr>
          <p:cNvSpPr>
            <a:spLocks/>
          </p:cNvSpPr>
          <p:nvPr/>
        </p:nvSpPr>
        <p:spPr bwMode="auto">
          <a:xfrm>
            <a:off x="4191000" y="1219200"/>
            <a:ext cx="1828800" cy="4114800"/>
          </a:xfrm>
          <a:custGeom>
            <a:avLst/>
            <a:gdLst>
              <a:gd name="T0" fmla="*/ 0 w 1296"/>
              <a:gd name="T1" fmla="*/ 2147483646 h 2928"/>
              <a:gd name="T2" fmla="*/ 2147483646 w 1296"/>
              <a:gd name="T3" fmla="*/ 0 h 2928"/>
              <a:gd name="T4" fmla="*/ 2147483646 w 1296"/>
              <a:gd name="T5" fmla="*/ 2147483646 h 2928"/>
              <a:gd name="T6" fmla="*/ 669054344 w 1296"/>
              <a:gd name="T7" fmla="*/ 2147483646 h 2928"/>
              <a:gd name="T8" fmla="*/ 95578789 w 1296"/>
              <a:gd name="T9" fmla="*/ 2147483646 h 2928"/>
              <a:gd name="T10" fmla="*/ 0 w 1296"/>
              <a:gd name="T11" fmla="*/ 2147483646 h 29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96" h="2928">
                <a:moveTo>
                  <a:pt x="0" y="1104"/>
                </a:moveTo>
                <a:lnTo>
                  <a:pt x="1296" y="0"/>
                </a:lnTo>
                <a:lnTo>
                  <a:pt x="1296" y="1728"/>
                </a:lnTo>
                <a:lnTo>
                  <a:pt x="336" y="2640"/>
                </a:lnTo>
                <a:lnTo>
                  <a:pt x="48" y="2928"/>
                </a:lnTo>
                <a:lnTo>
                  <a:pt x="0" y="1104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8" name="Line 28">
            <a:extLst>
              <a:ext uri="{FF2B5EF4-FFF2-40B4-BE49-F238E27FC236}">
                <a16:creationId xmlns:a16="http://schemas.microsoft.com/office/drawing/2014/main" id="{FE5DE01E-76CE-4AF7-8E0F-62894AAB5C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514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9" name="Line 29">
            <a:extLst>
              <a:ext uri="{FF2B5EF4-FFF2-40B4-BE49-F238E27FC236}">
                <a16:creationId xmlns:a16="http://schemas.microsoft.com/office/drawing/2014/main" id="{DCA12A54-0BF8-4339-B5FE-7248B9C842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2971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1" name="Freeform 31">
            <a:extLst>
              <a:ext uri="{FF2B5EF4-FFF2-40B4-BE49-F238E27FC236}">
                <a16:creationId xmlns:a16="http://schemas.microsoft.com/office/drawing/2014/main" id="{57D1325B-EE1F-4F61-83B2-AD5B1EB37368}"/>
              </a:ext>
            </a:extLst>
          </p:cNvPr>
          <p:cNvSpPr>
            <a:spLocks/>
          </p:cNvSpPr>
          <p:nvPr/>
        </p:nvSpPr>
        <p:spPr bwMode="auto">
          <a:xfrm>
            <a:off x="5105400" y="2209800"/>
            <a:ext cx="304800" cy="1143000"/>
          </a:xfrm>
          <a:custGeom>
            <a:avLst/>
            <a:gdLst>
              <a:gd name="T0" fmla="*/ 0 w 192"/>
              <a:gd name="T1" fmla="*/ 483870000 h 720"/>
              <a:gd name="T2" fmla="*/ 483870000 w 192"/>
              <a:gd name="T3" fmla="*/ 0 h 720"/>
              <a:gd name="T4" fmla="*/ 483870000 w 192"/>
              <a:gd name="T5" fmla="*/ 1209675000 h 720"/>
              <a:gd name="T6" fmla="*/ 0 w 192"/>
              <a:gd name="T7" fmla="*/ 1814512500 h 720"/>
              <a:gd name="T8" fmla="*/ 0 w 192"/>
              <a:gd name="T9" fmla="*/ 483870000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720">
                <a:moveTo>
                  <a:pt x="0" y="192"/>
                </a:moveTo>
                <a:lnTo>
                  <a:pt x="192" y="0"/>
                </a:lnTo>
                <a:lnTo>
                  <a:pt x="192" y="480"/>
                </a:lnTo>
                <a:lnTo>
                  <a:pt x="0" y="720"/>
                </a:lnTo>
                <a:lnTo>
                  <a:pt x="0" y="192"/>
                </a:lnTo>
                <a:close/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Text Box 32">
            <a:extLst>
              <a:ext uri="{FF2B5EF4-FFF2-40B4-BE49-F238E27FC236}">
                <a16:creationId xmlns:a16="http://schemas.microsoft.com/office/drawing/2014/main" id="{B414B342-279C-44F6-AF32-87A9B059E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562600"/>
            <a:ext cx="3646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When eye is at infinity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077B899F-769E-4943-BAE6-0CB5300761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Under the world coordinate:</a:t>
            </a:r>
            <a:endParaRPr lang="en-US" altLang="en-US" sz="2800" dirty="0"/>
          </a:p>
          <a:p>
            <a:pPr lvl="1"/>
            <a:r>
              <a:rPr lang="en-US" altLang="en-US" dirty="0"/>
              <a:t>Eye at point </a:t>
            </a:r>
            <a:r>
              <a:rPr lang="en-US" altLang="en-US" b="1" i="1" dirty="0"/>
              <a:t>E </a:t>
            </a:r>
            <a:r>
              <a:rPr lang="en-US" altLang="en-US" dirty="0"/>
              <a:t>= (</a:t>
            </a:r>
            <a:r>
              <a:rPr lang="en-US" altLang="en-US" i="1" dirty="0"/>
              <a:t>x</a:t>
            </a:r>
            <a:r>
              <a:rPr lang="en-US" altLang="en-US" baseline="-25000" dirty="0"/>
              <a:t>0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0</a:t>
            </a:r>
            <a:r>
              <a:rPr lang="en-US" altLang="en-US" dirty="0"/>
              <a:t>, </a:t>
            </a:r>
            <a:r>
              <a:rPr lang="en-US" altLang="en-US" i="1" dirty="0"/>
              <a:t>z</a:t>
            </a:r>
            <a:r>
              <a:rPr lang="en-US" altLang="en-US" baseline="-25000" dirty="0"/>
              <a:t>0</a:t>
            </a:r>
            <a:r>
              <a:rPr lang="en-US" altLang="en-US" dirty="0"/>
              <a:t>) </a:t>
            </a:r>
          </a:p>
          <a:p>
            <a:pPr lvl="2"/>
            <a:r>
              <a:rPr lang="en-US" altLang="en-US" dirty="0"/>
              <a:t>Need not be (0,0,0)</a:t>
            </a:r>
          </a:p>
          <a:p>
            <a:pPr lvl="1"/>
            <a:r>
              <a:rPr lang="en-US" altLang="en-US" i="1" dirty="0"/>
              <a:t>“Look at”</a:t>
            </a:r>
            <a:r>
              <a:rPr lang="en-US" altLang="en-US" dirty="0"/>
              <a:t> vector </a:t>
            </a:r>
            <a:r>
              <a:rPr lang="en-US" altLang="en-US" b="1" i="1" dirty="0"/>
              <a:t>N</a:t>
            </a:r>
            <a:r>
              <a:rPr lang="en-US" altLang="en-US" dirty="0"/>
              <a:t> = (</a:t>
            </a:r>
            <a:r>
              <a:rPr lang="en-US" altLang="en-US" i="1" dirty="0" err="1"/>
              <a:t>x</a:t>
            </a:r>
            <a:r>
              <a:rPr lang="en-US" altLang="en-US" baseline="-25000" dirty="0" err="1"/>
              <a:t>n</a:t>
            </a:r>
            <a:r>
              <a:rPr lang="en-US" altLang="en-US" dirty="0"/>
              <a:t>, </a:t>
            </a:r>
            <a:r>
              <a:rPr lang="en-US" altLang="en-US" i="1" dirty="0" err="1"/>
              <a:t>y</a:t>
            </a:r>
            <a:r>
              <a:rPr lang="en-US" altLang="en-US" baseline="-25000" dirty="0" err="1"/>
              <a:t>n</a:t>
            </a:r>
            <a:r>
              <a:rPr lang="en-US" altLang="en-US" dirty="0"/>
              <a:t>, </a:t>
            </a:r>
            <a:r>
              <a:rPr lang="en-US" altLang="en-US" i="1" dirty="0" err="1"/>
              <a:t>z</a:t>
            </a:r>
            <a:r>
              <a:rPr lang="en-US" altLang="en-US" baseline="-25000" dirty="0" err="1"/>
              <a:t>n</a:t>
            </a:r>
            <a:r>
              <a:rPr lang="en-US" altLang="en-US" dirty="0"/>
              <a:t>) - </a:t>
            </a:r>
            <a:r>
              <a:rPr lang="en-US" altLang="en-US" b="1" i="1" dirty="0"/>
              <a:t>E</a:t>
            </a:r>
          </a:p>
          <a:p>
            <a:pPr lvl="2"/>
            <a:r>
              <a:rPr lang="en-US" altLang="en-US" dirty="0"/>
              <a:t>Defines normal to the image plane  </a:t>
            </a:r>
          </a:p>
          <a:p>
            <a:pPr lvl="2"/>
            <a:r>
              <a:rPr lang="en-US" altLang="en-US" dirty="0"/>
              <a:t>Need not be the Z axis</a:t>
            </a:r>
          </a:p>
          <a:p>
            <a:pPr lvl="1"/>
            <a:r>
              <a:rPr lang="en-US" altLang="en-US" i="1" dirty="0"/>
              <a:t>“View up”</a:t>
            </a:r>
            <a:r>
              <a:rPr lang="en-US" altLang="en-US" dirty="0"/>
              <a:t> vector </a:t>
            </a:r>
            <a:r>
              <a:rPr lang="en-US" altLang="en-US" b="1" i="1" dirty="0"/>
              <a:t>V</a:t>
            </a:r>
          </a:p>
          <a:p>
            <a:pPr lvl="2"/>
            <a:r>
              <a:rPr lang="en-US" altLang="en-US" dirty="0"/>
              <a:t>Defines orientation of the view</a:t>
            </a:r>
          </a:p>
          <a:p>
            <a:pPr lvl="2"/>
            <a:r>
              <a:rPr lang="en-US" altLang="en-US" dirty="0"/>
              <a:t>Need not be the Y axis</a:t>
            </a:r>
          </a:p>
          <a:p>
            <a:pPr lvl="2"/>
            <a:r>
              <a:rPr lang="en-US" altLang="en-US" dirty="0"/>
              <a:t>We assume </a:t>
            </a:r>
            <a:r>
              <a:rPr lang="en-US" altLang="en-US" b="1" i="1" dirty="0"/>
              <a:t>V</a:t>
            </a:r>
            <a:r>
              <a:rPr lang="en-US" altLang="en-US" dirty="0"/>
              <a:t> to be perpendicular to </a:t>
            </a:r>
            <a:r>
              <a:rPr lang="en-US" altLang="en-US" b="1" i="1" dirty="0"/>
              <a:t>N</a:t>
            </a:r>
            <a:r>
              <a:rPr lang="en-US" altLang="en-US" i="1" dirty="0"/>
              <a:t>,</a:t>
            </a:r>
            <a:r>
              <a:rPr lang="en-US" altLang="en-US" dirty="0"/>
              <a:t> but this will be relaxed later</a:t>
            </a:r>
            <a:endParaRPr lang="en-US" altLang="en-US" b="1" dirty="0"/>
          </a:p>
          <a:p>
            <a:pPr lvl="2"/>
            <a:endParaRPr lang="en-US" altLang="en-US" dirty="0"/>
          </a:p>
          <a:p>
            <a:r>
              <a:rPr lang="en-US" altLang="en-US" dirty="0"/>
              <a:t>How to transform from world to camera/eye coordinates? </a:t>
            </a:r>
            <a:endParaRPr lang="en-US" altLang="en-US" sz="2800" dirty="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B2D68DB9-9175-4CEE-AE07-498C01DFD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View Transformation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B07CC8-E237-4F09-8CEF-D529CA00936A}"/>
              </a:ext>
            </a:extLst>
          </p:cNvPr>
          <p:cNvGrpSpPr/>
          <p:nvPr/>
        </p:nvGrpSpPr>
        <p:grpSpPr>
          <a:xfrm>
            <a:off x="5432345" y="1190672"/>
            <a:ext cx="3573463" cy="3086100"/>
            <a:chOff x="5355770" y="1524000"/>
            <a:chExt cx="3573463" cy="3086100"/>
          </a:xfrm>
        </p:grpSpPr>
        <p:pic>
          <p:nvPicPr>
            <p:cNvPr id="195589" name="Picture 5" descr="2dcase4">
              <a:extLst>
                <a:ext uri="{FF2B5EF4-FFF2-40B4-BE49-F238E27FC236}">
                  <a16:creationId xmlns:a16="http://schemas.microsoft.com/office/drawing/2014/main" id="{DF8F47CB-BF85-4770-98FD-F8FB14D88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770" y="1524000"/>
              <a:ext cx="3573463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590" name="Rectangle 6">
              <a:extLst>
                <a:ext uri="{FF2B5EF4-FFF2-40B4-BE49-F238E27FC236}">
                  <a16:creationId xmlns:a16="http://schemas.microsoft.com/office/drawing/2014/main" id="{A34AEB82-A051-45D9-9057-FF31BC419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6120" y="2895600"/>
              <a:ext cx="609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591" name="Line 7">
              <a:extLst>
                <a:ext uri="{FF2B5EF4-FFF2-40B4-BE49-F238E27FC236}">
                  <a16:creationId xmlns:a16="http://schemas.microsoft.com/office/drawing/2014/main" id="{D2D82AFE-5B82-422A-9CE3-D134DE6B0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1170" y="3124200"/>
              <a:ext cx="1371600" cy="6858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92" name="Rectangle 8">
              <a:extLst>
                <a:ext uri="{FF2B5EF4-FFF2-40B4-BE49-F238E27FC236}">
                  <a16:creationId xmlns:a16="http://schemas.microsoft.com/office/drawing/2014/main" id="{43681466-ABD7-4C62-9EDC-C43493823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1770" y="3505200"/>
              <a:ext cx="1219200" cy="76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593" name="Rectangle 9">
              <a:extLst>
                <a:ext uri="{FF2B5EF4-FFF2-40B4-BE49-F238E27FC236}">
                  <a16:creationId xmlns:a16="http://schemas.microsoft.com/office/drawing/2014/main" id="{2C7AD4D0-33D0-48E7-8959-BF4FF0FD4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5370" y="1676400"/>
              <a:ext cx="228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594" name="Rectangle 10">
              <a:extLst>
                <a:ext uri="{FF2B5EF4-FFF2-40B4-BE49-F238E27FC236}">
                  <a16:creationId xmlns:a16="http://schemas.microsoft.com/office/drawing/2014/main" id="{6699F894-4B5E-45BB-A0E1-197F357F1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5370" y="2514600"/>
              <a:ext cx="228600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595" name="Line 11">
              <a:extLst>
                <a:ext uri="{FF2B5EF4-FFF2-40B4-BE49-F238E27FC236}">
                  <a16:creationId xmlns:a16="http://schemas.microsoft.com/office/drawing/2014/main" id="{A2A87701-6B81-4597-9542-52AA77273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65370" y="2463518"/>
              <a:ext cx="228600" cy="43208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96" name="Text Box 12">
              <a:extLst>
                <a:ext uri="{FF2B5EF4-FFF2-40B4-BE49-F238E27FC236}">
                  <a16:creationId xmlns:a16="http://schemas.microsoft.com/office/drawing/2014/main" id="{CCE402E9-987D-4C6F-8DD4-FE29098DA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7808" y="2373313"/>
              <a:ext cx="3127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95597" name="Text Box 13">
              <a:extLst>
                <a:ext uri="{FF2B5EF4-FFF2-40B4-BE49-F238E27FC236}">
                  <a16:creationId xmlns:a16="http://schemas.microsoft.com/office/drawing/2014/main" id="{DBA0C4BB-D8F9-4FDE-A439-BF19BDB0E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8733" y="2057400"/>
              <a:ext cx="3032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89F5EA-1D2F-497B-9985-DEFBB30F46CD}"/>
              </a:ext>
            </a:extLst>
          </p:cNvPr>
          <p:cNvSpPr txBox="1"/>
          <p:nvPr/>
        </p:nvSpPr>
        <p:spPr>
          <a:xfrm>
            <a:off x="6488124" y="2010286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4698A7-AE60-482D-8CE5-2B0EEEB8D0EA}"/>
              </a:ext>
            </a:extLst>
          </p:cNvPr>
          <p:cNvSpPr txBox="1"/>
          <p:nvPr/>
        </p:nvSpPr>
        <p:spPr>
          <a:xfrm>
            <a:off x="5850490" y="184482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00131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59A605-11C7-45AA-A01B-DC6A2AA8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96" y="2980433"/>
            <a:ext cx="8914360" cy="3498429"/>
          </a:xfrm>
        </p:spPr>
        <p:txBody>
          <a:bodyPr/>
          <a:lstStyle/>
          <a:p>
            <a:r>
              <a:rPr lang="en-US" dirty="0"/>
              <a:t>Transforming from world to camera coordinates can be achieved via </a:t>
            </a:r>
            <a:r>
              <a:rPr lang="en-US" i="1" dirty="0"/>
              <a:t>P</a:t>
            </a:r>
            <a:r>
              <a:rPr lang="en-US" baseline="-25000" dirty="0"/>
              <a:t>m </a:t>
            </a:r>
            <a:r>
              <a:rPr lang="en-US" dirty="0"/>
              <a:t>=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b="1" i="1" dirty="0"/>
              <a:t>N</a:t>
            </a:r>
            <a:r>
              <a:rPr lang="en-US" dirty="0"/>
              <a:t>, </a:t>
            </a:r>
            <a:r>
              <a:rPr lang="en-US" b="1" i="1" dirty="0"/>
              <a:t>V</a:t>
            </a:r>
            <a:r>
              <a:rPr lang="en-US" dirty="0"/>
              <a:t>) </a:t>
            </a:r>
            <a:r>
              <a:rPr lang="en-US" i="1" dirty="0"/>
              <a:t>T</a:t>
            </a:r>
            <a:r>
              <a:rPr lang="en-US" dirty="0"/>
              <a:t>(-</a:t>
            </a:r>
            <a:r>
              <a:rPr lang="en-US" b="1" i="1" dirty="0"/>
              <a:t>E</a:t>
            </a:r>
            <a:r>
              <a:rPr lang="en-US" dirty="0"/>
              <a:t>) where:</a:t>
            </a:r>
          </a:p>
          <a:p>
            <a:pPr lvl="1"/>
            <a:r>
              <a:rPr lang="en-US" i="1" dirty="0"/>
              <a:t>T</a:t>
            </a:r>
            <a:r>
              <a:rPr lang="en-US" dirty="0"/>
              <a:t>(-</a:t>
            </a:r>
            <a:r>
              <a:rPr lang="en-US" b="1" i="1" dirty="0"/>
              <a:t>E</a:t>
            </a:r>
            <a:r>
              <a:rPr lang="en-US" dirty="0"/>
              <a:t>) is translates </a:t>
            </a:r>
            <a:r>
              <a:rPr lang="en-US" b="1" i="1" dirty="0"/>
              <a:t>E</a:t>
            </a:r>
            <a:r>
              <a:rPr lang="en-US" dirty="0"/>
              <a:t> to (0, 0, 0)</a:t>
            </a:r>
          </a:p>
          <a:p>
            <a:pPr lvl="1"/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b="1" i="1" dirty="0"/>
              <a:t>N</a:t>
            </a:r>
            <a:r>
              <a:rPr lang="en-US" dirty="0"/>
              <a:t>, </a:t>
            </a:r>
            <a:r>
              <a:rPr lang="en-US" b="1" i="1" dirty="0"/>
              <a:t>V</a:t>
            </a:r>
            <a:r>
              <a:rPr lang="en-US" dirty="0"/>
              <a:t>) rotates </a:t>
            </a:r>
            <a:r>
              <a:rPr lang="en-US" b="1" i="1" dirty="0"/>
              <a:t>N</a:t>
            </a:r>
            <a:r>
              <a:rPr lang="en-US" dirty="0"/>
              <a:t>/|</a:t>
            </a:r>
            <a:r>
              <a:rPr lang="en-US" b="1" i="1" dirty="0"/>
              <a:t>N</a:t>
            </a:r>
            <a:r>
              <a:rPr lang="en-US" dirty="0"/>
              <a:t>| to (0, 0, -1) and </a:t>
            </a:r>
            <a:r>
              <a:rPr lang="en-US" b="1" i="1" dirty="0"/>
              <a:t>V</a:t>
            </a:r>
            <a:r>
              <a:rPr lang="en-US" dirty="0"/>
              <a:t>/|</a:t>
            </a:r>
            <a:r>
              <a:rPr lang="en-US" b="1" i="1" dirty="0"/>
              <a:t>V</a:t>
            </a:r>
            <a:r>
              <a:rPr lang="en-US" dirty="0"/>
              <a:t>| to (0, 1, 0)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49651D-321E-4612-90EB-4556C8D5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View Transformation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A85484-92C6-477E-8525-4C120FA07169}"/>
              </a:ext>
            </a:extLst>
          </p:cNvPr>
          <p:cNvGrpSpPr/>
          <p:nvPr/>
        </p:nvGrpSpPr>
        <p:grpSpPr>
          <a:xfrm>
            <a:off x="739381" y="1128152"/>
            <a:ext cx="7665239" cy="1631216"/>
            <a:chOff x="278674" y="1128152"/>
            <a:chExt cx="7665239" cy="16312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D1D0E7-832E-4918-B87D-9EC176312D2E}"/>
                </a:ext>
              </a:extLst>
            </p:cNvPr>
            <p:cNvSpPr txBox="1"/>
            <p:nvPr/>
          </p:nvSpPr>
          <p:spPr>
            <a:xfrm>
              <a:off x="278674" y="1128152"/>
              <a:ext cx="3541354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World coordinate: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/>
                <a:t>Origin: </a:t>
              </a:r>
              <a:r>
                <a:rPr lang="en-US" altLang="en-US" sz="2400" b="1" i="1" dirty="0"/>
                <a:t>E </a:t>
              </a:r>
              <a:r>
                <a:rPr lang="en-US" altLang="en-US" sz="2400" dirty="0"/>
                <a:t>= (</a:t>
              </a:r>
              <a:r>
                <a:rPr lang="en-US" altLang="en-US" sz="2400" i="1" dirty="0"/>
                <a:t>x</a:t>
              </a:r>
              <a:r>
                <a:rPr lang="en-US" altLang="en-US" sz="2400" baseline="-25000" dirty="0"/>
                <a:t>0</a:t>
              </a:r>
              <a:r>
                <a:rPr lang="en-US" altLang="en-US" sz="2400" dirty="0"/>
                <a:t>, </a:t>
              </a:r>
              <a:r>
                <a:rPr lang="en-US" altLang="en-US" sz="2400" i="1" dirty="0"/>
                <a:t>y</a:t>
              </a:r>
              <a:r>
                <a:rPr lang="en-US" altLang="en-US" sz="2400" baseline="-25000" dirty="0"/>
                <a:t>0</a:t>
              </a:r>
              <a:r>
                <a:rPr lang="en-US" altLang="en-US" sz="2400" dirty="0"/>
                <a:t>, </a:t>
              </a:r>
              <a:r>
                <a:rPr lang="en-US" altLang="en-US" sz="2400" i="1" dirty="0"/>
                <a:t>z</a:t>
              </a:r>
              <a:r>
                <a:rPr lang="en-US" altLang="en-US" sz="2400" baseline="-25000" dirty="0"/>
                <a:t>0</a:t>
              </a:r>
              <a:r>
                <a:rPr lang="en-US" altLang="en-US" sz="2400" dirty="0"/>
                <a:t>)</a:t>
              </a:r>
              <a:endParaRPr lang="en-US" sz="2400" b="1" i="1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/>
                <a:t>“Look at”: </a:t>
              </a:r>
              <a:r>
                <a:rPr lang="en-US" sz="2400" b="1" i="1" dirty="0"/>
                <a:t>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/>
                <a:t>“View up”: </a:t>
              </a:r>
              <a:r>
                <a:rPr lang="en-US" sz="2400" b="1" i="1" dirty="0"/>
                <a:t>V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484A82-C121-493F-AFDF-1A9F6E4BEC50}"/>
                </a:ext>
              </a:extLst>
            </p:cNvPr>
            <p:cNvSpPr txBox="1"/>
            <p:nvPr/>
          </p:nvSpPr>
          <p:spPr>
            <a:xfrm>
              <a:off x="4598125" y="1128152"/>
              <a:ext cx="3345788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Camera coordinate: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/>
                <a:t>Origin: (0, 0, 0)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/>
                <a:t>“Look at”: (0, 0, -1)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/>
                <a:t>“View up”: (0, 1, 0)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5D092C-7A66-4AAD-BB57-96A074FEE171}"/>
              </a:ext>
            </a:extLst>
          </p:cNvPr>
          <p:cNvGrpSpPr/>
          <p:nvPr/>
        </p:nvGrpSpPr>
        <p:grpSpPr>
          <a:xfrm>
            <a:off x="2048724" y="4693377"/>
            <a:ext cx="4464022" cy="1456357"/>
            <a:chOff x="1634309" y="4883629"/>
            <a:chExt cx="4464022" cy="14563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17F5ED-1BC9-4F29-BF45-CDEDBF70CB8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309" y="5026297"/>
              <a:ext cx="2253197" cy="116683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6641EF-D1E0-46EC-819E-667E471435E7}"/>
                </a:ext>
              </a:extLst>
            </p:cNvPr>
            <p:cNvSpPr/>
            <p:nvPr/>
          </p:nvSpPr>
          <p:spPr>
            <a:xfrm>
              <a:off x="4641973" y="4883629"/>
              <a:ext cx="1456358" cy="46675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err="1"/>
                <a:t>u</a:t>
              </a:r>
              <a:r>
                <a:rPr lang="en-US" baseline="-25000" dirty="0" err="1"/>
                <a:t>x</a:t>
              </a:r>
              <a:r>
                <a:rPr lang="en-US" baseline="30000" dirty="0" err="1"/>
                <a:t>T</a:t>
              </a:r>
              <a:endParaRPr lang="en-US" baseline="300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CB038C-81F6-4952-B81D-728F8475EF5A}"/>
                </a:ext>
              </a:extLst>
            </p:cNvPr>
            <p:cNvSpPr/>
            <p:nvPr/>
          </p:nvSpPr>
          <p:spPr>
            <a:xfrm>
              <a:off x="4641973" y="5378430"/>
              <a:ext cx="1456358" cy="46675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err="1"/>
                <a:t>u</a:t>
              </a:r>
              <a:r>
                <a:rPr lang="en-US" baseline="-25000" dirty="0" err="1"/>
                <a:t>y</a:t>
              </a:r>
              <a:r>
                <a:rPr lang="en-US" baseline="30000" dirty="0" err="1"/>
                <a:t>T</a:t>
              </a:r>
              <a:endParaRPr lang="en-US" baseline="300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1CA3ED0-9E51-48FC-96F4-54F6B03501DA}"/>
                </a:ext>
              </a:extLst>
            </p:cNvPr>
            <p:cNvSpPr/>
            <p:nvPr/>
          </p:nvSpPr>
          <p:spPr>
            <a:xfrm>
              <a:off x="4641973" y="5873231"/>
              <a:ext cx="1456358" cy="46675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err="1"/>
                <a:t>u</a:t>
              </a:r>
              <a:r>
                <a:rPr lang="en-US" baseline="-25000" dirty="0" err="1"/>
                <a:t>z</a:t>
              </a:r>
              <a:r>
                <a:rPr lang="en-US" baseline="30000" dirty="0" err="1"/>
                <a:t>T</a:t>
              </a:r>
              <a:endParaRPr lang="en-US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260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59A605-11C7-45AA-A01B-DC6A2AA87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b="1" i="1" dirty="0"/>
              <a:t>N</a:t>
            </a:r>
            <a:r>
              <a:rPr lang="en-US" dirty="0"/>
              <a:t>, </a:t>
            </a:r>
            <a:r>
              <a:rPr lang="en-US" b="1" i="1" dirty="0"/>
              <a:t>V</a:t>
            </a:r>
            <a:r>
              <a:rPr lang="en-US" dirty="0"/>
              <a:t>) rotates </a:t>
            </a:r>
            <a:r>
              <a:rPr lang="en-US" b="1" i="1" dirty="0"/>
              <a:t>N</a:t>
            </a:r>
            <a:r>
              <a:rPr lang="en-US" dirty="0"/>
              <a:t>/|</a:t>
            </a:r>
            <a:r>
              <a:rPr lang="en-US" b="1" i="1" dirty="0"/>
              <a:t>N</a:t>
            </a:r>
            <a:r>
              <a:rPr lang="en-US" dirty="0"/>
              <a:t>| to (0, 0, -1) and </a:t>
            </a:r>
            <a:r>
              <a:rPr lang="en-US" b="1" i="1" dirty="0"/>
              <a:t>V</a:t>
            </a:r>
            <a:r>
              <a:rPr lang="en-US" dirty="0"/>
              <a:t>/|</a:t>
            </a:r>
            <a:r>
              <a:rPr lang="en-US" b="1" i="1" dirty="0"/>
              <a:t>V</a:t>
            </a:r>
            <a:r>
              <a:rPr lang="en-US" dirty="0"/>
              <a:t>| to (0, 1, 0)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>
              <a:spcBef>
                <a:spcPts val="1500"/>
              </a:spcBef>
            </a:pPr>
            <a:r>
              <a:rPr lang="en-US" dirty="0"/>
              <a:t>Boils down to finding an </a:t>
            </a:r>
            <a:r>
              <a:rPr lang="en-US" i="1" dirty="0"/>
              <a:t>orthonormal</a:t>
            </a:r>
            <a:r>
              <a:rPr lang="en-US" dirty="0"/>
              <a:t> basis </a:t>
            </a:r>
            <a:r>
              <a:rPr lang="en-US" b="1" i="1" dirty="0" err="1"/>
              <a:t>u</a:t>
            </a:r>
            <a:r>
              <a:rPr lang="en-US" baseline="-25000" dirty="0" err="1"/>
              <a:t>x</a:t>
            </a:r>
            <a:r>
              <a:rPr lang="en-US" dirty="0"/>
              <a:t>, </a:t>
            </a:r>
            <a:r>
              <a:rPr lang="en-US" b="1" i="1" dirty="0" err="1"/>
              <a:t>u</a:t>
            </a:r>
            <a:r>
              <a:rPr lang="en-US" i="1" baseline="-25000" dirty="0" err="1"/>
              <a:t>y</a:t>
            </a:r>
            <a:r>
              <a:rPr lang="en-US" dirty="0"/>
              <a:t>, and </a:t>
            </a:r>
            <a:r>
              <a:rPr lang="en-US" b="1" i="1" dirty="0" err="1"/>
              <a:t>u</a:t>
            </a:r>
            <a:r>
              <a:rPr lang="en-US" i="1" baseline="-25000" dirty="0" err="1"/>
              <a:t>z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49651D-321E-4612-90EB-4556C8D5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View Transformation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5D092C-7A66-4AAD-BB57-96A074FEE171}"/>
              </a:ext>
            </a:extLst>
          </p:cNvPr>
          <p:cNvGrpSpPr/>
          <p:nvPr/>
        </p:nvGrpSpPr>
        <p:grpSpPr>
          <a:xfrm>
            <a:off x="2339989" y="1475561"/>
            <a:ext cx="4464022" cy="1456357"/>
            <a:chOff x="1634309" y="4883629"/>
            <a:chExt cx="4464022" cy="14563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17F5ED-1BC9-4F29-BF45-CDEDBF70CB8A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309" y="5026297"/>
              <a:ext cx="2253197" cy="116683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6641EF-D1E0-46EC-819E-667E471435E7}"/>
                </a:ext>
              </a:extLst>
            </p:cNvPr>
            <p:cNvSpPr/>
            <p:nvPr/>
          </p:nvSpPr>
          <p:spPr>
            <a:xfrm>
              <a:off x="4641973" y="4883629"/>
              <a:ext cx="1456358" cy="46675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err="1"/>
                <a:t>u</a:t>
              </a:r>
              <a:r>
                <a:rPr lang="en-US" baseline="-25000" dirty="0" err="1"/>
                <a:t>x</a:t>
              </a:r>
              <a:r>
                <a:rPr lang="en-US" baseline="30000" dirty="0" err="1"/>
                <a:t>T</a:t>
              </a:r>
              <a:endParaRPr lang="en-US" baseline="300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CB038C-81F6-4952-B81D-728F8475EF5A}"/>
                </a:ext>
              </a:extLst>
            </p:cNvPr>
            <p:cNvSpPr/>
            <p:nvPr/>
          </p:nvSpPr>
          <p:spPr>
            <a:xfrm>
              <a:off x="4641973" y="5378430"/>
              <a:ext cx="1456358" cy="46675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err="1"/>
                <a:t>u</a:t>
              </a:r>
              <a:r>
                <a:rPr lang="en-US" baseline="-25000" dirty="0" err="1"/>
                <a:t>y</a:t>
              </a:r>
              <a:r>
                <a:rPr lang="en-US" baseline="30000" dirty="0" err="1"/>
                <a:t>T</a:t>
              </a:r>
              <a:endParaRPr lang="en-US" baseline="300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1CA3ED0-9E51-48FC-96F4-54F6B03501DA}"/>
                </a:ext>
              </a:extLst>
            </p:cNvPr>
            <p:cNvSpPr/>
            <p:nvPr/>
          </p:nvSpPr>
          <p:spPr>
            <a:xfrm>
              <a:off x="4641973" y="5873231"/>
              <a:ext cx="1456358" cy="46675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err="1"/>
                <a:t>u</a:t>
              </a:r>
              <a:r>
                <a:rPr lang="en-US" baseline="-25000" dirty="0" err="1"/>
                <a:t>z</a:t>
              </a:r>
              <a:r>
                <a:rPr lang="en-US" baseline="30000" dirty="0" err="1"/>
                <a:t>T</a:t>
              </a:r>
              <a:endParaRPr lang="en-US" baseline="300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FD11965-46F2-434D-B304-AE984E43CB76}"/>
              </a:ext>
            </a:extLst>
          </p:cNvPr>
          <p:cNvGrpSpPr/>
          <p:nvPr/>
        </p:nvGrpSpPr>
        <p:grpSpPr>
          <a:xfrm>
            <a:off x="1117636" y="3489472"/>
            <a:ext cx="6908729" cy="2002639"/>
            <a:chOff x="1117636" y="3707181"/>
            <a:chExt cx="6908729" cy="200263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302BFBD-F0CD-495B-B3EA-0DC4786D377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36" y="3707181"/>
              <a:ext cx="3721342" cy="200263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4BE9B1-98A5-4675-B0BA-1194BD8891E1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264" y="3857833"/>
              <a:ext cx="1383101" cy="638741"/>
            </a:xfrm>
            <a:prstGeom prst="rect">
              <a:avLst/>
            </a:prstGeom>
          </p:spPr>
        </p:pic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8A5E1C3F-BEB9-418E-9A3E-FCA7545A19AD}"/>
                </a:ext>
              </a:extLst>
            </p:cNvPr>
            <p:cNvSpPr/>
            <p:nvPr/>
          </p:nvSpPr>
          <p:spPr>
            <a:xfrm>
              <a:off x="5325938" y="3934888"/>
              <a:ext cx="830366" cy="48463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E1C7030-25E4-4733-B290-EFB8B6080E44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264" y="4884340"/>
              <a:ext cx="1134981" cy="638741"/>
            </a:xfrm>
            <a:prstGeom prst="rect">
              <a:avLst/>
            </a:prstGeom>
          </p:spPr>
        </p:pic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66A86A8E-21D8-4C86-809C-31C05D23109A}"/>
                </a:ext>
              </a:extLst>
            </p:cNvPr>
            <p:cNvSpPr/>
            <p:nvPr/>
          </p:nvSpPr>
          <p:spPr>
            <a:xfrm>
              <a:off x="5325938" y="4961394"/>
              <a:ext cx="830366" cy="48463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B68EB18B-8464-48E5-BB1D-7671A1830A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90" y="5533134"/>
            <a:ext cx="1647986" cy="21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1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EED161-2086-402B-BC9F-CC1696482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spcBef>
                <a:spcPts val="2000"/>
              </a:spcBef>
            </a:pPr>
            <a:r>
              <a:rPr lang="en-US" dirty="0"/>
              <a:t>What if </a:t>
            </a:r>
            <a:r>
              <a:rPr lang="en-US" b="1" i="1" dirty="0"/>
              <a:t>N</a:t>
            </a:r>
            <a:r>
              <a:rPr lang="en-US" dirty="0"/>
              <a:t> and </a:t>
            </a:r>
            <a:r>
              <a:rPr lang="en-US" b="1" i="1" dirty="0"/>
              <a:t>V</a:t>
            </a:r>
            <a:r>
              <a:rPr lang="en-US" dirty="0"/>
              <a:t> are not perpendicular?</a:t>
            </a:r>
          </a:p>
          <a:p>
            <a:pPr lvl="1"/>
            <a:r>
              <a:rPr lang="en-US" dirty="0"/>
              <a:t>There does not exist a rotation </a:t>
            </a:r>
            <a:r>
              <a:rPr lang="en-US" i="1" dirty="0"/>
              <a:t>R</a:t>
            </a:r>
            <a:r>
              <a:rPr lang="en-US" dirty="0"/>
              <a:t> that simultaneously aligns the “look at” direction </a:t>
            </a:r>
            <a:r>
              <a:rPr lang="en-US" b="1" i="1" dirty="0"/>
              <a:t>N</a:t>
            </a:r>
            <a:r>
              <a:rPr lang="en-US" dirty="0"/>
              <a:t>/|</a:t>
            </a:r>
            <a:r>
              <a:rPr lang="en-US" b="1" i="1" dirty="0"/>
              <a:t>N</a:t>
            </a:r>
            <a:r>
              <a:rPr lang="en-US" dirty="0"/>
              <a:t>| with (0, 0, -1) and the “view up” direction </a:t>
            </a:r>
            <a:r>
              <a:rPr lang="en-US" b="1" i="1" dirty="0"/>
              <a:t>V</a:t>
            </a:r>
            <a:r>
              <a:rPr lang="en-US" dirty="0"/>
              <a:t>/|</a:t>
            </a:r>
            <a:r>
              <a:rPr lang="en-US" b="1" i="1" dirty="0"/>
              <a:t>V</a:t>
            </a:r>
            <a:r>
              <a:rPr lang="en-US" dirty="0"/>
              <a:t>| with (0, 1, 0)</a:t>
            </a:r>
          </a:p>
          <a:p>
            <a:pPr lvl="1"/>
            <a:r>
              <a:rPr lang="en-US" dirty="0"/>
              <a:t>The alignment of the “look at” direction is usually prioritized by setting </a:t>
            </a:r>
            <a:r>
              <a:rPr lang="en-US" b="1" i="1" dirty="0" err="1"/>
              <a:t>u</a:t>
            </a:r>
            <a:r>
              <a:rPr lang="en-US" baseline="-25000" dirty="0" err="1"/>
              <a:t>z</a:t>
            </a:r>
            <a:r>
              <a:rPr lang="en-US" dirty="0"/>
              <a:t> first: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other two axes are set afterward: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4320D8-7292-472D-8980-50091E63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View Transformation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DDEAB2F-CD72-4715-9049-0D64CE95DA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49" y="1008405"/>
            <a:ext cx="4592048" cy="5806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4D4932-024B-4540-AB46-E3CA692EFA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17" y="3922159"/>
            <a:ext cx="1257365" cy="5806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B2456B-3D2C-469D-BF73-2CC788C4AEC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83" y="5200510"/>
            <a:ext cx="3537386" cy="5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051AEA7-4CC7-428C-A6CC-3D5C79C9D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Perspective Projection</a:t>
            </a: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0C7895F9-5124-44D4-9783-D4F6383CA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043" y="2666249"/>
            <a:ext cx="990600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88AA1A4C-2DCF-4215-82E3-4BEA27225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243" y="2361449"/>
            <a:ext cx="10668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65" name="Line 9">
            <a:extLst>
              <a:ext uri="{FF2B5EF4-FFF2-40B4-BE49-F238E27FC236}">
                <a16:creationId xmlns:a16="http://schemas.microsoft.com/office/drawing/2014/main" id="{3F4486A3-98D5-40EC-AF1E-1F5EF7B3B1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2043" y="3123449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11">
            <a:extLst>
              <a:ext uri="{FF2B5EF4-FFF2-40B4-BE49-F238E27FC236}">
                <a16:creationId xmlns:a16="http://schemas.microsoft.com/office/drawing/2014/main" id="{2AE8D7C7-1559-4472-A716-238AFD72FC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2643" y="3123449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12">
            <a:extLst>
              <a:ext uri="{FF2B5EF4-FFF2-40B4-BE49-F238E27FC236}">
                <a16:creationId xmlns:a16="http://schemas.microsoft.com/office/drawing/2014/main" id="{CEBA0F4A-AA82-4395-B48E-32C264C29B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2043" y="2361449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13">
            <a:extLst>
              <a:ext uri="{FF2B5EF4-FFF2-40B4-BE49-F238E27FC236}">
                <a16:creationId xmlns:a16="http://schemas.microsoft.com/office/drawing/2014/main" id="{D6BC954E-FEEF-4026-8590-987C3EFB5A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2643" y="2361449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2" name="Oval 14">
            <a:extLst>
              <a:ext uri="{FF2B5EF4-FFF2-40B4-BE49-F238E27FC236}">
                <a16:creationId xmlns:a16="http://schemas.microsoft.com/office/drawing/2014/main" id="{134D8171-D6FB-451B-A458-A6F2D2C8E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843" y="3885449"/>
            <a:ext cx="533400" cy="609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5439" name="Line 31">
            <a:extLst>
              <a:ext uri="{FF2B5EF4-FFF2-40B4-BE49-F238E27FC236}">
                <a16:creationId xmlns:a16="http://schemas.microsoft.com/office/drawing/2014/main" id="{5BBDC65C-60B6-4975-8121-3E4D8D1B9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2643" y="3504449"/>
            <a:ext cx="41910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0" name="Line 32">
            <a:extLst>
              <a:ext uri="{FF2B5EF4-FFF2-40B4-BE49-F238E27FC236}">
                <a16:creationId xmlns:a16="http://schemas.microsoft.com/office/drawing/2014/main" id="{F8E92B80-D389-4E3F-A9FF-28FA2D24E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043" y="3123449"/>
            <a:ext cx="3505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1" name="Line 33">
            <a:extLst>
              <a:ext uri="{FF2B5EF4-FFF2-40B4-BE49-F238E27FC236}">
                <a16:creationId xmlns:a16="http://schemas.microsoft.com/office/drawing/2014/main" id="{B1B1E405-DB0C-47E9-BE30-90985E841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2643" y="2666249"/>
            <a:ext cx="40386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3" name="Line 35">
            <a:extLst>
              <a:ext uri="{FF2B5EF4-FFF2-40B4-BE49-F238E27FC236}">
                <a16:creationId xmlns:a16="http://schemas.microsoft.com/office/drawing/2014/main" id="{B4E2574E-B79E-4121-8C24-F586901A0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043" y="2361449"/>
            <a:ext cx="365760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9" name="Line 41">
            <a:extLst>
              <a:ext uri="{FF2B5EF4-FFF2-40B4-BE49-F238E27FC236}">
                <a16:creationId xmlns:a16="http://schemas.microsoft.com/office/drawing/2014/main" id="{01B73F22-12EE-47B6-8567-9D05975147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79243" y="2361449"/>
            <a:ext cx="4724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0" name="Line 42">
            <a:extLst>
              <a:ext uri="{FF2B5EF4-FFF2-40B4-BE49-F238E27FC236}">
                <a16:creationId xmlns:a16="http://schemas.microsoft.com/office/drawing/2014/main" id="{49165D20-B12F-4FC3-991C-2A24C9100A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22043" y="2666249"/>
            <a:ext cx="5181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1" name="Line 43">
            <a:extLst>
              <a:ext uri="{FF2B5EF4-FFF2-40B4-BE49-F238E27FC236}">
                <a16:creationId xmlns:a16="http://schemas.microsoft.com/office/drawing/2014/main" id="{DEB8B226-82B4-45E1-AEA9-30077DB48C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79243" y="3123449"/>
            <a:ext cx="472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2" name="Line 44">
            <a:extLst>
              <a:ext uri="{FF2B5EF4-FFF2-40B4-BE49-F238E27FC236}">
                <a16:creationId xmlns:a16="http://schemas.microsoft.com/office/drawing/2014/main" id="{3AF6E701-8322-40A1-9DF0-9A1E468A5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2043" y="3504449"/>
            <a:ext cx="518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74" name="Freeform 66">
            <a:extLst>
              <a:ext uri="{FF2B5EF4-FFF2-40B4-BE49-F238E27FC236}">
                <a16:creationId xmlns:a16="http://schemas.microsoft.com/office/drawing/2014/main" id="{64013ACF-2BB9-4C2C-B602-A1005D5C0C55}"/>
              </a:ext>
            </a:extLst>
          </p:cNvPr>
          <p:cNvSpPr>
            <a:spLocks/>
          </p:cNvSpPr>
          <p:nvPr/>
        </p:nvSpPr>
        <p:spPr bwMode="auto">
          <a:xfrm>
            <a:off x="4184243" y="3199649"/>
            <a:ext cx="609600" cy="533400"/>
          </a:xfrm>
          <a:custGeom>
            <a:avLst/>
            <a:gdLst>
              <a:gd name="T0" fmla="*/ 0 w 384"/>
              <a:gd name="T1" fmla="*/ 120967500 h 336"/>
              <a:gd name="T2" fmla="*/ 967740000 w 384"/>
              <a:gd name="T3" fmla="*/ 0 h 336"/>
              <a:gd name="T4" fmla="*/ 967740000 w 384"/>
              <a:gd name="T5" fmla="*/ 604837500 h 336"/>
              <a:gd name="T6" fmla="*/ 0 w 384"/>
              <a:gd name="T7" fmla="*/ 846772500 h 336"/>
              <a:gd name="T8" fmla="*/ 0 w 384"/>
              <a:gd name="T9" fmla="*/ 12096750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336">
                <a:moveTo>
                  <a:pt x="0" y="48"/>
                </a:moveTo>
                <a:lnTo>
                  <a:pt x="384" y="0"/>
                </a:lnTo>
                <a:lnTo>
                  <a:pt x="384" y="240"/>
                </a:lnTo>
                <a:lnTo>
                  <a:pt x="0" y="336"/>
                </a:lnTo>
                <a:lnTo>
                  <a:pt x="0" y="48"/>
                </a:lnTo>
                <a:close/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75" name="Freeform 67">
            <a:extLst>
              <a:ext uri="{FF2B5EF4-FFF2-40B4-BE49-F238E27FC236}">
                <a16:creationId xmlns:a16="http://schemas.microsoft.com/office/drawing/2014/main" id="{B1AA924B-327B-4929-AF3C-F12639B0DF75}"/>
              </a:ext>
            </a:extLst>
          </p:cNvPr>
          <p:cNvSpPr>
            <a:spLocks/>
          </p:cNvSpPr>
          <p:nvPr/>
        </p:nvSpPr>
        <p:spPr bwMode="auto">
          <a:xfrm>
            <a:off x="4184243" y="3047249"/>
            <a:ext cx="762000" cy="609600"/>
          </a:xfrm>
          <a:custGeom>
            <a:avLst/>
            <a:gdLst>
              <a:gd name="T0" fmla="*/ 0 w 480"/>
              <a:gd name="T1" fmla="*/ 120967500 h 384"/>
              <a:gd name="T2" fmla="*/ 1209675000 w 480"/>
              <a:gd name="T3" fmla="*/ 0 h 384"/>
              <a:gd name="T4" fmla="*/ 1209675000 w 480"/>
              <a:gd name="T5" fmla="*/ 725805000 h 384"/>
              <a:gd name="T6" fmla="*/ 120967500 w 480"/>
              <a:gd name="T7" fmla="*/ 967740000 h 384"/>
              <a:gd name="T8" fmla="*/ 120967500 w 480"/>
              <a:gd name="T9" fmla="*/ 12096750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384">
                <a:moveTo>
                  <a:pt x="0" y="48"/>
                </a:moveTo>
                <a:lnTo>
                  <a:pt x="480" y="0"/>
                </a:lnTo>
                <a:lnTo>
                  <a:pt x="480" y="288"/>
                </a:lnTo>
                <a:lnTo>
                  <a:pt x="48" y="384"/>
                </a:lnTo>
                <a:lnTo>
                  <a:pt x="48" y="48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77" name="Freeform 69">
            <a:extLst>
              <a:ext uri="{FF2B5EF4-FFF2-40B4-BE49-F238E27FC236}">
                <a16:creationId xmlns:a16="http://schemas.microsoft.com/office/drawing/2014/main" id="{B4D806BA-99A8-42C2-9508-05C97D2525D6}"/>
              </a:ext>
            </a:extLst>
          </p:cNvPr>
          <p:cNvSpPr>
            <a:spLocks/>
          </p:cNvSpPr>
          <p:nvPr/>
        </p:nvSpPr>
        <p:spPr bwMode="auto">
          <a:xfrm>
            <a:off x="3574643" y="2285249"/>
            <a:ext cx="2971800" cy="2590800"/>
          </a:xfrm>
          <a:custGeom>
            <a:avLst/>
            <a:gdLst>
              <a:gd name="T0" fmla="*/ 0 w 1440"/>
              <a:gd name="T1" fmla="*/ 436541094 h 1488"/>
              <a:gd name="T2" fmla="*/ 2147483646 w 1440"/>
              <a:gd name="T3" fmla="*/ 0 h 1488"/>
              <a:gd name="T4" fmla="*/ 2147483646 w 1440"/>
              <a:gd name="T5" fmla="*/ 2147483646 h 1488"/>
              <a:gd name="T6" fmla="*/ 204435075 w 1440"/>
              <a:gd name="T7" fmla="*/ 2147483646 h 1488"/>
              <a:gd name="T8" fmla="*/ 0 w 1440"/>
              <a:gd name="T9" fmla="*/ 436541094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0" h="1488">
                <a:moveTo>
                  <a:pt x="0" y="144"/>
                </a:moveTo>
                <a:lnTo>
                  <a:pt x="1440" y="0"/>
                </a:lnTo>
                <a:lnTo>
                  <a:pt x="1440" y="1296"/>
                </a:lnTo>
                <a:lnTo>
                  <a:pt x="48" y="1488"/>
                </a:lnTo>
                <a:lnTo>
                  <a:pt x="0" y="144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78" name="Line 70">
            <a:extLst>
              <a:ext uri="{FF2B5EF4-FFF2-40B4-BE49-F238E27FC236}">
                <a16:creationId xmlns:a16="http://schemas.microsoft.com/office/drawing/2014/main" id="{40D022A8-C93D-4B87-B5E8-8D9040F773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4243" y="3123449"/>
            <a:ext cx="76200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80" name="Line 72">
            <a:extLst>
              <a:ext uri="{FF2B5EF4-FFF2-40B4-BE49-F238E27FC236}">
                <a16:creationId xmlns:a16="http://schemas.microsoft.com/office/drawing/2014/main" id="{FAC11AD0-F851-46EA-B199-5773D1D16B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3843" y="3047249"/>
            <a:ext cx="152400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81" name="Line 73">
            <a:extLst>
              <a:ext uri="{FF2B5EF4-FFF2-40B4-BE49-F238E27FC236}">
                <a16:creationId xmlns:a16="http://schemas.microsoft.com/office/drawing/2014/main" id="{F79BF8BC-577B-43D5-BEF2-4338D8A700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3843" y="3504449"/>
            <a:ext cx="152400" cy="76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82" name="Line 74">
            <a:extLst>
              <a:ext uri="{FF2B5EF4-FFF2-40B4-BE49-F238E27FC236}">
                <a16:creationId xmlns:a16="http://schemas.microsoft.com/office/drawing/2014/main" id="{8F237C81-FF15-4F88-ABC5-3806D57C4D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4243" y="3656849"/>
            <a:ext cx="76200" cy="76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87" name="Line 79">
            <a:extLst>
              <a:ext uri="{FF2B5EF4-FFF2-40B4-BE49-F238E27FC236}">
                <a16:creationId xmlns:a16="http://schemas.microsoft.com/office/drawing/2014/main" id="{5D258FD4-B0D9-4717-8A7C-C3A56F0D87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27443" y="3961649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88" name="Line 80">
            <a:extLst>
              <a:ext uri="{FF2B5EF4-FFF2-40B4-BE49-F238E27FC236}">
                <a16:creationId xmlns:a16="http://schemas.microsoft.com/office/drawing/2014/main" id="{FCEC18F4-1CA9-4D4A-AC19-50D06124A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7443" y="4190249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E91AE-242D-4E9F-BEBF-02A6D8CFA089}"/>
              </a:ext>
            </a:extLst>
          </p:cNvPr>
          <p:cNvSpPr txBox="1"/>
          <p:nvPr/>
        </p:nvSpPr>
        <p:spPr>
          <a:xfrm>
            <a:off x="5803156" y="4799849"/>
            <a:ext cx="2639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single viewing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FAFD58A-3904-428A-8E45-15F4BC8AD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Perspective Projection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62CE5DC-DF4C-4A21-B62A-4D92A0ADB7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08063"/>
            <a:ext cx="8913812" cy="5470525"/>
          </a:xfrm>
        </p:spPr>
        <p:txBody>
          <a:bodyPr/>
          <a:lstStyle/>
          <a:p>
            <a:pPr eaLnBrk="1" hangingPunct="1"/>
            <a:r>
              <a:rPr lang="en-US" altLang="en-US" dirty="0"/>
              <a:t>Eye (</a:t>
            </a:r>
            <a:r>
              <a:rPr lang="en-US" altLang="en-US" b="1" i="1" dirty="0"/>
              <a:t>E</a:t>
            </a:r>
            <a:r>
              <a:rPr lang="en-US" altLang="en-US" dirty="0"/>
              <a:t>): (0, 0 ,0)</a:t>
            </a:r>
          </a:p>
          <a:p>
            <a:pPr eaLnBrk="1" hangingPunct="1"/>
            <a:r>
              <a:rPr lang="en-US" altLang="en-US" dirty="0"/>
              <a:t>“View up” direction: (0, 1, 0)</a:t>
            </a:r>
          </a:p>
          <a:p>
            <a:pPr eaLnBrk="1" hangingPunct="1"/>
            <a:r>
              <a:rPr lang="en-US" altLang="en-US" dirty="0"/>
              <a:t>“Look at” direction: (0, 0, -1)</a:t>
            </a:r>
          </a:p>
          <a:p>
            <a:pPr lvl="1" eaLnBrk="1" hangingPunct="1"/>
            <a:r>
              <a:rPr lang="en-US" altLang="en-US" dirty="0"/>
              <a:t>The image plane is located at </a:t>
            </a:r>
            <a:r>
              <a:rPr lang="en-US" altLang="en-US" i="1" dirty="0"/>
              <a:t>z</a:t>
            </a:r>
            <a:r>
              <a:rPr lang="en-US" altLang="en-US" dirty="0"/>
              <a:t> = -</a:t>
            </a:r>
            <a:r>
              <a:rPr lang="en-US" altLang="en-US" i="1" dirty="0"/>
              <a:t>n</a:t>
            </a:r>
            <a:r>
              <a:rPr lang="en-US" altLang="en-US" dirty="0"/>
              <a:t> (where </a:t>
            </a:r>
            <a:r>
              <a:rPr lang="en-US" altLang="en-US" i="1" dirty="0"/>
              <a:t>n</a:t>
            </a:r>
            <a:r>
              <a:rPr lang="en-US" altLang="en-US" dirty="0"/>
              <a:t> &gt; 0)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View Direction</a:t>
            </a:r>
          </a:p>
          <a:p>
            <a:pPr lvl="1" eaLnBrk="1" hangingPunct="1"/>
            <a:r>
              <a:rPr lang="en-US" altLang="en-US" dirty="0"/>
              <a:t>Mimics eye movement after head is fixed</a:t>
            </a:r>
          </a:p>
          <a:p>
            <a:pPr lvl="1" eaLnBrk="1" hangingPunct="1"/>
            <a:r>
              <a:rPr lang="en-US" altLang="en-US" dirty="0"/>
              <a:t>Tilt-shift lens effect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FAFD58A-3904-428A-8E45-15F4BC8AD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Perspective Projection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62CE5DC-DF4C-4A21-B62A-4D92A0ADB7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08063"/>
            <a:ext cx="8913812" cy="5470525"/>
          </a:xfrm>
        </p:spPr>
        <p:txBody>
          <a:bodyPr/>
          <a:lstStyle/>
          <a:p>
            <a:pPr eaLnBrk="1" hangingPunct="1"/>
            <a:r>
              <a:rPr lang="en-US" altLang="en-US" dirty="0"/>
              <a:t>The goal of perspective projection is to transform camera/eye coordinates to clip-space coordinates</a:t>
            </a:r>
          </a:p>
        </p:txBody>
      </p:sp>
      <p:pic>
        <p:nvPicPr>
          <p:cNvPr id="2052" name="Picture 4" descr="OpenGL Perspective Frustum and NDC">
            <a:extLst>
              <a:ext uri="{FF2B5EF4-FFF2-40B4-BE49-F238E27FC236}">
                <a16:creationId xmlns:a16="http://schemas.microsoft.com/office/drawing/2014/main" id="{7D638FBA-07C4-4CD9-A9FC-A44A50F1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0" y="2000250"/>
            <a:ext cx="8796127" cy="421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3F994E-8626-4E84-87E7-F583B7E55AA7}"/>
              </a:ext>
            </a:extLst>
          </p:cNvPr>
          <p:cNvSpPr txBox="1"/>
          <p:nvPr/>
        </p:nvSpPr>
        <p:spPr>
          <a:xfrm>
            <a:off x="1514474" y="5721516"/>
            <a:ext cx="2335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Camera/eye space</a:t>
            </a:r>
            <a:br>
              <a:rPr lang="en-US" sz="2000" dirty="0"/>
            </a:br>
            <a:r>
              <a:rPr lang="en-US" sz="2000" dirty="0"/>
              <a:t>(right-handed)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162A8-15A2-4B8C-875E-F71214746359}"/>
              </a:ext>
            </a:extLst>
          </p:cNvPr>
          <p:cNvSpPr txBox="1"/>
          <p:nvPr/>
        </p:nvSpPr>
        <p:spPr>
          <a:xfrm>
            <a:off x="5293632" y="6210242"/>
            <a:ext cx="2906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Clip space (left-handed)</a:t>
            </a:r>
          </a:p>
        </p:txBody>
      </p:sp>
    </p:spTree>
    <p:extLst>
      <p:ext uri="{BB962C8B-B14F-4D97-AF65-F5344CB8AC3E}">
        <p14:creationId xmlns:p14="http://schemas.microsoft.com/office/powerpoint/2010/main" val="14476653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8.0179"/>
  <p:tag name="ORIGINALWIDTH" val="672.0345"/>
  <p:tag name="LATEXADDIN" val="\documentclass{article}&#10;\usepackage{amsmath,amsfonts,amssymb,bm}&#10;\pagestyle{empty}&#10;\begin{document}&#10;&#10;\[ R(\bm{N}, \bm{V}) = \begin{pmatrix}&#10;\bm{u}_x^{\top}\\[2pt]&#10;\bm{u}_y^{\top}\\[2pt]&#10;\bm{u}_z^{\top}&#10;\end{pmatrix} \]&#10;&#10;&#10;\end{document}"/>
  <p:tag name="IGUANATEXSIZE" val="22"/>
  <p:tag name="IGUANATEXCURSOR" val="218"/>
  <p:tag name="TRANSPARENCY" val="True"/>
  <p:tag name="FILENAME" val=""/>
  <p:tag name="INPUTTYPE" val="0"/>
  <p:tag name="LATEXENGINEID" val="1"/>
  <p:tag name="TEMPFOLDER" val="D:\tmp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0.5268"/>
  <p:tag name="ORIGINALWIDTH" val="673.5347"/>
  <p:tag name="LATEXADDIN" val="\documentclass{article}&#10;\usepackage{amsmath,amsfonts,amssymb,bm}&#10;\pagestyle{empty}&#10;\begin{document}&#10;&#10;\[&#10;M_p&#10;\underbrace{%&#10;\begin{pmatrix}&#10;x\\&#10;y\\&#10;z\\&#10;1&#10;\end{pmatrix}&#10;}_{=\,\bm{P}}&#10;=&#10;\underbrace{%&#10;\begin{pmatrix}&#10;x_c\\&#10;y_c\\&#10;z_c\\&#10;w_c&#10;\end{pmatrix}&#10;}_{=\,\bm{P}_c}&#10;\]&#10;&#10;&#10;\end{document}"/>
  <p:tag name="IGUANATEXSIZE" val="22"/>
  <p:tag name="IGUANATEXCURSOR" val="262"/>
  <p:tag name="TRANSPARENCY" val="True"/>
  <p:tag name="FILENAME" val=""/>
  <p:tag name="INPUTTYPE" val="0"/>
  <p:tag name="LATEXENGINEID" val="1"/>
  <p:tag name="TEMPFOLDER" val="D:\tmp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7.0086"/>
  <p:tag name="ORIGINALWIDTH" val="748.0385"/>
  <p:tag name="LATEXADDIN" val="\documentclass{article}&#10;\usepackage{amsmath,amsfonts,amssymb,bm}&#10;\pagestyle{empty}&#10;\begin{document}&#10;&#10;\[&#10;\frac{x_p}{x} = \frac{y_p}{y} = \frac{z_p}{z} = \frac{-n}{z}&#10;\]&#10;&#10;&#10;\end{document}"/>
  <p:tag name="IGUANATEXSIZE" val="22"/>
  <p:tag name="IGUANATEXCURSOR" val="164"/>
  <p:tag name="TRANSPARENCY" val="True"/>
  <p:tag name="FILENAME" val=""/>
  <p:tag name="INPUTTYPE" val="0"/>
  <p:tag name="LATEXENGINEID" val="1"/>
  <p:tag name="TEMPFOLDER" val="D:\tmp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5077"/>
  <p:tag name="ORIGINALWIDTH" val="692.5356"/>
  <p:tag name="LATEXADDIN" val="\documentclass{article}&#10;\usepackage{amsmath,amsfonts,amssymb,bm}&#10;\pagestyle{empty}&#10;\begin{document}&#10;&#10;\[&#10;x_p = \frac{nx}{-z},\ &#10;y_p = \frac{ny}{-z}\\&#10;\]&#10;&#10;&#10;\end{document}"/>
  <p:tag name="IGUANATEXSIZE" val="22"/>
  <p:tag name="IGUANATEXCURSOR" val="144"/>
  <p:tag name="TRANSPARENCY" val="True"/>
  <p:tag name="FILENAME" val=""/>
  <p:tag name="INPUTTYPE" val="0"/>
  <p:tag name="LATEXENGINEID" val="1"/>
  <p:tag name="TEMPFOLDER" val="D:\tmp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5077"/>
  <p:tag name="ORIGINALWIDTH" val="692.5356"/>
  <p:tag name="LATEXADDIN" val="\documentclass{article}&#10;\usepackage{amsmath,amsfonts,amssymb,bm}&#10;\pagestyle{empty}&#10;\begin{document}&#10;&#10;\[&#10;x_p = \frac{nx}{-z},\ &#10;y_p = \frac{ny}{-z}\\&#10;\]&#10;&#10;&#10;\end{document}"/>
  <p:tag name="IGUANATEXSIZE" val="22"/>
  <p:tag name="IGUANATEXCURSOR" val="144"/>
  <p:tag name="TRANSPARENCY" val="True"/>
  <p:tag name="FILENAME" val=""/>
  <p:tag name="INPUTTYPE" val="0"/>
  <p:tag name="LATEXENGINEID" val="1"/>
  <p:tag name="TEMPFOLDER" val="D:\tmp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8.0205"/>
  <p:tag name="ORIGINALWIDTH" val="715.5367"/>
  <p:tag name="LATEXADDIN" val="\documentclass{article}&#10;\usepackage{amsmath,amsfonts,amssymb,bm}&#10;\pagestyle{empty}&#10;\begin{document}&#10;&#10;\[&#10;\begin{pmatrix}&#10;x'\\&#10;y'\\&#10;z'\\&#10;-z&#10;\end{pmatrix}&#10;\sim&#10;\begin{pmatrix}&#10;x'/-z\\&#10;y'/-z\\&#10;z'/-z\\&#10;1&#10;\end{pmatrix}&#10;\]&#10;&#10;&#10;\end{document}"/>
  <p:tag name="IGUANATEXSIZE" val="22"/>
  <p:tag name="IGUANATEXCURSOR" val="193"/>
  <p:tag name="TRANSPARENCY" val="True"/>
  <p:tag name="FILENAME" val=""/>
  <p:tag name="INPUTTYPE" val="0"/>
  <p:tag name="LATEXENGINEID" val="1"/>
  <p:tag name="TEMPFOLDER" val="D:\tmp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8.0272"/>
  <p:tag name="ORIGINALWIDTH" val="1198.062"/>
  <p:tag name="LATEXADDIN" val="\documentclass{article}&#10;\usepackage{amsmath,amsfonts,amssymb,bm}&#10;\pagestyle{empty}&#10;\begin{document}&#10;&#10;\[&#10;\underbrace{%&#10;\begin{pmatrix}&#10;? &amp; ? &amp; ? &amp; ?\\&#10;? &amp; ? &amp; ? &amp; ?\\&#10;? &amp; ? &amp; ? &amp; ?\\&#10;0 &amp; 0 &amp; -1 &amp; 0&#10;\end{pmatrix}&#10;}_{=\,M_p}&#10;\underbrace{%&#10;\begin{pmatrix}&#10;x\\&#10;y\\&#10;z\\&#10;1&#10;\end{pmatrix}&#10;}_{=\,\bm{P}}&#10;=&#10;\underbrace{%&#10;\begin{pmatrix}&#10;x_c\\&#10;y_c\\&#10;z_c\\&#10;-z&#10;\end{pmatrix}&#10;}_{=\,\bm{P}_c}&#10;\]&#10;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D:\tmp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0078"/>
  <p:tag name="ORIGINALWIDTH" val="2293.118"/>
  <p:tag name="LATEXADDIN" val="\documentclass{article}&#10;\usepackage{amsmath,amsfonts,amssymb,bm}&#10;\pagestyle{empty}&#10;\begin{document}&#10;&#10;\[&#10;l \leq x_p \leq r \implies -1 \leq \frac{x_c}{-z} \leq 1, \quad&#10;b \leq y_p \leq t \implies -1 \leq \frac{y_c}{-z} \leq 1&#10;\]&#10;&#10;&#10;\end{document}"/>
  <p:tag name="IGUANATEXSIZE" val="22"/>
  <p:tag name="IGUANATEXCURSOR" val="225"/>
  <p:tag name="TRANSPARENCY" val="True"/>
  <p:tag name="FILENAME" val=""/>
  <p:tag name="INPUTTYPE" val="0"/>
  <p:tag name="LATEXENGINEID" val="1"/>
  <p:tag name="TEMPFOLDER" val="D:\tmp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6.009"/>
  <p:tag name="ORIGINALWIDTH" val="1546.079"/>
  <p:tag name="LATEXADDIN" val="\documentclass{article}&#10;\usepackage{amsmath,amsfonts,amssymb,bm}&#10;\pagestyle{empty}&#10;\begin{document}&#10;&#10;\[&#10;\frac{x_c}{-z} = \frac{2(x_p - l)}{r - l} - 1, \quad&#10;\frac{y_c}{-z} = \frac{2(y_p - b)}{t - b} - 1&#10;\]&#10;&#10;&#10;\end{document}"/>
  <p:tag name="IGUANATEXSIZE" val="22"/>
  <p:tag name="IGUANATEXCURSOR" val="169"/>
  <p:tag name="TRANSPARENCY" val="True"/>
  <p:tag name="FILENAME" val=""/>
  <p:tag name="INPUTTYPE" val="0"/>
  <p:tag name="LATEXENGINEID" val="1"/>
  <p:tag name="TEMPFOLDER" val="D:\tmp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5077"/>
  <p:tag name="ORIGINALWIDTH" val="311.516"/>
  <p:tag name="LATEXADDIN" val="\documentclass{article}&#10;\usepackage{amsmath,amsfonts,amssymb,bm}&#10;\pagestyle{empty}&#10;\begin{document}&#10;&#10;\[&#10;x_p = \frac{nx}{-z}&#10;\]&#10;&#10;&#10;\end{document}"/>
  <p:tag name="IGUANATEXSIZE" val="22"/>
  <p:tag name="IGUANATEXCURSOR" val="123"/>
  <p:tag name="TRANSPARENCY" val="True"/>
  <p:tag name="FILENAME" val=""/>
  <p:tag name="INPUTTYPE" val="0"/>
  <p:tag name="LATEXENGINEID" val="1"/>
  <p:tag name="TEMPFOLDER" val="D:\tmp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4.0094"/>
  <p:tag name="ORIGINALWIDTH" val="1879.097"/>
  <p:tag name="LATEXADDIN" val="\documentclass{article}&#10;\usepackage{amsmath,amsfonts,amssymb,bm}&#10;\pagestyle{empty}&#10;\begin{document}&#10;&#10;\[&#10;\begin{split}&#10;\frac{x_c}{-z} &amp;= \frac{2(x_p - l)}{r - l} - 1&#10;= \frac{2x_p - (r + l)}{r - l}&#10;= \frac{2\frac{nx}{-z}}{r - l} - \frac{r + l}{r - l}&#10;\end{split}&#10;\]&#10;&#10;&#10;\end{document}"/>
  <p:tag name="IGUANATEXSIZE" val="22"/>
  <p:tag name="IGUANATEXCURSOR" val="248"/>
  <p:tag name="TRANSPARENCY" val="True"/>
  <p:tag name="FILENAME" val=""/>
  <p:tag name="INPUTTYPE" val="0"/>
  <p:tag name="LATEXENGINEID" val="1"/>
  <p:tag name="TEMPFOLDER" val="D:\tmp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0033"/>
  <p:tag name="ORIGINALWIDTH" val="491.5253"/>
  <p:tag name="LATEXADDIN" val="\documentclass{article}&#10;\usepackage{amsmath,amsfonts,amssymb,bm}&#10;\pagestyle{empty}&#10;\begin{document}&#10;&#10;\[&#10;\bm{u}_x = \bm{u}_y \times \bm{u}_z&#10;\]&#10;&#10;&#10;\end{document}"/>
  <p:tag name="IGUANATEXSIZE" val="22"/>
  <p:tag name="IGUANATEXCURSOR" val="120"/>
  <p:tag name="TRANSPARENCY" val="True"/>
  <p:tag name="FILENAME" val=""/>
  <p:tag name="INPUTTYPE" val="0"/>
  <p:tag name="LATEXENGINEID" val="1"/>
  <p:tag name="TEMPFOLDER" val="D:\tmp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1.5088"/>
  <p:tag name="ORIGINALWIDTH" val="752.5386"/>
  <p:tag name="LATEXADDIN" val="\documentclass{article}&#10;\usepackage{amsmath,amsfonts,amssymb,bm}&#10;\pagestyle{empty}&#10;\begin{document}&#10;&#10;\[&#10;x_c = \frac{2n}{r - l} x + \frac{r + l}{r - l} z&#10;\]&#10;&#10;&#10;\end{document}"/>
  <p:tag name="IGUANATEXSIZE" val="22"/>
  <p:tag name="IGUANATEXCURSOR" val="128"/>
  <p:tag name="TRANSPARENCY" val="True"/>
  <p:tag name="FILENAME" val=""/>
  <p:tag name="INPUTTYPE" val="0"/>
  <p:tag name="LATEXENGINEID" val="1"/>
  <p:tag name="TEMPFOLDER" val="D:\tmp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7.0276"/>
  <p:tag name="ORIGINALWIDTH" val="1302.067"/>
  <p:tag name="LATEXADDIN" val="\documentclass{article}&#10;\usepackage{amsmath,amsfonts,amssymb,bm}&#10;\pagestyle{empty}&#10;\begin{document}&#10;&#10;\[&#10;\underbrace{%&#10;\begin{pmatrix}&#10;\frac{2n}{r-l} &amp; 0 &amp; \frac{r+l}{r-l} &amp; 0\\&#10;? &amp; ? &amp; ? &amp; ?\\&#10;? &amp; ? &amp; ? &amp; ?\\&#10;0 &amp; 0 &amp; -1 &amp; 0&#10;\end{pmatrix}&#10;}_{=\,M_p}&#10;\underbrace{%&#10;\begin{pmatrix}&#10;x\\&#10;y\\&#10;z\\&#10;1&#10;\end{pmatrix}&#10;}_{=\,\bm{P}}&#10;=&#10;\underbrace{%&#10;\begin{pmatrix}&#10;x_c\\&#10;y_c\\&#10;z_c\\&#10;-z&#10;\end{pmatrix}&#10;}_{=\,\bm{P}_c}&#10;\]&#10;&#10;&#10;\end{document}"/>
  <p:tag name="IGUANATEXSIZE" val="20"/>
  <p:tag name="IGUANATEXCURSOR" val="174"/>
  <p:tag name="TRANSPARENCY" val="True"/>
  <p:tag name="FILENAME" val=""/>
  <p:tag name="INPUTTYPE" val="0"/>
  <p:tag name="LATEXENGINEID" val="1"/>
  <p:tag name="TEMPFOLDER" val="D:\tmp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5077"/>
  <p:tag name="ORIGINALWIDTH" val="304.5157"/>
  <p:tag name="LATEXADDIN" val="\documentclass{article}&#10;\usepackage{amsmath,amsfonts,amssymb,bm}&#10;\pagestyle{empty}&#10;\begin{document}&#10;&#10;\[&#10;y_p = \frac{ny}{-z}&#10;\]&#10;&#10;&#10;\end{document}"/>
  <p:tag name="IGUANATEXSIZE" val="22"/>
  <p:tag name="IGUANATEXCURSOR" val="118"/>
  <p:tag name="TRANSPARENCY" val="True"/>
  <p:tag name="FILENAME" val=""/>
  <p:tag name="INPUTTYPE" val="0"/>
  <p:tag name="LATEXENGINEID" val="1"/>
  <p:tag name="TEMPFOLDER" val="D:\tmp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1.5088"/>
  <p:tag name="ORIGINALWIDTH" val="741.0381"/>
  <p:tag name="LATEXADDIN" val="\documentclass{article}&#10;\usepackage{amsmath,amsfonts,amssymb,bm}&#10;\pagestyle{empty}&#10;\begin{document}&#10;&#10;\[&#10;y_c = \frac{2n}{t - b} y + \frac{t + b}{t - b} z&#10;\]&#10;&#10;&#10;\end{document}"/>
  <p:tag name="IGUANATEXSIZE" val="22"/>
  <p:tag name="IGUANATEXCURSOR" val="128"/>
  <p:tag name="TRANSPARENCY" val="True"/>
  <p:tag name="FILENAME" val=""/>
  <p:tag name="INPUTTYPE" val="0"/>
  <p:tag name="LATEXENGINEID" val="1"/>
  <p:tag name="TEMPFOLDER" val="D:\tmp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6.028"/>
  <p:tag name="ORIGINALWIDTH" val="1387.071"/>
  <p:tag name="LATEXADDIN" val="\documentclass{article}&#10;\usepackage{amsmath,amsfonts,amssymb,bm}&#10;\pagestyle{empty}&#10;\begin{document}&#10;&#10;\[&#10;\underbrace{%&#10;\begin{pmatrix}&#10;\frac{2n}{r-l} &amp; 0 &amp; \frac{r+l}{r-l} &amp; 0\\&#10;0 &amp; \frac{2n}{t-b} &amp; \frac{t+b}{t-b} &amp; 0\\&#10;? &amp; ? &amp; ? &amp; ?\\&#10;0 &amp; 0 &amp; -1 &amp; 0&#10;\end{pmatrix}&#10;}_{=\,M_p}&#10;\underbrace{%&#10;\begin{pmatrix}&#10;x\\&#10;y\\&#10;z\\&#10;1&#10;\end{pmatrix}&#10;}_{=\,\bm{P}}&#10;=&#10;\underbrace{%&#10;\begin{pmatrix}&#10;x_c\\&#10;y_c\\&#10;z_c\\&#10;-z&#10;\end{pmatrix}&#10;}_{=\,\bm{P}_c}&#10;\]&#10;&#10;&#10;\end{document}"/>
  <p:tag name="IGUANATEXSIZE" val="20"/>
  <p:tag name="IGUANATEXCURSOR" val="217"/>
  <p:tag name="TRANSPARENCY" val="True"/>
  <p:tag name="FILENAME" val=""/>
  <p:tag name="INPUTTYPE" val="0"/>
  <p:tag name="LATEXENGINEID" val="1"/>
  <p:tag name="TEMPFOLDER" val="D:\tmp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4.5301"/>
  <p:tag name="ORIGINALWIDTH" val="1361.07"/>
  <p:tag name="LATEXADDIN" val="\documentclass{article}&#10;\usepackage{amsmath,amsfonts,amssymb,bm}&#10;\pagestyle{empty}&#10;\begin{document}&#10;&#10;\[&#10;\underbrace{%&#10;\begin{pmatrix}&#10;\frac{2n}{r-l} &amp; 0 &amp; \frac{r+l}{r-l} &amp; 0\\[2pt]&#10;0 &amp; \frac{2n}{t-b} &amp; \frac{t+b}{t-b} &amp; 0\\[2pt]&#10;? &amp; ? &amp; ? &amp; ?\\[2pt]&#10;0 &amp; 0 &amp; -1 &amp; 0&#10;\end{pmatrix}&#10;}_{=\,M_p}&#10;\begin{pmatrix}&#10;x\\[2pt]&#10;y\\[2pt]&#10;z\\[2pt]&#10;1&#10;\end{pmatrix}&#10;=&#10;\begin{pmatrix}&#10;x_c\\[2pt]&#10;y_c\\[2pt]&#10;z_c\\[2pt]&#10;-z&#10;\end{pmatrix}&#10;\]&#10;&#10;&#10;\end{document}"/>
  <p:tag name="IGUANATEXSIZE" val="18"/>
  <p:tag name="IGUANATEXCURSOR" val="326"/>
  <p:tag name="TRANSPARENCY" val="True"/>
  <p:tag name="FILENAME" val=""/>
  <p:tag name="INPUTTYPE" val="0"/>
  <p:tag name="LATEXENGINEID" val="1"/>
  <p:tag name="TEMPFOLDER" val="D:\tmp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4.5301"/>
  <p:tag name="ORIGINALWIDTH" val="2956.652"/>
  <p:tag name="LATEXADDIN" val="\documentclass{article}&#10;\usepackage{amsmath,amsfonts,amssymb,bm}&#10;\pagestyle{empty}&#10;\begin{document}&#10;&#10;\[&#10;\underbrace{%&#10;\begin{pmatrix}&#10;\frac{2n}{r-l} &amp; 0 &amp; \frac{r+l}{r-l} &amp; 0\\[2pt]&#10;0 &amp; \frac{2n}{t-b} &amp; \frac{t+b}{t-b} &amp; 0\\[2pt]&#10;? &amp; ? &amp; ? &amp; ?\\[2pt]&#10;0 &amp; 0 &amp; -1 &amp; 0&#10;\end{pmatrix}&#10;}_{=\,M_p}&#10;\begin{pmatrix}&#10;x\\[2pt]&#10;y\\[2pt]&#10;-n\\[2pt]&#10;1&#10;\end{pmatrix}&#10;=&#10;\begin{pmatrix}&#10;x_c\\[2pt]&#10;y_c\\[2pt]&#10;-n\\[2pt]&#10;n&#10;\end{pmatrix}&#10;\quad&#10;\underbrace{%&#10;\begin{pmatrix}&#10;\frac{2n}{r-l} &amp; 0 &amp; \frac{r+l}{r-l} &amp; 0\\[2pt]&#10;0 &amp; \frac{2n}{t-b} &amp; \frac{t+b}{t-b} &amp; 0\\[2pt]&#10;? &amp; ? &amp; ? &amp; ?\\[2pt]&#10;0 &amp; 0 &amp; -1 &amp; 0&#10;\end{pmatrix}&#10;}_{=\,M_p}&#10;\begin{pmatrix}&#10;x\\[2pt]&#10;y\\[2pt]&#10;-f\\[2pt]&#10;1&#10;\end{pmatrix}&#10;=&#10;\begin{pmatrix}&#10;x_c\\[2pt]&#10;y_c\\[2pt]&#10;f\\[2pt]&#10;f&#10;\end{pmatrix}&#10;\]&#10;&#10;&#10;\end{document}"/>
  <p:tag name="IGUANATEXSIZE" val="18"/>
  <p:tag name="IGUANATEXCURSOR" val="392"/>
  <p:tag name="TRANSPARENCY" val="True"/>
  <p:tag name="FILENAME" val=""/>
  <p:tag name="INPUTTYPE" val="0"/>
  <p:tag name="LATEXENGINEID" val="1"/>
  <p:tag name="TEMPFOLDER" val="D:\tmp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1.0232"/>
  <p:tag name="ORIGINALWIDTH" val="1016.052"/>
  <p:tag name="LATEXADDIN" val="\documentclass{article}&#10;\usepackage{amsmath,amsfonts,amssymb,bm}&#10;\pagestyle{empty}&#10;\begin{document}&#10;&#10;\[&#10;M_p =&#10;\begin{pmatrix}&#10;\frac{2n}{r-l} &amp; 0 &amp; \frac{r+l}{r-l} &amp; 0\\[2pt]&#10;0 &amp; \frac{2n}{t-b} &amp; \frac{t+b}{t-b} &amp; 0\\[2pt]&#10;0 &amp; 0 &amp; a &amp; b\\[2pt]&#10;0 &amp; 0 &amp; -1 &amp; 0&#10;\end{pmatrix}&#10;\]&#10;&#10;&#10;\end{document}"/>
  <p:tag name="IGUANATEXSIZE" val="22"/>
  <p:tag name="IGUANATEXCURSOR" val="243"/>
  <p:tag name="TRANSPARENCY" val="True"/>
  <p:tag name="FILENAME" val=""/>
  <p:tag name="INPUTTYPE" val="0"/>
  <p:tag name="LATEXENGINEID" val="1"/>
  <p:tag name="TEMPFOLDER" val="D:\tmp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4.5301"/>
  <p:tag name="ORIGINALWIDTH" val="2956.652"/>
  <p:tag name="LATEXADDIN" val="\documentclass{article}&#10;\usepackage{amsmath,amsfonts,amssymb,bm}&#10;\pagestyle{empty}&#10;\begin{document}&#10;&#10;\[&#10;\underbrace{%&#10;\begin{pmatrix}&#10;\frac{2n}{r-l} &amp; 0 &amp; \frac{r+l}{r-l} &amp; 0\\[2pt]&#10;0 &amp; \frac{2n}{t-b} &amp; \frac{t+b}{t-b} &amp; 0\\[2pt]&#10;? &amp; ? &amp; ? &amp; ?\\[2pt]&#10;0 &amp; 0 &amp; -1 &amp; 0&#10;\end{pmatrix}&#10;}_{=\,M_p}&#10;\begin{pmatrix}&#10;x\\[2pt]&#10;y\\[2pt]&#10;-n\\[2pt]&#10;1&#10;\end{pmatrix}&#10;=&#10;\begin{pmatrix}&#10;x_c\\[2pt]&#10;y_c\\[2pt]&#10;-n\\[2pt]&#10;n&#10;\end{pmatrix}&#10;\quad&#10;\underbrace{%&#10;\begin{pmatrix}&#10;\frac{2n}{r-l} &amp; 0 &amp; \frac{r+l}{r-l} &amp; 0\\[2pt]&#10;0 &amp; \frac{2n}{t-b} &amp; \frac{t+b}{t-b} &amp; 0\\[2pt]&#10;? &amp; ? &amp; ? &amp; ?\\[2pt]&#10;0 &amp; 0 &amp; -1 &amp; 0&#10;\end{pmatrix}&#10;}_{=\,M_p}&#10;\begin{pmatrix}&#10;x\\[2pt]&#10;y\\[2pt]&#10;-f\\[2pt]&#10;1&#10;\end{pmatrix}&#10;=&#10;\begin{pmatrix}&#10;x_c\\[2pt]&#10;y_c\\[2pt]&#10;f\\[2pt]&#10;f&#10;\end{pmatrix}&#10;\]&#10;&#10;&#10;\end{document}"/>
  <p:tag name="IGUANATEXSIZE" val="18"/>
  <p:tag name="IGUANATEXCURSOR" val="392"/>
  <p:tag name="TRANSPARENCY" val="True"/>
  <p:tag name="FILENAME" val=""/>
  <p:tag name="INPUTTYPE" val="0"/>
  <p:tag name="LATEXENGINEID" val="1"/>
  <p:tag name="TEMPFOLDER" val="D:\tmp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.5102"/>
  <p:tag name="ORIGINALWIDTH" val="1872.596"/>
  <p:tag name="LATEXADDIN" val="\documentclass{article}&#10;\usepackage{amsmath,amsfonts,amssymb,bm}&#10;\pagestyle{empty}&#10;\begin{document}&#10;&#10;\[&#10;\left\{&#10;\begin{array}{l}&#10;-an + b = -n\\&#10;-af + b = f&#10;\end{array}&#10;\right.&#10;\implies&#10;a = -\frac{f + n}{f - n}, \quad&#10;b = -\frac{2fn}{f - n}&#10;\]&#10;&#10;&#10;\end{document}"/>
  <p:tag name="IGUANATEXSIZE" val="22"/>
  <p:tag name="IGUANATEXCURSOR" val="239"/>
  <p:tag name="TRANSPARENCY" val="True"/>
  <p:tag name="FILENAME" val=""/>
  <p:tag name="INPUTTYPE" val="0"/>
  <p:tag name="LATEXENGINEID" val="1"/>
  <p:tag name="TEMPFOLDER" val="D:\tmp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0.0375"/>
  <p:tag name="ORIGINALWIDTH" val="1356.57"/>
  <p:tag name="LATEXADDIN" val="\documentclass{article}&#10;\usepackage{amsmath,amsfonts,amssymb,bm}&#10;\pagestyle{empty}&#10;\begin{document}&#10;&#10;\[&#10;\begin{aligned}&#10;R(\bm{N}, \bm{V}) \frac{\bm{N}}{|\bm{N}|}&#10;&amp;= \begin{pmatrix}&#10;\bm{u}_x^{\top}\\[2pt]&#10;\bm{u}_y^{\top}\\[2pt]&#10;\bm{u}_z^{\top}&#10;\end{pmatrix}&#10;\frac{\bm{N}}{|\bm{N}|}&#10;= \begin{pmatrix}&#10;0\\ 0\\ -1&#10;\end{pmatrix}&#10;\\&#10;R(\bm{N}, \bm{V}) \frac{\bm{V}}{|\bm{V}|}&#10;&amp;= \begin{pmatrix}&#10;\bm{u}_x^{\top}\\[2pt]&#10;\bm{u}_y^{\top}\\[2pt]&#10;\bm{u}_z^{\top}&#10;\end{pmatrix}&#10;\frac{\bm{V}}{|\bm{V}|}&#10;= \begin{pmatrix}&#10;0\\ 1\\ 0&#10;\end{pmatrix}&#10;\end{aligned}&#10;\]&#10;&#10;&#10;\end{document}"/>
  <p:tag name="IGUANATEXSIZE" val="18"/>
  <p:tag name="IGUANATEXCURSOR" val="543"/>
  <p:tag name="TRANSPARENCY" val="True"/>
  <p:tag name="FILENAME" val=""/>
  <p:tag name="INPUTTYPE" val="0"/>
  <p:tag name="LATEXENGINEID" val="1"/>
  <p:tag name="TEMPFOLDER" val="D:\tmp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5.0234"/>
  <p:tag name="ORIGINALWIDTH" val="1281.066"/>
  <p:tag name="LATEXADDIN" val="\documentclass{article}&#10;\usepackage{amsmath,amsfonts,amssymb,bm}&#10;\pagestyle{empty}&#10;\begin{document}&#10;&#10;\[&#10;M_p =&#10;\begin{pmatrix}&#10;\frac{2n}{r-l} &amp; 0 &amp; \frac{r+l}{r-l} &amp; 0\\[2pt]&#10;0 &amp; \frac{2n}{t-b} &amp; \frac{t+b}{t-b} &amp; 0\\[2pt]&#10;0 &amp; 0 &amp; -\frac{f+n}{f-n} &amp; -\frac{2fn}{f-n}\\[2pt]&#10;0 &amp; 0 &amp; -1 &amp; 0&#10;\end{pmatrix}&#10;\]&#10;&#10;&#10;\end{document}"/>
  <p:tag name="IGUANATEXSIZE" val="22"/>
  <p:tag name="IGUANATEXCURSOR" val="265"/>
  <p:tag name="TRANSPARENCY" val="True"/>
  <p:tag name="FILENAME" val=""/>
  <p:tag name="INPUTTYPE" val="0"/>
  <p:tag name="LATEXENGINEID" val="1"/>
  <p:tag name="TEMPFOLDER" val="D:\tmp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4.5301"/>
  <p:tag name="ORIGINALWIDTH" val="2956.652"/>
  <p:tag name="LATEXADDIN" val="\documentclass{article}&#10;\usepackage{amsmath,amsfonts,amssymb,bm}&#10;\pagestyle{empty}&#10;\begin{document}&#10;&#10;\[&#10;\underbrace{%&#10;\begin{pmatrix}&#10;\frac{2n}{r-l} &amp; 0 &amp; \frac{r+l}{r-l} &amp; 0\\[2pt]&#10;0 &amp; \frac{2n}{t-b} &amp; \frac{t+b}{t-b} &amp; 0\\[2pt]&#10;0 &amp; 0 &amp; a &amp; b\\[2pt]&#10;0 &amp; 0 &amp; -1 &amp; 0&#10;\end{pmatrix}&#10;}_{=\,M_p}&#10;\begin{pmatrix}&#10;x\\[2pt]&#10;y\\[2pt]&#10;-n\\[2pt]&#10;1&#10;\end{pmatrix}&#10;=&#10;\begin{pmatrix}&#10;x_c\\[2pt]&#10;y_c\\[2pt]&#10;-n\\[2pt]&#10;n&#10;\end{pmatrix}&#10;\quad&#10;\underbrace{%&#10;\begin{pmatrix}&#10;\frac{2n}{r-l} &amp; 0 &amp; \frac{r+l}{r-l} &amp; 0\\[2pt]&#10;0 &amp; \frac{2n}{t-b} &amp; \frac{t+b}{t-b} &amp; 0\\[2pt]&#10;0 &amp; 0 &amp; a &amp; b\\[2pt]&#10;0 &amp; 0 &amp; -1 &amp; 0&#10;\end{pmatrix}&#10;}_{=\,M_p}&#10;\begin{pmatrix}&#10;x\\[2pt]&#10;y\\[2pt]&#10;-f\\[2pt]&#10;1&#10;\end{pmatrix}&#10;=&#10;\begin{pmatrix}&#10;x_c\\[2pt]&#10;y_c\\[2pt]&#10;f\\[2pt]&#10;f&#10;\end{pmatrix}&#10;\]&#10;&#10;&#10;\end{document}"/>
  <p:tag name="IGUANATEXSIZE" val="18"/>
  <p:tag name="IGUANATEXCURSOR" val="243"/>
  <p:tag name="TRANSPARENCY" val="True"/>
  <p:tag name="FILENAME" val=""/>
  <p:tag name="INPUTTYPE" val="0"/>
  <p:tag name="LATEXENGINEID" val="1"/>
  <p:tag name="TEMPFOLDER" val="D:\tmp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3.5233"/>
  <p:tag name="ORIGINALWIDTH" val="1217.063"/>
  <p:tag name="LATEXADDIN" val="\documentclass{article}&#10;\usepackage{amsmath,amsfonts,amssymb,bm}&#10;\pagestyle{empty}&#10;\begin{document}&#10;&#10;\[&#10;M_p =&#10;\begin{pmatrix}&#10;\frac{2n}{w} &amp; 0 &amp; 0 &amp; 0\\[2pt]&#10;0 &amp; \frac{2n}{h} &amp; 0 &amp; 0\\[2pt]&#10;0 &amp; 0 &amp; -\frac{f+n}{f-n} &amp; -\frac{2fn}{f-n}\\[2pt]&#10;0 &amp; 0 &amp; -1 &amp; 0&#10;\end{pmatrix}&#10;\]&#10;&#10;&#10;\end{document}"/>
  <p:tag name="IGUANATEXSIZE" val="20"/>
  <p:tag name="IGUANATEXCURSOR" val="169"/>
  <p:tag name="TRANSPARENCY" val="True"/>
  <p:tag name="FILENAME" val=""/>
  <p:tag name="INPUTTYPE" val="0"/>
  <p:tag name="LATEXENGINEID" val="1"/>
  <p:tag name="TEMPFOLDER" val="D:\tmp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5.0234"/>
  <p:tag name="ORIGINALWIDTH" val="1281.066"/>
  <p:tag name="LATEXADDIN" val="\documentclass{article}&#10;\usepackage{amsmath,amsfonts,amssymb,bm}&#10;\pagestyle{empty}&#10;\begin{document}&#10;&#10;\[&#10;M_p =&#10;\begin{pmatrix}&#10;\frac{2n}{r-l} &amp; 0 &amp; \frac{r+l}{r-l} &amp; 0\\[2pt]&#10;0 &amp; \frac{2n}{t-b} &amp; \frac{t+b}{t-b} &amp; 0\\[2pt]&#10;0 &amp; 0 &amp; -\frac{f+n}{f-n} &amp; -\frac{2fn}{f-n}\\[2pt]&#10;0 &amp; 0 &amp; -1 &amp; 0&#10;\end{pmatrix}&#10;\]&#10;&#10;&#10;\end{document}"/>
  <p:tag name="IGUANATEXSIZE" val="22"/>
  <p:tag name="IGUANATEXCURSOR" val="265"/>
  <p:tag name="TRANSPARENCY" val="True"/>
  <p:tag name="FILENAME" val=""/>
  <p:tag name="INPUTTYPE" val="0"/>
  <p:tag name="LATEXENGINEID" val="1"/>
  <p:tag name="TEMPFOLDER" val="D:\tmp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8.5097"/>
  <p:tag name="ORIGINALWIDTH" val="820.0421"/>
  <p:tag name="LATEXADDIN" val="\documentclass{article}&#10;\usepackage{amsmath,amsfonts,amssymb,bm}&#10;\pagestyle{empty}&#10;\begin{document}&#10;&#10;\[&#10;z_c = -\frac{f + n}{f - n}z -\frac{2fn}{f - n}&#10;\]&#10;&#10;&#10;\end{document}"/>
  <p:tag name="IGUANATEXSIZE" val="20"/>
  <p:tag name="IGUANATEXCURSOR" val="150"/>
  <p:tag name="TRANSPARENCY" val="True"/>
  <p:tag name="FILENAME" val=""/>
  <p:tag name="INPUTTYPE" val="0"/>
  <p:tag name="LATEXENGINEID" val="1"/>
  <p:tag name="TEMPFOLDER" val="D:\tmp\iguanaTeX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6.0101"/>
  <p:tag name="ORIGINALWIDTH" val="1649.585"/>
  <p:tag name="LATEXADDIN" val="\documentclass{article}&#10;\usepackage{amsmath,amsfonts,amssymb,bm}&#10;\pagestyle{empty}&#10;\begin{document}&#10;&#10;\[&#10;z' = \frac{z_c}{-z}&#10;= \frac{f + n}{f - n} + \frac{2fn/z}{f - n}&#10;%= \frac{(f + n)/fn + 2/z}{(f - n)/fn}&#10;%= \frac{1/n + 1/f + 2/z}{1/n - 1/f}&#10;= 1 + 2 \frac{1/z + 1/f}{1/n - 1/f}&#10;\]&#10;&#10;&#10;\end{document}"/>
  <p:tag name="IGUANATEXSIZE" val="20"/>
  <p:tag name="IGUANATEXCURSOR" val="279"/>
  <p:tag name="TRANSPARENCY" val="True"/>
  <p:tag name="FILENAME" val=""/>
  <p:tag name="INPUTTYPE" val="0"/>
  <p:tag name="LATEXENGINEID" val="1"/>
  <p:tag name="TEMPFOLDER" val="D:\tmp\iguanaTeX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2.0304"/>
  <p:tag name="ORIGINALWIDTH" val="1626.083"/>
  <p:tag name="LATEXADDIN" val="\documentclass{article}&#10;\usepackage{amsmath,amsfonts,amssymb,bm}&#10;\pagestyle{empty}&#10;\begin{document}&#10;&#10;\[&#10;\underbrace{%&#10;\begin{pmatrix}&#10;\frac{2n}{r-l} &amp; 0 &amp; \frac{r+l}{r-l} &amp; 0\\[2pt]&#10;0 &amp; \frac{2n}{t-b} &amp; \frac{t+b}{t-b} &amp; 0\\[2pt]&#10;0 &amp; 0 &amp; -\frac{f+n}{f-n} &amp; -\frac{2fn}{f-n}\\[2pt]&#10;0 &amp; 0 &amp; -1 &amp; 0&#10;\end{pmatrix}&#10;}_{=\,M_p}&#10;\begin{pmatrix}&#10;x\\[2pt]&#10;y\\[2pt]&#10;z\\[2pt]&#10;1&#10;\end{pmatrix}&#10;=&#10;\begin{pmatrix}&#10;x_c\\[2pt]&#10;y_c\\[2pt]&#10;z_c\\[2pt]&#10;-z&#10;\end{pmatrix}&#10;\]&#10;&#10;&#10;\end{document}"/>
  <p:tag name="IGUANATEXSIZE" val="20"/>
  <p:tag name="IGUANATEXCURSOR" val="309"/>
  <p:tag name="TRANSPARENCY" val="True"/>
  <p:tag name="FILENAME" val=""/>
  <p:tag name="INPUTTYPE" val="0"/>
  <p:tag name="LATEXENGINEID" val="1"/>
  <p:tag name="TEMPFOLDER" val="D:\tmp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0.5098"/>
  <p:tag name="ORIGINALWIDTH" val="412.5212"/>
  <p:tag name="LATEXADDIN" val="\documentclass{article}&#10;\usepackage{amsmath,amsfonts,amssymb,bm}&#10;\pagestyle{empty}&#10;\begin{document}&#10;&#10;\[&#10;\bm{u}_z = -\frac{\bm{N}}{|\bm{N}|}&#10;\]&#10;&#10;&#10;\end{document}"/>
  <p:tag name="IGUANATEXSIZE" val="22"/>
  <p:tag name="IGUANATEXCURSOR" val="140"/>
  <p:tag name="TRANSPARENCY" val="True"/>
  <p:tag name="FILENAME" val=""/>
  <p:tag name="INPUTTYPE" val="0"/>
  <p:tag name="LATEXENGINEID" val="1"/>
  <p:tag name="TEMPFOLDER" val="D:\tmp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0.5098"/>
  <p:tag name="ORIGINALWIDTH" val="338.5174"/>
  <p:tag name="LATEXADDIN" val="\documentclass{article}&#10;\usepackage{amsmath,amsfonts,amssymb,bm}&#10;\pagestyle{empty}&#10;\begin{document}&#10;&#10;\[&#10;\bm{u}_y = \frac{\bm{V}}{|\bm{V}|}&#10;\]&#10;&#10;&#10;\end{document}"/>
  <p:tag name="IGUANATEXSIZE" val="22"/>
  <p:tag name="IGUANATEXCURSOR" val="115"/>
  <p:tag name="TRANSPARENCY" val="True"/>
  <p:tag name="FILENAME" val=""/>
  <p:tag name="INPUTTYPE" val="0"/>
  <p:tag name="LATEXENGINEID" val="1"/>
  <p:tag name="TEMPFOLDER" val="D:\tmp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8.0179"/>
  <p:tag name="ORIGINALWIDTH" val="672.0345"/>
  <p:tag name="LATEXADDIN" val="\documentclass{article}&#10;\usepackage{amsmath,amsfonts,amssymb,bm}&#10;\pagestyle{empty}&#10;\begin{document}&#10;&#10;\[ R(\bm{N}, \bm{V}) = \begin{pmatrix}&#10;\bm{u}_x^{\top}\\[2pt]&#10;\bm{u}_y^{\top}\\[2pt]&#10;\bm{u}_z^{\top}&#10;\end{pmatrix} \]&#10;&#10;&#10;\end{document}"/>
  <p:tag name="IGUANATEXSIZE" val="22"/>
  <p:tag name="IGUANATEXCURSOR" val="218"/>
  <p:tag name="TRANSPARENCY" val="True"/>
  <p:tag name="FILENAME" val=""/>
  <p:tag name="INPUTTYPE" val="0"/>
  <p:tag name="LATEXENGINEID" val="1"/>
  <p:tag name="TEMPFOLDER" val="D:\tmp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0.5098"/>
  <p:tag name="ORIGINALWIDTH" val="1506.577"/>
  <p:tag name="LATEXADDIN" val="\documentclass{article}&#10;\usepackage{amsmath,amsfonts,amssymb,bm}&#10;\pagestyle{empty}&#10;\begin{document}&#10;&#10;\[&#10;\bm{u}_z = -\frac{\bm{N}}{|\bm{N}|}, \quad&#10;\bm{u}_y = \frac{\bm{V}}{|\bm{V}|}, \quad&#10;\bm{u}_x = \bm{u}_y \times \bm{u}_z&#10;\]&#10;&#10;&#10;\end{document}"/>
  <p:tag name="IGUANATEXSIZE" val="20"/>
  <p:tag name="IGUANATEXCURSOR" val="225"/>
  <p:tag name="TRANSPARENCY" val="True"/>
  <p:tag name="FILENAME" val=""/>
  <p:tag name="INPUTTYPE" val="0"/>
  <p:tag name="LATEXENGINEID" val="1"/>
  <p:tag name="TEMPFOLDER" val="D:\tmp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0.5098"/>
  <p:tag name="ORIGINALWIDTH" val="412.5212"/>
  <p:tag name="LATEXADDIN" val="\documentclass{article}&#10;\usepackage{amsmath,amsfonts,amssymb,bm}&#10;\pagestyle{empty}&#10;\begin{document}&#10;&#10;\[&#10;\bm{u}_z = -\frac{\bm{N}}{|\bm{N}|}&#10;\]&#10;&#10;&#10;\end{document}"/>
  <p:tag name="IGUANATEXSIZE" val="20"/>
  <p:tag name="IGUANATEXCURSOR" val="139"/>
  <p:tag name="TRANSPARENCY" val="True"/>
  <p:tag name="FILENAME" val=""/>
  <p:tag name="INPUTTYPE" val="0"/>
  <p:tag name="LATEXENGINEID" val="1"/>
  <p:tag name="TEMPFOLDER" val="D:\tmp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0.5098"/>
  <p:tag name="ORIGINALWIDTH" val="1160.56"/>
  <p:tag name="LATEXADDIN" val="\documentclass{article}&#10;\usepackage{amsmath,amsfonts,amssymb,bm}&#10;\pagestyle{empty}&#10;\begin{document}&#10;&#10;\[&#10;\bm{u}_x = \frac{\bm{V}}{|\bm{V}|} \times \bm{u}_z, \quad&#10;\bm{u}_y = \bm{u}_z \times \bm{u}_x&#10;\]&#10;&#10;&#10;\end{document}"/>
  <p:tag name="IGUANATEXSIZE" val="20"/>
  <p:tag name="IGUANATEXCURSOR" val="104"/>
  <p:tag name="TRANSPARENCY" val="True"/>
  <p:tag name="FILENAME" val=""/>
  <p:tag name="INPUTTYPE" val="0"/>
  <p:tag name="LATEXENGINEID" val="1"/>
  <p:tag name="TEMPFOLDER" val="D:\tmp\iguanaTeX\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30005</TotalTime>
  <Words>1189</Words>
  <Application>Microsoft Office PowerPoint</Application>
  <PresentationFormat>On-screen Show (4:3)</PresentationFormat>
  <Paragraphs>240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Default OpenGL View</vt:lpstr>
      <vt:lpstr>View Transformation</vt:lpstr>
      <vt:lpstr>View Transformation</vt:lpstr>
      <vt:lpstr>View Transformation</vt:lpstr>
      <vt:lpstr>View Transformation</vt:lpstr>
      <vt:lpstr>Perspective Projection</vt:lpstr>
      <vt:lpstr>Perspective Projection</vt:lpstr>
      <vt:lpstr>Perspective Projection</vt:lpstr>
      <vt:lpstr>The Frustum in the Camera Space</vt:lpstr>
      <vt:lpstr>Perspective Projection</vt:lpstr>
      <vt:lpstr>Perspective Projection</vt:lpstr>
      <vt:lpstr>Perspective Projection</vt:lpstr>
      <vt:lpstr>Perspective Projection Matrix</vt:lpstr>
      <vt:lpstr>Perspective Projection Matrix</vt:lpstr>
      <vt:lpstr>Perspective Projection Matrix</vt:lpstr>
      <vt:lpstr>Perspective Projection Matrix</vt:lpstr>
      <vt:lpstr>Perspective Projection Matrix</vt:lpstr>
      <vt:lpstr>Perspective Projection Matrix</vt:lpstr>
      <vt:lpstr>Perspective Projection Matrix</vt:lpstr>
      <vt:lpstr>Perspective Projection Matrix</vt:lpstr>
      <vt:lpstr>Perspective Projection Matrix</vt:lpstr>
      <vt:lpstr>From Clip Space to Frame Buffer</vt:lpstr>
      <vt:lpstr>Screen-Space Occlusion Handling</vt:lpstr>
      <vt:lpstr>Z-Fighting</vt:lpstr>
      <vt:lpstr>z-error</vt:lpstr>
      <vt:lpstr>Z-Fighting</vt:lpstr>
      <vt:lpstr>Perpendicular Parallel Projection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Shuang Zhao</dc:creator>
  <cp:lastModifiedBy>Aditi Majumder</cp:lastModifiedBy>
  <cp:revision>4673</cp:revision>
  <cp:lastPrinted>2019-10-02T23:21:34Z</cp:lastPrinted>
  <dcterms:created xsi:type="dcterms:W3CDTF">2015-02-11T02:57:27Z</dcterms:created>
  <dcterms:modified xsi:type="dcterms:W3CDTF">2020-01-13T02:23:01Z</dcterms:modified>
</cp:coreProperties>
</file>