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5"/>
  </p:notesMasterIdLst>
  <p:handoutMasterIdLst>
    <p:handoutMasterId r:id="rId36"/>
  </p:handoutMasterIdLst>
  <p:sldIdLst>
    <p:sldId id="297" r:id="rId2"/>
    <p:sldId id="277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2" r:id="rId14"/>
    <p:sldId id="273" r:id="rId15"/>
    <p:sldId id="274" r:id="rId16"/>
    <p:sldId id="275" r:id="rId17"/>
    <p:sldId id="276" r:id="rId18"/>
    <p:sldId id="300" r:id="rId19"/>
    <p:sldId id="301" r:id="rId20"/>
    <p:sldId id="302" r:id="rId21"/>
    <p:sldId id="298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9" r:id="rId3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00"/>
    <a:srgbClr val="FFFFFF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7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662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8E5F74A6-D97E-4E87-8666-5C29AE2136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3095C33E-1D5A-46EE-A9E6-8337841CA05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2" name="Rectangle 4">
            <a:extLst>
              <a:ext uri="{FF2B5EF4-FFF2-40B4-BE49-F238E27FC236}">
                <a16:creationId xmlns:a16="http://schemas.microsoft.com/office/drawing/2014/main" id="{D3D1C0C1-0F7A-46A5-92A5-3D290AEE002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D0E10590-956E-48DD-8480-0AFC28799B7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/>
            </a:lvl1pPr>
          </a:lstStyle>
          <a:p>
            <a:pPr>
              <a:defRPr/>
            </a:pPr>
            <a:fld id="{CFAAD589-7B3B-424B-9B09-F075210CC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3795213-6D12-4088-A151-9D6D101FBD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1031234-AC22-4A98-90C1-1E02FED27CD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2B68EE9-5687-4263-B7ED-2825B96E52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119A4565-57C2-4D9A-84F0-409FEB2DF5D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42325199-8878-4A70-B9B3-8AF6972C06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706A8434-6295-41FE-97E7-A99EF9965C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/>
            </a:lvl1pPr>
          </a:lstStyle>
          <a:p>
            <a:pPr>
              <a:defRPr/>
            </a:pPr>
            <a:fld id="{54CB61AA-6AB7-45D2-983A-78C2BA6EA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BE957273-62E1-4F1B-A395-CA30062AF7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104A07E-2B83-4676-A615-4DE93A455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999FDF52-6918-4C4A-A0B3-EF44CC7E45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0DDA4DC-86E0-43F6-A040-21AF6B8A4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9769FC1B-7D60-4D7C-B084-3BC6A8D71D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19C3979-93D9-4B29-AE2F-AEBE8595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DDD7C48D-E109-4FB4-A8EA-4057593AE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DC73889-E7AD-4492-8634-B91F46E23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FD30C83C-7DF2-46F4-8D6D-BBAF2F19EE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A33C3F0-0C3C-4D2B-8B29-23D144259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255740FE-61A7-469C-843E-CDA35995A2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0B6EE49A-DE33-49F6-BA9E-53A063A0D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4BEC23B1-A58C-45F1-B384-CC2D6E7822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F97AB14D-B311-4910-A1DD-6238BD982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868D9174-E471-4B62-8D2A-86FFDBABDB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58950D6-66F1-407C-A8A5-01A7483C3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12CB2C-8CC1-4EE6-B09F-70E301F36EF6}" type="slidenum">
              <a:rPr lang="en-US" altLang="en-US" b="0"/>
              <a:pPr eaLnBrk="1" hangingPunct="1"/>
              <a:t>18</a:t>
            </a:fld>
            <a:endParaRPr lang="en-US" altLang="en-US" b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91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844AB1-BBBB-4392-85CD-F4436F0C948E}" type="slidenum">
              <a:rPr lang="en-US" altLang="en-US" b="0"/>
              <a:pPr eaLnBrk="1" hangingPunct="1"/>
              <a:t>19</a:t>
            </a:fld>
            <a:endParaRPr lang="en-US" altLang="en-US" b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92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888D06-7676-40D6-8505-3B1D7A40A48F}" type="slidenum">
              <a:rPr lang="en-US" altLang="en-US" b="0"/>
              <a:pPr eaLnBrk="1" hangingPunct="1"/>
              <a:t>20</a:t>
            </a:fld>
            <a:endParaRPr lang="en-US" altLang="en-US" b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0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27C5A17B-FD32-4B30-8230-B7CB308F9B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38B0E6B-6FD4-4D4F-8027-E4EF88FFD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47D84563-7D8D-492C-AA46-497A8B4AA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C063806-4986-4EAD-B4A2-EBCBF18CA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DAF91DE9-95A8-4563-B408-13BADD0628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24224037-7343-442C-AADA-9451F48B7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BB668240-EB1A-4713-BB61-22A6F78EE2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5ED33BA3-0B92-4C01-B4FC-EE62F7EE4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>
            <a:extLst>
              <a:ext uri="{FF2B5EF4-FFF2-40B4-BE49-F238E27FC236}">
                <a16:creationId xmlns:a16="http://schemas.microsoft.com/office/drawing/2014/main" id="{788BEA7D-C442-4594-88BD-7DE51D20B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A8FC4496-791B-43EA-AF30-AF9A2D6F8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>
            <a:extLst>
              <a:ext uri="{FF2B5EF4-FFF2-40B4-BE49-F238E27FC236}">
                <a16:creationId xmlns:a16="http://schemas.microsoft.com/office/drawing/2014/main" id="{3D7CA998-A6F3-435C-A04A-EE64179CBA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C1F58960-F026-491E-8227-45981002E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>
            <a:extLst>
              <a:ext uri="{FF2B5EF4-FFF2-40B4-BE49-F238E27FC236}">
                <a16:creationId xmlns:a16="http://schemas.microsoft.com/office/drawing/2014/main" id="{670F6768-9E99-451A-806B-F6542F4178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AA1D826E-63B2-4985-9FF9-A907DA58D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>
            <a:extLst>
              <a:ext uri="{FF2B5EF4-FFF2-40B4-BE49-F238E27FC236}">
                <a16:creationId xmlns:a16="http://schemas.microsoft.com/office/drawing/2014/main" id="{CC279EF5-0B1E-4031-9C88-FB81453A1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72A550C9-25EE-40D6-A4C8-AC879FC0B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>
            <a:extLst>
              <a:ext uri="{FF2B5EF4-FFF2-40B4-BE49-F238E27FC236}">
                <a16:creationId xmlns:a16="http://schemas.microsoft.com/office/drawing/2014/main" id="{0547C326-4631-4F90-BB22-E946BCF7CC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02D0C7D-D8B2-4A6A-B3BA-81741C2A2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>
            <a:extLst>
              <a:ext uri="{FF2B5EF4-FFF2-40B4-BE49-F238E27FC236}">
                <a16:creationId xmlns:a16="http://schemas.microsoft.com/office/drawing/2014/main" id="{C6C509A7-7A33-484C-AF56-4CB9672E2E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BF5EEF2E-43B1-4A22-9330-EEAD18ACB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>
            <a:extLst>
              <a:ext uri="{FF2B5EF4-FFF2-40B4-BE49-F238E27FC236}">
                <a16:creationId xmlns:a16="http://schemas.microsoft.com/office/drawing/2014/main" id="{EE4A5FC4-119E-45E2-A47D-73D5503E6E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6054F8DC-821D-49D4-94A7-58D592AC1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42323FCF-2119-4097-B8F9-1BAD4EF6AF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80CA6F7-95A4-4B81-9BDA-1043EB32D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>
            <a:extLst>
              <a:ext uri="{FF2B5EF4-FFF2-40B4-BE49-F238E27FC236}">
                <a16:creationId xmlns:a16="http://schemas.microsoft.com/office/drawing/2014/main" id="{7290C0E3-C326-4F97-9D55-D2B790E87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F0D36E1F-2370-4177-9DB8-87FEB62C5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E6A4A8C2-C411-41BE-AC77-360BD7FC74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233FB91-E329-41B7-96EB-E17C74380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0B6825A2-C881-455E-B5BB-CF8309188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B68D44C-095C-45AB-B370-6E6469E48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0EC0207A-F30F-4ACB-98DA-CF269DE920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091BE93-1CBD-4689-B42A-08012E433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B9B7E2DF-F5A7-4C03-B78D-50DC276F8C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C542A1F-13B2-48B2-B753-0B03D415D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7B35E02F-8C9F-40CE-8B91-2213AE5FD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606C0E8-8E40-4E79-9545-F13A47C98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1F8D010A-CA81-4848-A096-DAC2768667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803C822-2144-40CB-B799-40CA147E6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n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51451" y="2040466"/>
            <a:ext cx="6955431" cy="2777067"/>
            <a:chOff x="1473047" y="629073"/>
            <a:chExt cx="6955431" cy="2777067"/>
          </a:xfrm>
        </p:grpSpPr>
        <p:sp>
          <p:nvSpPr>
            <p:cNvPr id="3" name="Rectangle 2"/>
            <p:cNvSpPr/>
            <p:nvPr/>
          </p:nvSpPr>
          <p:spPr>
            <a:xfrm>
              <a:off x="1473047" y="629073"/>
              <a:ext cx="2854532" cy="2777067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80268" y="879045"/>
              <a:ext cx="3148210" cy="2277122"/>
            </a:xfrm>
            <a:prstGeom prst="rect">
              <a:avLst/>
            </a:prstGeom>
            <a:blipFill dpi="0" rotWithShape="1">
              <a:blip r:embed="rId3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90320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210050" cy="4303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8800"/>
            <a:ext cx="4211638" cy="4303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C2B8F7B-74FE-49CE-B292-4E280BD3A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A4DDE64-21D3-48D6-BE9B-D2070BB0B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2855B46-7A57-427C-B709-1DA47D790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8A05F-1486-4EDC-A58D-27506B4F7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26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CD7D549-A562-49C6-806C-8E79574D6049}"/>
              </a:ext>
            </a:extLst>
          </p:cNvPr>
          <p:cNvGrpSpPr/>
          <p:nvPr/>
        </p:nvGrpSpPr>
        <p:grpSpPr>
          <a:xfrm>
            <a:off x="1351451" y="2040466"/>
            <a:ext cx="6955431" cy="2777067"/>
            <a:chOff x="1473047" y="629073"/>
            <a:chExt cx="6955431" cy="277706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7E0C31E-9492-4970-8594-50035A2CBCD9}"/>
                </a:ext>
              </a:extLst>
            </p:cNvPr>
            <p:cNvSpPr/>
            <p:nvPr/>
          </p:nvSpPr>
          <p:spPr>
            <a:xfrm>
              <a:off x="1473047" y="629073"/>
              <a:ext cx="2854532" cy="2777067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E7A196-449C-4233-8AD7-E33C05C73802}"/>
                </a:ext>
              </a:extLst>
            </p:cNvPr>
            <p:cNvSpPr/>
            <p:nvPr/>
          </p:nvSpPr>
          <p:spPr>
            <a:xfrm>
              <a:off x="5280268" y="879045"/>
              <a:ext cx="3148210" cy="2277122"/>
            </a:xfrm>
            <a:prstGeom prst="rect">
              <a:avLst/>
            </a:prstGeom>
            <a:blipFill dpi="0" rotWithShape="1">
              <a:blip r:embed="rId3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48" y="1336915"/>
            <a:ext cx="7886700" cy="1325563"/>
          </a:xfrm>
        </p:spPr>
        <p:txBody>
          <a:bodyPr anchor="ctr"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894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6" y="1008406"/>
            <a:ext cx="8914360" cy="547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14A60E-46AA-482C-ACFB-B86D5ED8AEDF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b="0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b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45855-BA5E-4E44-AA5D-AE7E871F0F7B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9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3708-8768-44B2-93C1-1E7F62B1B8CC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46B16-D0BF-48B2-A2B7-D0F7C4F4A2EF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Shuang Zhao, CS112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E2AB7E-0D36-454E-8460-8ADA6A584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96" y="1008406"/>
            <a:ext cx="8914360" cy="5470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7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3708-8768-44B2-93C1-1E7F62B1B8CC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46B16-D0BF-48B2-A2B7-D0F7C4F4A2EF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171419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B611B4-88D2-4E41-9BB8-1AD780A3A2DE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9D623-5486-4943-B7C3-E2E38725EC9E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302763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0AFB3F-807F-4EE8-9501-F092DBEC5F98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4BC71-A73E-43B6-91D7-5361634D09BE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8456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48575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828800"/>
            <a:ext cx="4210050" cy="4303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8800"/>
            <a:ext cx="4211638" cy="4303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DF1D961-A189-4258-89E3-B8F0E9D4EF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08089BA-5F51-40FE-A45E-FDC773CC89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B3BA154-1CDB-4145-A1CB-5CFC9F368D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E1B66-7183-4F8B-A9EB-315AD3E28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45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1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9" r:id="rId9"/>
    <p:sldLayoutId id="214748371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4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D753A2-CA1C-464F-99BE-74CE543E6B0A}"/>
              </a:ext>
            </a:extLst>
          </p:cNvPr>
          <p:cNvSpPr txBox="1"/>
          <p:nvPr/>
        </p:nvSpPr>
        <p:spPr>
          <a:xfrm>
            <a:off x="2057400" y="21336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j-lt"/>
              </a:rPr>
              <a:t>CS112: 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Shading</a:t>
            </a:r>
            <a:endParaRPr lang="en-US" sz="5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033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>
            <a:extLst>
              <a:ext uri="{FF2B5EF4-FFF2-40B4-BE49-F238E27FC236}">
                <a16:creationId xmlns:a16="http://schemas.microsoft.com/office/drawing/2014/main" id="{7A920033-C597-4069-8ADC-458DBF469C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095375"/>
            <a:ext cx="6737350" cy="416718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D3C8B621-0008-46F7-BC68-038E0C916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Falloff of Light</a:t>
            </a:r>
          </a:p>
        </p:txBody>
      </p:sp>
      <p:sp>
        <p:nvSpPr>
          <p:cNvPr id="25604" name="Line 6">
            <a:extLst>
              <a:ext uri="{FF2B5EF4-FFF2-40B4-BE49-F238E27FC236}">
                <a16:creationId xmlns:a16="http://schemas.microsoft.com/office/drawing/2014/main" id="{2CC49556-4E7E-40D5-8DB0-09B24233C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202" y="5562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ext Box 7">
            <a:extLst>
              <a:ext uri="{FF2B5EF4-FFF2-40B4-BE49-F238E27FC236}">
                <a16:creationId xmlns:a16="http://schemas.microsoft.com/office/drawing/2014/main" id="{AA581D62-C9D2-436E-B982-7C59072B4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5398602"/>
            <a:ext cx="428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>
                <a:latin typeface="Arial" panose="020B0604020202020204" pitchFamily="34" charset="0"/>
              </a:rPr>
              <a:t>Increasing distance from the light source</a:t>
            </a:r>
          </a:p>
        </p:txBody>
      </p:sp>
      <p:sp>
        <p:nvSpPr>
          <p:cNvPr id="25606" name="Text Box 8">
            <a:extLst>
              <a:ext uri="{FF2B5EF4-FFF2-40B4-BE49-F238E27FC236}">
                <a16:creationId xmlns:a16="http://schemas.microsoft.com/office/drawing/2014/main" id="{E98D1150-7660-44C6-9F7B-4355C3C0F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2150" y="1595437"/>
            <a:ext cx="1435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i="1" dirty="0">
                <a:latin typeface="Arial" panose="020B0604020202020204" pitchFamily="34" charset="0"/>
              </a:rPr>
              <a:t>a</a:t>
            </a:r>
            <a:r>
              <a:rPr lang="en-US" altLang="en-US" sz="1600" b="0" dirty="0">
                <a:latin typeface="Arial" panose="020B0604020202020204" pitchFamily="34" charset="0"/>
              </a:rPr>
              <a:t>=0, </a:t>
            </a:r>
            <a:r>
              <a:rPr lang="en-US" altLang="en-US" sz="1600" b="0" i="1" dirty="0">
                <a:latin typeface="Arial" panose="020B0604020202020204" pitchFamily="34" charset="0"/>
              </a:rPr>
              <a:t>b</a:t>
            </a:r>
            <a:r>
              <a:rPr lang="en-US" altLang="en-US" sz="1600" b="0" dirty="0">
                <a:latin typeface="Arial" panose="020B0604020202020204" pitchFamily="34" charset="0"/>
              </a:rPr>
              <a:t>=0, </a:t>
            </a:r>
            <a:r>
              <a:rPr lang="en-US" altLang="en-US" sz="1600" b="0" i="1" dirty="0">
                <a:latin typeface="Arial" panose="020B0604020202020204" pitchFamily="34" charset="0"/>
              </a:rPr>
              <a:t>c</a:t>
            </a:r>
            <a:r>
              <a:rPr lang="en-US" altLang="en-US" sz="1600" b="0" dirty="0">
                <a:latin typeface="Arial" panose="020B0604020202020204" pitchFamily="34" charset="0"/>
              </a:rPr>
              <a:t>=1</a:t>
            </a:r>
          </a:p>
        </p:txBody>
      </p:sp>
      <p:sp>
        <p:nvSpPr>
          <p:cNvPr id="25607" name="Text Box 9">
            <a:extLst>
              <a:ext uri="{FF2B5EF4-FFF2-40B4-BE49-F238E27FC236}">
                <a16:creationId xmlns:a16="http://schemas.microsoft.com/office/drawing/2014/main" id="{461C0EC5-EFF3-438F-B93D-06D1562AA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053" y="3010694"/>
            <a:ext cx="2170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i="1" dirty="0">
                <a:latin typeface="Arial" panose="020B0604020202020204" pitchFamily="34" charset="0"/>
              </a:rPr>
              <a:t>a</a:t>
            </a:r>
            <a:r>
              <a:rPr lang="en-US" altLang="en-US" sz="1600" b="0" dirty="0">
                <a:latin typeface="Arial" panose="020B0604020202020204" pitchFamily="34" charset="0"/>
              </a:rPr>
              <a:t>=0.25, </a:t>
            </a:r>
            <a:r>
              <a:rPr lang="en-US" altLang="en-US" sz="1600" b="0" i="1" dirty="0">
                <a:latin typeface="Arial" panose="020B0604020202020204" pitchFamily="34" charset="0"/>
              </a:rPr>
              <a:t>b</a:t>
            </a:r>
            <a:r>
              <a:rPr lang="en-US" altLang="en-US" sz="1600" b="0" dirty="0">
                <a:latin typeface="Arial" panose="020B0604020202020204" pitchFamily="34" charset="0"/>
              </a:rPr>
              <a:t>=0.25, </a:t>
            </a:r>
            <a:r>
              <a:rPr lang="en-US" altLang="en-US" sz="1600" b="0" i="1" dirty="0">
                <a:latin typeface="Arial" panose="020B0604020202020204" pitchFamily="34" charset="0"/>
              </a:rPr>
              <a:t>c</a:t>
            </a:r>
            <a:r>
              <a:rPr lang="en-US" altLang="en-US" sz="1600" b="0" dirty="0">
                <a:latin typeface="Arial" panose="020B0604020202020204" pitchFamily="34" charset="0"/>
              </a:rPr>
              <a:t>=0.5</a:t>
            </a:r>
          </a:p>
        </p:txBody>
      </p:sp>
      <p:sp>
        <p:nvSpPr>
          <p:cNvPr id="25608" name="Text Box 10">
            <a:extLst>
              <a:ext uri="{FF2B5EF4-FFF2-40B4-BE49-F238E27FC236}">
                <a16:creationId xmlns:a16="http://schemas.microsoft.com/office/drawing/2014/main" id="{10D77930-7882-40F6-AC02-D26D2BD7C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2150" y="4460722"/>
            <a:ext cx="1435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i="1" dirty="0">
                <a:latin typeface="Arial" panose="020B0604020202020204" pitchFamily="34" charset="0"/>
              </a:rPr>
              <a:t>a</a:t>
            </a:r>
            <a:r>
              <a:rPr lang="en-US" altLang="en-US" sz="1600" b="0" dirty="0">
                <a:latin typeface="Arial" panose="020B0604020202020204" pitchFamily="34" charset="0"/>
              </a:rPr>
              <a:t>=0, </a:t>
            </a:r>
            <a:r>
              <a:rPr lang="en-US" altLang="en-US" sz="1600" b="0" i="1" dirty="0">
                <a:latin typeface="Arial" panose="020B0604020202020204" pitchFamily="34" charset="0"/>
              </a:rPr>
              <a:t>b</a:t>
            </a:r>
            <a:r>
              <a:rPr lang="en-US" altLang="en-US" sz="1600" b="0" dirty="0">
                <a:latin typeface="Arial" panose="020B0604020202020204" pitchFamily="34" charset="0"/>
              </a:rPr>
              <a:t>=1, </a:t>
            </a:r>
            <a:r>
              <a:rPr lang="en-US" altLang="en-US" sz="1600" b="0" i="1" dirty="0">
                <a:latin typeface="Arial" panose="020B0604020202020204" pitchFamily="34" charset="0"/>
              </a:rPr>
              <a:t>c</a:t>
            </a:r>
            <a:r>
              <a:rPr lang="en-US" altLang="en-US" sz="1600" b="0" dirty="0">
                <a:latin typeface="Arial" panose="020B0604020202020204" pitchFamily="34" charset="0"/>
              </a:rPr>
              <a:t>=0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B40AFDFB-77E3-41F2-8A72-2B285D9B56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2196" y="1008406"/>
            <a:ext cx="8914360" cy="5470455"/>
          </a:xfrm>
        </p:spPr>
        <p:txBody>
          <a:bodyPr/>
          <a:lstStyle/>
          <a:p>
            <a:pPr eaLnBrk="1" hangingPunct="1"/>
            <a:r>
              <a:rPr lang="en-US" altLang="en-US" dirty="0"/>
              <a:t>Highlights on shiny surfaces</a:t>
            </a:r>
          </a:p>
          <a:p>
            <a:pPr eaLnBrk="1" hangingPunct="1"/>
            <a:r>
              <a:rPr lang="en-US" altLang="en-US" dirty="0"/>
              <a:t>Amount of reflection changes with viewpoint</a:t>
            </a:r>
          </a:p>
          <a:p>
            <a:pPr lvl="1" eaLnBrk="1" hangingPunct="1"/>
            <a:r>
              <a:rPr lang="en-US" altLang="en-US" dirty="0"/>
              <a:t>Think of a mirror, perfectly specular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Phong</a:t>
            </a:r>
            <a:r>
              <a:rPr lang="en-US" altLang="en-US" dirty="0"/>
              <a:t> reflectance model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E5BD5270-3EF2-4479-B624-50284C43F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Specular Reflection </a:t>
            </a:r>
          </a:p>
        </p:txBody>
      </p:sp>
      <p:sp>
        <p:nvSpPr>
          <p:cNvPr id="197637" name="Line 5">
            <a:extLst>
              <a:ext uri="{FF2B5EF4-FFF2-40B4-BE49-F238E27FC236}">
                <a16:creationId xmlns:a16="http://schemas.microsoft.com/office/drawing/2014/main" id="{F5B37F85-BFD0-4DCB-91E7-3066FD8C2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791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8" name="Line 6">
            <a:extLst>
              <a:ext uri="{FF2B5EF4-FFF2-40B4-BE49-F238E27FC236}">
                <a16:creationId xmlns:a16="http://schemas.microsoft.com/office/drawing/2014/main" id="{B8779FAE-DC1B-4B4E-9C10-D7C245A131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49530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9" name="Line 7">
            <a:extLst>
              <a:ext uri="{FF2B5EF4-FFF2-40B4-BE49-F238E27FC236}">
                <a16:creationId xmlns:a16="http://schemas.microsoft.com/office/drawing/2014/main" id="{745C1B56-1C6A-42BA-8F67-382A646C6D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4724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0" name="Line 8">
            <a:extLst>
              <a:ext uri="{FF2B5EF4-FFF2-40B4-BE49-F238E27FC236}">
                <a16:creationId xmlns:a16="http://schemas.microsoft.com/office/drawing/2014/main" id="{DBD41F6D-A8FD-486F-859E-BBD2AF6CC3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50292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1" name="Text Box 9">
            <a:extLst>
              <a:ext uri="{FF2B5EF4-FFF2-40B4-BE49-F238E27FC236}">
                <a16:creationId xmlns:a16="http://schemas.microsoft.com/office/drawing/2014/main" id="{01CC9141-9BA1-4366-A908-5D2700E81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453231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197642" name="Text Box 10">
            <a:extLst>
              <a:ext uri="{FF2B5EF4-FFF2-40B4-BE49-F238E27FC236}">
                <a16:creationId xmlns:a16="http://schemas.microsoft.com/office/drawing/2014/main" id="{8C67956F-3C7A-45FF-A408-3ADEA12B1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4648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97643" name="Line 11">
            <a:extLst>
              <a:ext uri="{FF2B5EF4-FFF2-40B4-BE49-F238E27FC236}">
                <a16:creationId xmlns:a16="http://schemas.microsoft.com/office/drawing/2014/main" id="{EC399FE9-A562-4AE5-9874-5737B10937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867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4" name="Line 12">
            <a:extLst>
              <a:ext uri="{FF2B5EF4-FFF2-40B4-BE49-F238E27FC236}">
                <a16:creationId xmlns:a16="http://schemas.microsoft.com/office/drawing/2014/main" id="{B01154AD-3ABD-4958-B498-148511CF79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0292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5" name="Line 13">
            <a:extLst>
              <a:ext uri="{FF2B5EF4-FFF2-40B4-BE49-F238E27FC236}">
                <a16:creationId xmlns:a16="http://schemas.microsoft.com/office/drawing/2014/main" id="{92E6531E-4E63-4F50-A5D1-ECE1D8B78E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4800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6" name="Line 14">
            <a:extLst>
              <a:ext uri="{FF2B5EF4-FFF2-40B4-BE49-F238E27FC236}">
                <a16:creationId xmlns:a16="http://schemas.microsoft.com/office/drawing/2014/main" id="{2806C378-1479-478D-A1F9-71BFF9F972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51054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7" name="Text Box 15">
            <a:extLst>
              <a:ext uri="{FF2B5EF4-FFF2-40B4-BE49-F238E27FC236}">
                <a16:creationId xmlns:a16="http://schemas.microsoft.com/office/drawing/2014/main" id="{BC6DE4AD-8726-4BD9-B2BB-55A727A50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75" y="460851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197648" name="Text Box 16">
            <a:extLst>
              <a:ext uri="{FF2B5EF4-FFF2-40B4-BE49-F238E27FC236}">
                <a16:creationId xmlns:a16="http://schemas.microsoft.com/office/drawing/2014/main" id="{8A05945E-7BF5-4A89-AAE6-CAE87DEE0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300" y="47244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7664" name="Freeform 17">
            <a:extLst>
              <a:ext uri="{FF2B5EF4-FFF2-40B4-BE49-F238E27FC236}">
                <a16:creationId xmlns:a16="http://schemas.microsoft.com/office/drawing/2014/main" id="{A7BCA32B-12D2-4114-B8BC-EC6FA9B1B616}"/>
              </a:ext>
            </a:extLst>
          </p:cNvPr>
          <p:cNvSpPr>
            <a:spLocks/>
          </p:cNvSpPr>
          <p:nvPr/>
        </p:nvSpPr>
        <p:spPr bwMode="auto">
          <a:xfrm>
            <a:off x="4635500" y="5080000"/>
            <a:ext cx="901700" cy="812800"/>
          </a:xfrm>
          <a:custGeom>
            <a:avLst/>
            <a:gdLst>
              <a:gd name="T0" fmla="*/ 141128750 w 568"/>
              <a:gd name="T1" fmla="*/ 1249997500 h 512"/>
              <a:gd name="T2" fmla="*/ 383063750 w 568"/>
              <a:gd name="T3" fmla="*/ 645160000 h 512"/>
              <a:gd name="T4" fmla="*/ 624998750 w 568"/>
              <a:gd name="T5" fmla="*/ 161290000 h 512"/>
              <a:gd name="T6" fmla="*/ 1229836250 w 568"/>
              <a:gd name="T7" fmla="*/ 40322500 h 512"/>
              <a:gd name="T8" fmla="*/ 1350803750 w 568"/>
              <a:gd name="T9" fmla="*/ 403225000 h 512"/>
              <a:gd name="T10" fmla="*/ 1229836250 w 568"/>
              <a:gd name="T11" fmla="*/ 887095000 h 512"/>
              <a:gd name="T12" fmla="*/ 141128750 w 568"/>
              <a:gd name="T13" fmla="*/ 1249997500 h 5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8" h="512">
                <a:moveTo>
                  <a:pt x="56" y="496"/>
                </a:moveTo>
                <a:cubicBezTo>
                  <a:pt x="0" y="480"/>
                  <a:pt x="120" y="328"/>
                  <a:pt x="152" y="256"/>
                </a:cubicBezTo>
                <a:cubicBezTo>
                  <a:pt x="184" y="184"/>
                  <a:pt x="192" y="104"/>
                  <a:pt x="248" y="64"/>
                </a:cubicBezTo>
                <a:cubicBezTo>
                  <a:pt x="304" y="24"/>
                  <a:pt x="440" y="0"/>
                  <a:pt x="488" y="16"/>
                </a:cubicBezTo>
                <a:cubicBezTo>
                  <a:pt x="536" y="32"/>
                  <a:pt x="536" y="104"/>
                  <a:pt x="536" y="160"/>
                </a:cubicBezTo>
                <a:cubicBezTo>
                  <a:pt x="536" y="216"/>
                  <a:pt x="568" y="296"/>
                  <a:pt x="488" y="352"/>
                </a:cubicBezTo>
                <a:cubicBezTo>
                  <a:pt x="408" y="408"/>
                  <a:pt x="112" y="512"/>
                  <a:pt x="56" y="496"/>
                </a:cubicBez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18">
            <a:extLst>
              <a:ext uri="{FF2B5EF4-FFF2-40B4-BE49-F238E27FC236}">
                <a16:creationId xmlns:a16="http://schemas.microsoft.com/office/drawing/2014/main" id="{1FCC2B90-3C23-456F-9BDC-8AC0E44C07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51054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19">
            <a:extLst>
              <a:ext uri="{FF2B5EF4-FFF2-40B4-BE49-F238E27FC236}">
                <a16:creationId xmlns:a16="http://schemas.microsoft.com/office/drawing/2014/main" id="{151D6BD5-03F8-48D5-B792-0E47C890F3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5334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Line 20">
            <a:extLst>
              <a:ext uri="{FF2B5EF4-FFF2-40B4-BE49-F238E27FC236}">
                <a16:creationId xmlns:a16="http://schemas.microsoft.com/office/drawing/2014/main" id="{5358D92A-0CCF-4809-9F21-9D61B32BB6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56388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2" descr="C:\Documents and Settings\fowlkes\Desktop\ics162\oldpdfs\ics162_4_Page_35.png">
            <a:extLst>
              <a:ext uri="{FF2B5EF4-FFF2-40B4-BE49-F238E27FC236}">
                <a16:creationId xmlns:a16="http://schemas.microsoft.com/office/drawing/2014/main" id="{66BB7AE5-F680-4F4B-B377-563498282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5" t="23926" r="11667" b="25565"/>
          <a:stretch>
            <a:fillRect/>
          </a:stretch>
        </p:blipFill>
        <p:spPr bwMode="auto">
          <a:xfrm>
            <a:off x="5943600" y="2590800"/>
            <a:ext cx="2789081" cy="180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1" grpId="0"/>
      <p:bldP spid="197642" grpId="0"/>
      <p:bldP spid="197647" grpId="0"/>
      <p:bldP spid="1976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6" name="Picture 25">
            <a:extLst>
              <a:ext uri="{FF2B5EF4-FFF2-40B4-BE49-F238E27FC236}">
                <a16:creationId xmlns:a16="http://schemas.microsoft.com/office/drawing/2014/main" id="{D8AD1497-FE86-4ABA-95DC-F1B0EF1978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6" y="4121986"/>
            <a:ext cx="5420354" cy="14439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A4DE54F9-DFDB-46DC-94F8-E28A2B691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Phong</a:t>
            </a:r>
            <a:r>
              <a:rPr lang="en-US" altLang="en-US" dirty="0"/>
              <a:t> Reflectance Model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13813C6-F3D6-47B2-BE4C-B4B7F2A393F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4572000" cy="4419600"/>
          </a:xfrm>
        </p:spPr>
        <p:txBody>
          <a:bodyPr/>
          <a:lstStyle/>
          <a:p>
            <a:pPr eaLnBrk="1" hangingPunct="1"/>
            <a:r>
              <a:rPr lang="en-US" altLang="en-US" i="1" dirty="0"/>
              <a:t>  </a:t>
            </a:r>
            <a:endParaRPr lang="en-US" altLang="en-US" dirty="0"/>
          </a:p>
          <a:p>
            <a:pPr eaLnBrk="1" hangingPunct="1"/>
            <a:r>
              <a:rPr lang="en-US" altLang="en-US" dirty="0"/>
              <a:t>           : fall off as </a:t>
            </a:r>
            <a:r>
              <a:rPr lang="en-US" altLang="en-US" b="1" i="1" dirty="0"/>
              <a:t>V</a:t>
            </a:r>
            <a:r>
              <a:rPr lang="en-US" altLang="en-US" dirty="0"/>
              <a:t> moves away from </a:t>
            </a:r>
            <a:r>
              <a:rPr lang="en-US" altLang="en-US" b="1" i="1" dirty="0"/>
              <a:t>R</a:t>
            </a:r>
          </a:p>
          <a:p>
            <a:pPr eaLnBrk="1" hangingPunct="1"/>
            <a:r>
              <a:rPr lang="en-US" altLang="en-US" i="1" dirty="0"/>
              <a:t>n</a:t>
            </a:r>
            <a:r>
              <a:rPr lang="en-US" altLang="en-US" dirty="0"/>
              <a:t> gives the sharpness</a:t>
            </a:r>
            <a:endParaRPr lang="el-GR" altLang="en-US" dirty="0"/>
          </a:p>
        </p:txBody>
      </p:sp>
      <p:sp>
        <p:nvSpPr>
          <p:cNvPr id="29700" name="Freeform 4">
            <a:extLst>
              <a:ext uri="{FF2B5EF4-FFF2-40B4-BE49-F238E27FC236}">
                <a16:creationId xmlns:a16="http://schemas.microsoft.com/office/drawing/2014/main" id="{77415288-FE1F-4B2F-B953-FBE76068CAF7}"/>
              </a:ext>
            </a:extLst>
          </p:cNvPr>
          <p:cNvSpPr>
            <a:spLocks/>
          </p:cNvSpPr>
          <p:nvPr/>
        </p:nvSpPr>
        <p:spPr bwMode="auto">
          <a:xfrm>
            <a:off x="4800600" y="2690385"/>
            <a:ext cx="3810000" cy="990600"/>
          </a:xfrm>
          <a:custGeom>
            <a:avLst/>
            <a:gdLst>
              <a:gd name="T0" fmla="*/ 0 w 2400"/>
              <a:gd name="T1" fmla="*/ 1209675000 h 624"/>
              <a:gd name="T2" fmla="*/ 725805000 w 2400"/>
              <a:gd name="T3" fmla="*/ 604837500 h 624"/>
              <a:gd name="T4" fmla="*/ 1935480000 w 2400"/>
              <a:gd name="T5" fmla="*/ 120967500 h 624"/>
              <a:gd name="T6" fmla="*/ 2147483646 w 2400"/>
              <a:gd name="T7" fmla="*/ 120967500 h 624"/>
              <a:gd name="T8" fmla="*/ 2147483646 w 2400"/>
              <a:gd name="T9" fmla="*/ 846772500 h 624"/>
              <a:gd name="T10" fmla="*/ 2147483646 w 2400"/>
              <a:gd name="T11" fmla="*/ 1572577500 h 6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00" h="624">
                <a:moveTo>
                  <a:pt x="0" y="480"/>
                </a:moveTo>
                <a:cubicBezTo>
                  <a:pt x="80" y="396"/>
                  <a:pt x="160" y="312"/>
                  <a:pt x="288" y="240"/>
                </a:cubicBezTo>
                <a:cubicBezTo>
                  <a:pt x="416" y="168"/>
                  <a:pt x="584" y="80"/>
                  <a:pt x="768" y="48"/>
                </a:cubicBezTo>
                <a:cubicBezTo>
                  <a:pt x="952" y="16"/>
                  <a:pt x="1168" y="0"/>
                  <a:pt x="1392" y="48"/>
                </a:cubicBezTo>
                <a:cubicBezTo>
                  <a:pt x="1616" y="96"/>
                  <a:pt x="1944" y="240"/>
                  <a:pt x="2112" y="336"/>
                </a:cubicBezTo>
                <a:cubicBezTo>
                  <a:pt x="2280" y="432"/>
                  <a:pt x="2340" y="528"/>
                  <a:pt x="2400" y="62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Oval 6">
            <a:extLst>
              <a:ext uri="{FF2B5EF4-FFF2-40B4-BE49-F238E27FC236}">
                <a16:creationId xmlns:a16="http://schemas.microsoft.com/office/drawing/2014/main" id="{A3FDBFD8-7046-4FD1-8259-65BD0F1D4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614185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9702" name="Line 7">
            <a:extLst>
              <a:ext uri="{FF2B5EF4-FFF2-40B4-BE49-F238E27FC236}">
                <a16:creationId xmlns:a16="http://schemas.microsoft.com/office/drawing/2014/main" id="{E30F8611-77AD-4A03-9DBA-5E95BACF40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124258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8">
            <a:extLst>
              <a:ext uri="{FF2B5EF4-FFF2-40B4-BE49-F238E27FC236}">
                <a16:creationId xmlns:a16="http://schemas.microsoft.com/office/drawing/2014/main" id="{BA76BA15-714D-4B7C-9949-35E15FFE92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91200" y="1471185"/>
            <a:ext cx="838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Text Box 9">
            <a:extLst>
              <a:ext uri="{FF2B5EF4-FFF2-40B4-BE49-F238E27FC236}">
                <a16:creationId xmlns:a16="http://schemas.microsoft.com/office/drawing/2014/main" id="{EA6ABB3D-2B26-4295-AF14-233BFEC91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24258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29705" name="Freeform 10">
            <a:extLst>
              <a:ext uri="{FF2B5EF4-FFF2-40B4-BE49-F238E27FC236}">
                <a16:creationId xmlns:a16="http://schemas.microsoft.com/office/drawing/2014/main" id="{E1444192-7048-4D6A-ABED-0685E0D89ECA}"/>
              </a:ext>
            </a:extLst>
          </p:cNvPr>
          <p:cNvSpPr>
            <a:spLocks/>
          </p:cNvSpPr>
          <p:nvPr/>
        </p:nvSpPr>
        <p:spPr bwMode="auto">
          <a:xfrm>
            <a:off x="6400800" y="2296685"/>
            <a:ext cx="304800" cy="88900"/>
          </a:xfrm>
          <a:custGeom>
            <a:avLst/>
            <a:gdLst>
              <a:gd name="T0" fmla="*/ 0 w 192"/>
              <a:gd name="T1" fmla="*/ 141128750 h 56"/>
              <a:gd name="T2" fmla="*/ 241935000 w 192"/>
              <a:gd name="T3" fmla="*/ 20161250 h 56"/>
              <a:gd name="T4" fmla="*/ 483870000 w 192"/>
              <a:gd name="T5" fmla="*/ 20161250 h 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56">
                <a:moveTo>
                  <a:pt x="0" y="56"/>
                </a:moveTo>
                <a:cubicBezTo>
                  <a:pt x="32" y="36"/>
                  <a:pt x="64" y="16"/>
                  <a:pt x="96" y="8"/>
                </a:cubicBezTo>
                <a:cubicBezTo>
                  <a:pt x="128" y="0"/>
                  <a:pt x="160" y="4"/>
                  <a:pt x="192" y="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Text Box 11">
            <a:extLst>
              <a:ext uri="{FF2B5EF4-FFF2-40B4-BE49-F238E27FC236}">
                <a16:creationId xmlns:a16="http://schemas.microsoft.com/office/drawing/2014/main" id="{22F02B2C-9720-4EB6-B448-F31E75B27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00458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</a:p>
        </p:txBody>
      </p:sp>
      <p:sp>
        <p:nvSpPr>
          <p:cNvPr id="29707" name="Line 13">
            <a:extLst>
              <a:ext uri="{FF2B5EF4-FFF2-40B4-BE49-F238E27FC236}">
                <a16:creationId xmlns:a16="http://schemas.microsoft.com/office/drawing/2014/main" id="{EFC8E3F1-1AA5-4CC6-9D3D-DE422F4A11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1394985"/>
            <a:ext cx="838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Freeform 14">
            <a:extLst>
              <a:ext uri="{FF2B5EF4-FFF2-40B4-BE49-F238E27FC236}">
                <a16:creationId xmlns:a16="http://schemas.microsoft.com/office/drawing/2014/main" id="{A866DBD1-4F36-4CE3-97F3-3D27B8B5F804}"/>
              </a:ext>
            </a:extLst>
          </p:cNvPr>
          <p:cNvSpPr>
            <a:spLocks/>
          </p:cNvSpPr>
          <p:nvPr/>
        </p:nvSpPr>
        <p:spPr bwMode="auto">
          <a:xfrm flipH="1">
            <a:off x="6705600" y="2233185"/>
            <a:ext cx="304800" cy="88900"/>
          </a:xfrm>
          <a:custGeom>
            <a:avLst/>
            <a:gdLst>
              <a:gd name="T0" fmla="*/ 0 w 192"/>
              <a:gd name="T1" fmla="*/ 141128750 h 56"/>
              <a:gd name="T2" fmla="*/ 241935000 w 192"/>
              <a:gd name="T3" fmla="*/ 20161250 h 56"/>
              <a:gd name="T4" fmla="*/ 483870000 w 192"/>
              <a:gd name="T5" fmla="*/ 20161250 h 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56">
                <a:moveTo>
                  <a:pt x="0" y="56"/>
                </a:moveTo>
                <a:cubicBezTo>
                  <a:pt x="32" y="36"/>
                  <a:pt x="64" y="16"/>
                  <a:pt x="96" y="8"/>
                </a:cubicBezTo>
                <a:cubicBezTo>
                  <a:pt x="128" y="0"/>
                  <a:pt x="160" y="4"/>
                  <a:pt x="192" y="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Text Box 15">
            <a:extLst>
              <a:ext uri="{FF2B5EF4-FFF2-40B4-BE49-F238E27FC236}">
                <a16:creationId xmlns:a16="http://schemas.microsoft.com/office/drawing/2014/main" id="{B12B3FF4-4AD1-43C6-96ED-E4BCA30A0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92838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</a:p>
        </p:txBody>
      </p:sp>
      <p:sp>
        <p:nvSpPr>
          <p:cNvPr id="29710" name="Line 17">
            <a:extLst>
              <a:ext uri="{FF2B5EF4-FFF2-40B4-BE49-F238E27FC236}">
                <a16:creationId xmlns:a16="http://schemas.microsoft.com/office/drawing/2014/main" id="{835A33FC-10D2-4586-89EA-3ADF78F839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1852185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Text Box 18">
            <a:extLst>
              <a:ext uri="{FF2B5EF4-FFF2-40B4-BE49-F238E27FC236}">
                <a16:creationId xmlns:a16="http://schemas.microsoft.com/office/drawing/2014/main" id="{BAD5B2B5-D9BF-454F-BF03-69DC6487C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50" y="154738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29712" name="Text Box 19">
            <a:extLst>
              <a:ext uri="{FF2B5EF4-FFF2-40B4-BE49-F238E27FC236}">
                <a16:creationId xmlns:a16="http://schemas.microsoft.com/office/drawing/2014/main" id="{DFC11797-DC4E-4498-AC02-A118C5980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16638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9713" name="Freeform 20">
            <a:extLst>
              <a:ext uri="{FF2B5EF4-FFF2-40B4-BE49-F238E27FC236}">
                <a16:creationId xmlns:a16="http://schemas.microsoft.com/office/drawing/2014/main" id="{2189EA81-608A-43E2-944C-8F2DBC502F75}"/>
              </a:ext>
            </a:extLst>
          </p:cNvPr>
          <p:cNvSpPr>
            <a:spLocks/>
          </p:cNvSpPr>
          <p:nvPr/>
        </p:nvSpPr>
        <p:spPr bwMode="auto">
          <a:xfrm>
            <a:off x="7162800" y="2004585"/>
            <a:ext cx="381000" cy="177800"/>
          </a:xfrm>
          <a:custGeom>
            <a:avLst/>
            <a:gdLst>
              <a:gd name="T0" fmla="*/ 0 w 240"/>
              <a:gd name="T1" fmla="*/ 40322500 h 112"/>
              <a:gd name="T2" fmla="*/ 362902500 w 240"/>
              <a:gd name="T3" fmla="*/ 40322500 h 112"/>
              <a:gd name="T4" fmla="*/ 604837500 w 240"/>
              <a:gd name="T5" fmla="*/ 282257500 h 1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112">
                <a:moveTo>
                  <a:pt x="0" y="16"/>
                </a:moveTo>
                <a:cubicBezTo>
                  <a:pt x="52" y="8"/>
                  <a:pt x="104" y="0"/>
                  <a:pt x="144" y="16"/>
                </a:cubicBezTo>
                <a:cubicBezTo>
                  <a:pt x="184" y="32"/>
                  <a:pt x="212" y="72"/>
                  <a:pt x="240" y="11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Text Box 21">
            <a:extLst>
              <a:ext uri="{FF2B5EF4-FFF2-40B4-BE49-F238E27FC236}">
                <a16:creationId xmlns:a16="http://schemas.microsoft.com/office/drawing/2014/main" id="{7EDC94B6-849A-4E8E-BA3D-F1F5F79B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463" y="1775985"/>
            <a:ext cx="325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</a:p>
        </p:txBody>
      </p:sp>
      <p:sp>
        <p:nvSpPr>
          <p:cNvPr id="29715" name="Text Box 22">
            <a:extLst>
              <a:ext uri="{FF2B5EF4-FFF2-40B4-BE49-F238E27FC236}">
                <a16:creationId xmlns:a16="http://schemas.microsoft.com/office/drawing/2014/main" id="{254E094D-788D-4432-9265-4983D7C32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76658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0DB949-06C7-40C9-BFDA-0EFDF61B92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3" y="1156114"/>
            <a:ext cx="1878384" cy="376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4E6D37-487F-4298-9F34-C9F20922CA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31" y="1622412"/>
            <a:ext cx="960845" cy="3671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6 1">
            <a:extLst>
              <a:ext uri="{FF2B5EF4-FFF2-40B4-BE49-F238E27FC236}">
                <a16:creationId xmlns:a16="http://schemas.microsoft.com/office/drawing/2014/main" id="{EA1332DC-1D8F-44B1-8001-3B580EAEFD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86" y="1418860"/>
            <a:ext cx="2753746" cy="201014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68B34B98-01E4-40A6-B786-478ED32AA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Phong</a:t>
            </a:r>
            <a:r>
              <a:rPr lang="en-US" altLang="en-US" dirty="0"/>
              <a:t> Reflectance Model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BC5892A-FA65-4913-848C-82652FE27D6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4724400" cy="4267200"/>
          </a:xfrm>
        </p:spPr>
        <p:txBody>
          <a:bodyPr/>
          <a:lstStyle/>
          <a:p>
            <a:pPr eaLnBrk="1" hangingPunct="1"/>
            <a:r>
              <a:rPr lang="en-US" altLang="en-US" dirty="0"/>
              <a:t>Computing the reflected direction </a:t>
            </a:r>
            <a:r>
              <a:rPr lang="en-US" altLang="en-US" b="1" i="1" dirty="0"/>
              <a:t>R</a:t>
            </a:r>
            <a:r>
              <a:rPr lang="en-US" altLang="en-US" dirty="0"/>
              <a:t>:</a:t>
            </a:r>
            <a:endParaRPr lang="el-GR" altLang="en-US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041D28-879A-4360-8446-5794E204CB7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286000"/>
            <a:ext cx="2953599" cy="19591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B83E2284-3E3C-40DF-A070-43792BFD2B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Only one ambient light source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Multiple point/directional sources</a:t>
            </a:r>
          </a:p>
          <a:p>
            <a:pPr lvl="1" eaLnBrk="1" hangingPunct="1"/>
            <a:r>
              <a:rPr lang="en-US" altLang="en-US" dirty="0"/>
              <a:t>Addition of light from different light sources</a:t>
            </a:r>
          </a:p>
          <a:p>
            <a:pPr lvl="1" eaLnBrk="1" hangingPunct="1"/>
            <a:r>
              <a:rPr lang="en-US" altLang="en-US" dirty="0"/>
              <a:t>Can be slow when there are many light sources</a:t>
            </a: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A070595-5D89-442F-9C02-80E4B5AEBC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Multiple Light Sources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4">
            <a:extLst>
              <a:ext uri="{FF2B5EF4-FFF2-40B4-BE49-F238E27FC236}">
                <a16:creationId xmlns:a16="http://schemas.microsoft.com/office/drawing/2014/main" id="{59C3A72C-181E-4F5E-A544-1577F63C0A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447800"/>
            <a:ext cx="6445250" cy="485775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3FEFB8A5-98BC-455D-9977-0D082AE8E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Ambient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4">
            <a:extLst>
              <a:ext uri="{FF2B5EF4-FFF2-40B4-BE49-F238E27FC236}">
                <a16:creationId xmlns:a16="http://schemas.microsoft.com/office/drawing/2014/main" id="{2310C401-467E-415D-AFDB-E12D87CF11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6988" y="1443038"/>
            <a:ext cx="6489700" cy="4846637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1986" name="Rectangle 2">
            <a:extLst>
              <a:ext uri="{FF2B5EF4-FFF2-40B4-BE49-F238E27FC236}">
                <a16:creationId xmlns:a16="http://schemas.microsoft.com/office/drawing/2014/main" id="{27A0BE95-6694-40ED-A906-38525D271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Ambient + Diffuse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4">
            <a:extLst>
              <a:ext uri="{FF2B5EF4-FFF2-40B4-BE49-F238E27FC236}">
                <a16:creationId xmlns:a16="http://schemas.microsoft.com/office/drawing/2014/main" id="{B5A508F9-6575-40B6-8FC3-409DE768E7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6988" y="1443038"/>
            <a:ext cx="6462712" cy="48482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4034" name="Rectangle 2">
            <a:extLst>
              <a:ext uri="{FF2B5EF4-FFF2-40B4-BE49-F238E27FC236}">
                <a16:creationId xmlns:a16="http://schemas.microsoft.com/office/drawing/2014/main" id="{F94DEE6A-3A11-4A1B-B1C2-CBE538265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Ambient + Diffuse + Specular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Chromatic Light	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Ambient Light : (</a:t>
            </a:r>
            <a:r>
              <a:rPr lang="en-US" altLang="en-US" dirty="0" err="1" smtClean="0"/>
              <a:t>I</a:t>
            </a:r>
            <a:r>
              <a:rPr lang="en-US" altLang="en-US" baseline="-25000" dirty="0" err="1" smtClean="0"/>
              <a:t>aR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</a:t>
            </a:r>
            <a:r>
              <a:rPr lang="en-US" altLang="en-US" baseline="-25000" dirty="0" err="1" smtClean="0"/>
              <a:t>aG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</a:t>
            </a:r>
            <a:r>
              <a:rPr lang="en-US" altLang="en-US" baseline="-25000" dirty="0" err="1" smtClean="0"/>
              <a:t>aB</a:t>
            </a:r>
            <a:r>
              <a:rPr lang="en-US" altLang="en-US" dirty="0" smtClean="0"/>
              <a:t>) </a:t>
            </a:r>
          </a:p>
          <a:p>
            <a:pPr eaLnBrk="1" hangingPunct="1"/>
            <a:r>
              <a:rPr lang="en-US" altLang="en-US" dirty="0" smtClean="0"/>
              <a:t>Point (</a:t>
            </a:r>
            <a:r>
              <a:rPr lang="en-US" altLang="en-US" dirty="0" err="1" smtClean="0"/>
              <a:t>I</a:t>
            </a:r>
            <a:r>
              <a:rPr lang="en-US" altLang="en-US" baseline="-25000" dirty="0" err="1" smtClean="0"/>
              <a:t>pR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</a:t>
            </a:r>
            <a:r>
              <a:rPr lang="en-US" altLang="en-US" baseline="-25000" dirty="0" err="1" smtClean="0"/>
              <a:t>pG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</a:t>
            </a:r>
            <a:r>
              <a:rPr lang="en-US" altLang="en-US" baseline="-25000" dirty="0" err="1" smtClean="0"/>
              <a:t>pB</a:t>
            </a:r>
            <a:r>
              <a:rPr lang="en-US" altLang="en-US" dirty="0" smtClean="0"/>
              <a:t>)</a:t>
            </a:r>
          </a:p>
          <a:p>
            <a:pPr lvl="1" eaLnBrk="1" hangingPunct="1"/>
            <a:r>
              <a:rPr lang="en-US" altLang="en-US" dirty="0" smtClean="0"/>
              <a:t>May have diffused and specular components</a:t>
            </a:r>
          </a:p>
          <a:p>
            <a:pPr lvl="1" eaLnBrk="1" hangingPunct="1"/>
            <a:r>
              <a:rPr lang="en-US" altLang="en-US" dirty="0" smtClean="0"/>
              <a:t>(</a:t>
            </a:r>
            <a:r>
              <a:rPr lang="en-US" altLang="en-US" dirty="0" err="1" smtClean="0"/>
              <a:t>I</a:t>
            </a:r>
            <a:r>
              <a:rPr lang="en-US" altLang="en-US" baseline="-25000" dirty="0" err="1" smtClean="0"/>
              <a:t>dR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</a:t>
            </a:r>
            <a:r>
              <a:rPr lang="en-US" altLang="en-US" baseline="-25000" dirty="0" err="1" smtClean="0"/>
              <a:t>dG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</a:t>
            </a:r>
            <a:r>
              <a:rPr lang="en-US" altLang="en-US" baseline="-25000" dirty="0" err="1" smtClean="0"/>
              <a:t>dB</a:t>
            </a:r>
            <a:r>
              <a:rPr lang="en-US" altLang="en-US" dirty="0" smtClean="0"/>
              <a:t>) and (</a:t>
            </a:r>
            <a:r>
              <a:rPr lang="en-US" altLang="en-US" dirty="0" err="1" smtClean="0"/>
              <a:t>I</a:t>
            </a:r>
            <a:r>
              <a:rPr lang="en-US" altLang="en-US" baseline="-25000" dirty="0" err="1" smtClean="0"/>
              <a:t>sR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</a:t>
            </a:r>
            <a:r>
              <a:rPr lang="en-US" altLang="en-US" baseline="-25000" dirty="0" err="1" smtClean="0"/>
              <a:t>sG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</a:t>
            </a:r>
            <a:r>
              <a:rPr lang="en-US" altLang="en-US" baseline="-25000" dirty="0" err="1" smtClean="0"/>
              <a:t>sB</a:t>
            </a:r>
            <a:r>
              <a:rPr lang="en-US" altLang="en-US" dirty="0" smtClean="0"/>
              <a:t>)</a:t>
            </a:r>
          </a:p>
          <a:p>
            <a:pPr eaLnBrk="1" hangingPunct="1"/>
            <a:r>
              <a:rPr lang="en-US" altLang="en-US" dirty="0" smtClean="0"/>
              <a:t>Object’s color by a RGB value: (O</a:t>
            </a:r>
            <a:r>
              <a:rPr lang="en-US" altLang="en-US" baseline="-25000" dirty="0" smtClean="0"/>
              <a:t>R</a:t>
            </a:r>
            <a:r>
              <a:rPr lang="en-US" altLang="en-US" dirty="0" smtClean="0"/>
              <a:t>, O</a:t>
            </a:r>
            <a:r>
              <a:rPr lang="en-US" altLang="en-US" baseline="-25000" dirty="0" smtClean="0"/>
              <a:t>G</a:t>
            </a:r>
            <a:r>
              <a:rPr lang="en-US" altLang="en-US" dirty="0" smtClean="0"/>
              <a:t>, O</a:t>
            </a:r>
            <a:r>
              <a:rPr lang="en-US" altLang="en-US" baseline="-25000" dirty="0" smtClean="0"/>
              <a:t>B</a:t>
            </a:r>
            <a:r>
              <a:rPr lang="en-US" altLang="en-US" dirty="0" smtClean="0"/>
              <a:t>)</a:t>
            </a:r>
          </a:p>
          <a:p>
            <a:pPr lvl="1" eaLnBrk="1" hangingPunct="1"/>
            <a:r>
              <a:rPr lang="en-US" altLang="en-US" dirty="0" smtClean="0"/>
              <a:t>ambient</a:t>
            </a:r>
            <a:r>
              <a:rPr lang="en-US" altLang="en-US" dirty="0" smtClean="0"/>
              <a:t>, diffuse and specular </a:t>
            </a:r>
            <a:r>
              <a:rPr lang="en-US" altLang="en-US" dirty="0" smtClean="0"/>
              <a:t>components</a:t>
            </a:r>
          </a:p>
          <a:p>
            <a:pPr lvl="1" eaLnBrk="1" hangingPunct="1"/>
            <a:r>
              <a:rPr lang="en-US" altLang="en-US" dirty="0" smtClean="0"/>
              <a:t>(</a:t>
            </a:r>
            <a:r>
              <a:rPr lang="en-US" altLang="en-US" dirty="0" err="1" smtClean="0"/>
              <a:t>O</a:t>
            </a:r>
            <a:r>
              <a:rPr lang="en-US" altLang="en-US" baseline="-25000" dirty="0" err="1" smtClean="0"/>
              <a:t>aR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O</a:t>
            </a:r>
            <a:r>
              <a:rPr lang="en-US" altLang="en-US" baseline="-25000" dirty="0" err="1" smtClean="0"/>
              <a:t>aG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O</a:t>
            </a:r>
            <a:r>
              <a:rPr lang="en-US" altLang="en-US" baseline="-25000" dirty="0" err="1" smtClean="0"/>
              <a:t>aB</a:t>
            </a:r>
            <a:r>
              <a:rPr lang="en-US" altLang="en-US" dirty="0" smtClean="0"/>
              <a:t>), (</a:t>
            </a:r>
            <a:r>
              <a:rPr lang="en-US" altLang="en-US" dirty="0" err="1" smtClean="0"/>
              <a:t>O</a:t>
            </a:r>
            <a:r>
              <a:rPr lang="en-US" altLang="en-US" baseline="-25000" dirty="0" err="1" smtClean="0"/>
              <a:t>dR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O</a:t>
            </a:r>
            <a:r>
              <a:rPr lang="en-US" altLang="en-US" baseline="-25000" dirty="0" err="1" smtClean="0"/>
              <a:t>dG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O</a:t>
            </a:r>
            <a:r>
              <a:rPr lang="en-US" altLang="en-US" baseline="-25000" dirty="0" err="1" smtClean="0"/>
              <a:t>dB</a:t>
            </a:r>
            <a:r>
              <a:rPr lang="en-US" altLang="en-US" dirty="0" smtClean="0"/>
              <a:t>), (</a:t>
            </a:r>
            <a:r>
              <a:rPr lang="en-US" altLang="en-US" dirty="0" err="1" smtClean="0"/>
              <a:t>O</a:t>
            </a:r>
            <a:r>
              <a:rPr lang="en-US" altLang="en-US" baseline="-25000" dirty="0" err="1" smtClean="0"/>
              <a:t>sR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O</a:t>
            </a:r>
            <a:r>
              <a:rPr lang="en-US" altLang="en-US" baseline="-25000" dirty="0" err="1" smtClean="0"/>
              <a:t>sG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O</a:t>
            </a:r>
            <a:r>
              <a:rPr lang="en-US" altLang="en-US" baseline="-25000" dirty="0" err="1" smtClean="0"/>
              <a:t>sB</a:t>
            </a:r>
            <a:r>
              <a:rPr lang="en-US" altLang="en-US" dirty="0" smtClean="0"/>
              <a:t>)</a:t>
            </a:r>
          </a:p>
          <a:p>
            <a:pPr lvl="1" eaLnBrk="1" hangingPunct="1"/>
            <a:r>
              <a:rPr lang="en-US" altLang="en-US" dirty="0" smtClean="0"/>
              <a:t>Multiply by object color</a:t>
            </a:r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55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Chromatic Light	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915400" cy="4227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Each channel treated independent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Ambient : I</a:t>
            </a:r>
            <a:r>
              <a:rPr lang="en-US" altLang="en-US" baseline="-25000" smtClean="0"/>
              <a:t>aC</a:t>
            </a:r>
            <a:r>
              <a:rPr lang="en-US" altLang="en-US" smtClean="0"/>
              <a:t>k</a:t>
            </a:r>
            <a:r>
              <a:rPr lang="en-US" altLang="en-US" baseline="-25000" smtClean="0"/>
              <a:t>a</a:t>
            </a:r>
            <a:r>
              <a:rPr lang="en-US" altLang="en-US" smtClean="0"/>
              <a:t>O</a:t>
            </a:r>
            <a:r>
              <a:rPr lang="en-US" altLang="en-US" baseline="-25000" smtClean="0"/>
              <a:t>C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Diffuse: f</a:t>
            </a:r>
            <a:r>
              <a:rPr lang="en-US" altLang="en-US" baseline="-25000" smtClean="0"/>
              <a:t>att</a:t>
            </a:r>
            <a:r>
              <a:rPr lang="en-US" altLang="en-US" smtClean="0"/>
              <a:t>I</a:t>
            </a:r>
            <a:r>
              <a:rPr lang="en-US" altLang="en-US" baseline="-25000" smtClean="0"/>
              <a:t>pC</a:t>
            </a:r>
            <a:r>
              <a:rPr lang="en-US" altLang="en-US" smtClean="0"/>
              <a:t>k</a:t>
            </a:r>
            <a:r>
              <a:rPr lang="en-US" altLang="en-US" baseline="-25000" smtClean="0"/>
              <a:t>d</a:t>
            </a:r>
            <a:r>
              <a:rPr lang="en-US" altLang="en-US" smtClean="0"/>
              <a:t>O</a:t>
            </a:r>
            <a:r>
              <a:rPr lang="en-US" altLang="en-US" baseline="-25000" smtClean="0"/>
              <a:t>C</a:t>
            </a:r>
            <a:r>
              <a:rPr lang="en-US" altLang="en-US" smtClean="0"/>
              <a:t>(N.L)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Specular: I</a:t>
            </a:r>
            <a:r>
              <a:rPr lang="en-US" altLang="en-US" baseline="-25000" smtClean="0"/>
              <a:t>pC</a:t>
            </a:r>
            <a:r>
              <a:rPr lang="en-US" altLang="en-US" smtClean="0"/>
              <a:t>k</a:t>
            </a:r>
            <a:r>
              <a:rPr lang="en-US" altLang="en-US" baseline="-25000" smtClean="0"/>
              <a:t>s</a:t>
            </a:r>
            <a:r>
              <a:rPr lang="en-US" altLang="en-US" smtClean="0"/>
              <a:t>(R.V)O</a:t>
            </a:r>
            <a:r>
              <a:rPr lang="en-US" altLang="en-US" baseline="-25000" smtClean="0"/>
              <a:t>C </a:t>
            </a: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Total for each channel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O</a:t>
            </a:r>
            <a:r>
              <a:rPr lang="en-US" altLang="en-US" baseline="-25000" smtClean="0"/>
              <a:t>C</a:t>
            </a:r>
            <a:r>
              <a:rPr lang="en-US" altLang="en-US" smtClean="0"/>
              <a:t>(I</a:t>
            </a:r>
            <a:r>
              <a:rPr lang="en-US" altLang="en-US" baseline="-25000" smtClean="0"/>
              <a:t>aC</a:t>
            </a:r>
            <a:r>
              <a:rPr lang="en-US" altLang="en-US" smtClean="0"/>
              <a:t>k</a:t>
            </a:r>
            <a:r>
              <a:rPr lang="en-US" altLang="en-US" baseline="-25000" smtClean="0"/>
              <a:t>a </a:t>
            </a:r>
            <a:r>
              <a:rPr lang="en-US" altLang="en-US" smtClean="0"/>
              <a:t>+ f</a:t>
            </a:r>
            <a:r>
              <a:rPr lang="en-US" altLang="en-US" baseline="-25000" smtClean="0"/>
              <a:t>att</a:t>
            </a:r>
            <a:r>
              <a:rPr lang="en-US" altLang="en-US" smtClean="0"/>
              <a:t>I</a:t>
            </a:r>
            <a:r>
              <a:rPr lang="en-US" altLang="en-US" baseline="-25000" smtClean="0"/>
              <a:t>pC</a:t>
            </a:r>
            <a:r>
              <a:rPr lang="en-US" altLang="en-US" smtClean="0"/>
              <a:t>k</a:t>
            </a:r>
            <a:r>
              <a:rPr lang="en-US" altLang="en-US" baseline="-25000" smtClean="0"/>
              <a:t>d</a:t>
            </a:r>
            <a:r>
              <a:rPr lang="en-US" altLang="en-US" smtClean="0"/>
              <a:t>(N.L)+ I</a:t>
            </a:r>
            <a:r>
              <a:rPr lang="en-US" altLang="en-US" baseline="-25000" smtClean="0"/>
              <a:t>pC</a:t>
            </a:r>
            <a:r>
              <a:rPr lang="en-US" altLang="en-US" smtClean="0"/>
              <a:t>k</a:t>
            </a:r>
            <a:r>
              <a:rPr lang="en-US" altLang="en-US" baseline="-25000" smtClean="0"/>
              <a:t>s</a:t>
            </a:r>
            <a:r>
              <a:rPr lang="en-US" altLang="en-US" smtClean="0"/>
              <a:t>(R.V))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Different components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O</a:t>
            </a:r>
            <a:r>
              <a:rPr lang="en-US" altLang="en-US" baseline="-25000" smtClean="0"/>
              <a:t>aC</a:t>
            </a:r>
            <a:r>
              <a:rPr lang="en-US" altLang="en-US" smtClean="0"/>
              <a:t>I</a:t>
            </a:r>
            <a:r>
              <a:rPr lang="en-US" altLang="en-US" baseline="-25000" smtClean="0"/>
              <a:t>aC </a:t>
            </a:r>
            <a:r>
              <a:rPr lang="en-US" altLang="en-US" smtClean="0"/>
              <a:t>+ f</a:t>
            </a:r>
            <a:r>
              <a:rPr lang="en-US" altLang="en-US" baseline="-25000" smtClean="0"/>
              <a:t>att</a:t>
            </a:r>
            <a:r>
              <a:rPr lang="en-US" altLang="en-US" smtClean="0"/>
              <a:t>O</a:t>
            </a:r>
            <a:r>
              <a:rPr lang="en-US" altLang="en-US" baseline="-25000" smtClean="0"/>
              <a:t>dC</a:t>
            </a:r>
            <a:r>
              <a:rPr lang="en-US" altLang="en-US" smtClean="0"/>
              <a:t>I</a:t>
            </a:r>
            <a:r>
              <a:rPr lang="en-US" altLang="en-US" baseline="-25000" smtClean="0"/>
              <a:t>dC</a:t>
            </a:r>
            <a:r>
              <a:rPr lang="en-US" altLang="en-US" smtClean="0"/>
              <a:t>(N.L)+ O</a:t>
            </a:r>
            <a:r>
              <a:rPr lang="en-US" altLang="en-US" baseline="-25000" smtClean="0"/>
              <a:t>sC</a:t>
            </a:r>
            <a:r>
              <a:rPr lang="en-US" altLang="en-US" smtClean="0"/>
              <a:t>I</a:t>
            </a:r>
            <a:r>
              <a:rPr lang="en-US" altLang="en-US" baseline="-25000" smtClean="0"/>
              <a:t>sC</a:t>
            </a:r>
            <a:r>
              <a:rPr lang="en-US" altLang="en-US" smtClean="0"/>
              <a:t>(R.V)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mtClean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mtClean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aseline="-25000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04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54CF77FB-4888-485A-95DB-3170E6E9EF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How to determine the color of each surface point?</a:t>
            </a:r>
          </a:p>
          <a:p>
            <a:pPr lvl="1"/>
            <a:r>
              <a:rPr lang="en-US" altLang="en-US" dirty="0"/>
              <a:t>Given a compete 3D scene with viewing/lighting conditions and object geometry and material properties fully </a:t>
            </a:r>
            <a:r>
              <a:rPr lang="en-US" altLang="en-US" dirty="0" smtClean="0"/>
              <a:t>specified</a:t>
            </a:r>
          </a:p>
          <a:p>
            <a:pPr lvl="1"/>
            <a:r>
              <a:rPr lang="en-US" altLang="en-US" dirty="0" smtClean="0"/>
              <a:t>First at Vertices, then in the interior of the triangle</a:t>
            </a:r>
            <a:endParaRPr lang="en-US" altLang="en-US" dirty="0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D03D924-B573-4338-B736-0B7472A67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Shading</a:t>
            </a:r>
            <a:endParaRPr lang="en-US" altLang="en-US" dirty="0"/>
          </a:p>
        </p:txBody>
      </p:sp>
      <p:pic>
        <p:nvPicPr>
          <p:cNvPr id="1026" name="Picture 2" descr="Steampunk bike 3D Model OBJ FBX BLEND MTL | CGTrader.com">
            <a:extLst>
              <a:ext uri="{FF2B5EF4-FFF2-40B4-BE49-F238E27FC236}">
                <a16:creationId xmlns:a16="http://schemas.microsoft.com/office/drawing/2014/main" id="{E8C031BE-26E4-4DCA-B51B-0472D19A9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907268"/>
            <a:ext cx="6095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B5C906-1468-4485-A257-0FA48046FA0C}"/>
              </a:ext>
            </a:extLst>
          </p:cNvPr>
          <p:cNvSpPr txBox="1"/>
          <p:nvPr/>
        </p:nvSpPr>
        <p:spPr>
          <a:xfrm>
            <a:off x="5973330" y="6336268"/>
            <a:ext cx="1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[cgtrader.com]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Multiple Light sources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Only one ambient light source</a:t>
            </a:r>
          </a:p>
          <a:p>
            <a:pPr eaLnBrk="1" hangingPunct="1"/>
            <a:r>
              <a:rPr lang="en-US" altLang="en-US" smtClean="0"/>
              <a:t>Multiple point light sources</a:t>
            </a:r>
          </a:p>
          <a:p>
            <a:pPr lvl="1" eaLnBrk="1" hangingPunct="1"/>
            <a:r>
              <a:rPr lang="en-US" altLang="en-US" smtClean="0"/>
              <a:t>Addition of light from different light sources</a:t>
            </a:r>
          </a:p>
        </p:txBody>
      </p:sp>
    </p:spTree>
    <p:extLst>
      <p:ext uri="{BB962C8B-B14F-4D97-AF65-F5344CB8AC3E}">
        <p14:creationId xmlns:p14="http://schemas.microsoft.com/office/powerpoint/2010/main" val="16447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32B175-DF0B-45BA-8351-2987914F7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should we “shade” each pixel using the aforementioned models using the </a:t>
            </a:r>
            <a:r>
              <a:rPr lang="en-US" i="1" dirty="0"/>
              <a:t>standard interactive rendering pipeline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6AD226-E4D9-4146-A716-F9505DB9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Shading in Interactive Rendering</a:t>
            </a:r>
          </a:p>
        </p:txBody>
      </p:sp>
      <p:pic>
        <p:nvPicPr>
          <p:cNvPr id="5" name="Picture 2" descr="https://upload.wikimedia.org/wikipedia/commons/6/6b/Phong_components_version_4.png">
            <a:extLst>
              <a:ext uri="{FF2B5EF4-FFF2-40B4-BE49-F238E27FC236}">
                <a16:creationId xmlns:a16="http://schemas.microsoft.com/office/drawing/2014/main" id="{82BA5732-262B-4941-B778-47FB9D1F0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276600"/>
            <a:ext cx="8458200" cy="235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686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>
            <a:extLst>
              <a:ext uri="{FF2B5EF4-FFF2-40B4-BE49-F238E27FC236}">
                <a16:creationId xmlns:a16="http://schemas.microsoft.com/office/drawing/2014/main" id="{B47D43A7-3E0C-45E3-9CB9-C2E87CFC7B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Evaluate shading model at the vertices of the triangles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Normally in the eye/camera space (after model-view transformation)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Use interpolation to color the interior of the triangles during rasterization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Different shading methods use interpolation differently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79B59F46-553A-406E-A81B-FEAA67F2E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Shading in Interactive Rendering</a:t>
            </a:r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66" name="Picture 10">
            <a:extLst>
              <a:ext uri="{FF2B5EF4-FFF2-40B4-BE49-F238E27FC236}">
                <a16:creationId xmlns:a16="http://schemas.microsoft.com/office/drawing/2014/main" id="{8AAC683D-37DC-4887-948F-8690BEA965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14" y="3864006"/>
            <a:ext cx="2276793" cy="1809524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0178" name="Rectangle 2">
            <a:extLst>
              <a:ext uri="{FF2B5EF4-FFF2-40B4-BE49-F238E27FC236}">
                <a16:creationId xmlns:a16="http://schemas.microsoft.com/office/drawing/2014/main" id="{34E1D8CA-113E-43E8-88C2-503727DCA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Normal Computation</a:t>
            </a: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1E5D00BB-D8A0-4B0D-87BD-A33F3B45090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4368" y="1066800"/>
            <a:ext cx="5105400" cy="4495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Normal of a triangle</a:t>
            </a:r>
          </a:p>
          <a:p>
            <a:pPr lvl="1" eaLnBrk="1" hangingPunct="1"/>
            <a:r>
              <a:rPr lang="en-US" altLang="en-US" sz="2400" b="1" i="1" dirty="0"/>
              <a:t>  </a:t>
            </a:r>
            <a:endParaRPr lang="en-US" altLang="en-US" sz="2400" dirty="0"/>
          </a:p>
          <a:p>
            <a:pPr lvl="2" eaLnBrk="1" hangingPunct="1"/>
            <a:r>
              <a:rPr lang="en-US" altLang="en-US" dirty="0"/>
              <a:t>Vertices are in anticlockwise direction with respect to normal </a:t>
            </a:r>
          </a:p>
          <a:p>
            <a:pPr eaLnBrk="1" hangingPunct="1"/>
            <a:r>
              <a:rPr lang="en-US" altLang="en-US" dirty="0"/>
              <a:t>Normal of a vertex</a:t>
            </a:r>
          </a:p>
          <a:p>
            <a:pPr lvl="1" eaLnBrk="1" hangingPunct="1"/>
            <a:r>
              <a:rPr lang="en-US" altLang="en-US" dirty="0"/>
              <a:t>Average of all the triangle incident on the vertex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50180" name="Freeform 4">
            <a:extLst>
              <a:ext uri="{FF2B5EF4-FFF2-40B4-BE49-F238E27FC236}">
                <a16:creationId xmlns:a16="http://schemas.microsoft.com/office/drawing/2014/main" id="{D7ED38DA-86FE-4046-80D7-368E71AC2CF4}"/>
              </a:ext>
            </a:extLst>
          </p:cNvPr>
          <p:cNvSpPr>
            <a:spLocks/>
          </p:cNvSpPr>
          <p:nvPr/>
        </p:nvSpPr>
        <p:spPr bwMode="auto">
          <a:xfrm>
            <a:off x="5638800" y="1600200"/>
            <a:ext cx="3048000" cy="2133600"/>
          </a:xfrm>
          <a:custGeom>
            <a:avLst/>
            <a:gdLst>
              <a:gd name="T0" fmla="*/ 1572577500 w 1920"/>
              <a:gd name="T1" fmla="*/ 0 h 1344"/>
              <a:gd name="T2" fmla="*/ 0 w 1920"/>
              <a:gd name="T3" fmla="*/ 2147483646 h 1344"/>
              <a:gd name="T4" fmla="*/ 2147483646 w 1920"/>
              <a:gd name="T5" fmla="*/ 1693545000 h 1344"/>
              <a:gd name="T6" fmla="*/ 1572577500 w 1920"/>
              <a:gd name="T7" fmla="*/ 0 h 13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0" h="1344">
                <a:moveTo>
                  <a:pt x="624" y="0"/>
                </a:moveTo>
                <a:lnTo>
                  <a:pt x="0" y="1344"/>
                </a:lnTo>
                <a:lnTo>
                  <a:pt x="1920" y="672"/>
                </a:lnTo>
                <a:lnTo>
                  <a:pt x="624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BEF4D25B-22FE-485C-9D0F-9598A90DE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75" y="11795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662F4B11-EB52-4668-8D6B-B3298AF31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7338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BE35744E-4C57-4BB8-A5C0-DC329222F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6670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50184" name="Line 8">
            <a:extLst>
              <a:ext uri="{FF2B5EF4-FFF2-40B4-BE49-F238E27FC236}">
                <a16:creationId xmlns:a16="http://schemas.microsoft.com/office/drawing/2014/main" id="{1047EAD6-3483-4034-A7FB-F5EE3FA446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1752600"/>
            <a:ext cx="1143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9">
            <a:extLst>
              <a:ext uri="{FF2B5EF4-FFF2-40B4-BE49-F238E27FC236}">
                <a16:creationId xmlns:a16="http://schemas.microsoft.com/office/drawing/2014/main" id="{5C7DF73E-7D90-4B5F-A810-204DA030E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3716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79D100-3541-49F8-A71B-389184A26F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5" y="3864006"/>
            <a:ext cx="3442448" cy="452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7365E2-7BEB-4D21-8529-C7CF359E227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5" y="1561105"/>
            <a:ext cx="3644265" cy="332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BBBE3EA8-1766-421E-AC4B-F5B8984D7F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Illumination model applied once per triangle</a:t>
            </a:r>
          </a:p>
          <a:p>
            <a:pPr eaLnBrk="1" hangingPunct="1"/>
            <a:r>
              <a:rPr lang="en-US" altLang="en-US"/>
              <a:t>Using normal of the triangle</a:t>
            </a:r>
          </a:p>
          <a:p>
            <a:pPr eaLnBrk="1" hangingPunct="1"/>
            <a:r>
              <a:rPr lang="en-US" altLang="en-US"/>
              <a:t>Shade the whole triangle uniformly</a:t>
            </a:r>
          </a:p>
          <a:p>
            <a:pPr lvl="1" eaLnBrk="1" hangingPunct="1"/>
            <a:r>
              <a:rPr lang="en-US" altLang="en-US"/>
              <a:t>Color associated with triangles and not vertices</a:t>
            </a: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FC0E5C9-8E3D-4AD2-B224-213AB643F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Constant/Flat/Faceted Shading</a:t>
            </a:r>
          </a:p>
        </p:txBody>
      </p:sp>
      <p:pic>
        <p:nvPicPr>
          <p:cNvPr id="2050" name="Picture 2" descr="CMSC 491A/691A: Smooth Shading vs. Faceted Shading">
            <a:extLst>
              <a:ext uri="{FF2B5EF4-FFF2-40B4-BE49-F238E27FC236}">
                <a16:creationId xmlns:a16="http://schemas.microsoft.com/office/drawing/2014/main" id="{58F04CC9-1A1C-4093-992A-E8B520F8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38004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>
            <a:extLst>
              <a:ext uri="{FF2B5EF4-FFF2-40B4-BE49-F238E27FC236}">
                <a16:creationId xmlns:a16="http://schemas.microsoft.com/office/drawing/2014/main" id="{138AB5D4-15BF-4B34-88A2-C962C7908A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13" y="2895600"/>
            <a:ext cx="5853771" cy="247465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6322" name="Rectangle 2">
            <a:extLst>
              <a:ext uri="{FF2B5EF4-FFF2-40B4-BE49-F238E27FC236}">
                <a16:creationId xmlns:a16="http://schemas.microsoft.com/office/drawing/2014/main" id="{B440C34B-2127-44A3-985C-63E96CB63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Gouraud Shading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529F8B4-7658-43B2-86E4-6233C599568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2899" y="1066800"/>
            <a:ext cx="8458200" cy="1981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Interpolating illumination between vertices</a:t>
            </a:r>
          </a:p>
          <a:p>
            <a:pPr lvl="1" eaLnBrk="1" hangingPunct="1"/>
            <a:r>
              <a:rPr lang="en-US" altLang="en-US" sz="2400" dirty="0"/>
              <a:t>Calculate the illumination using vertex </a:t>
            </a:r>
            <a:r>
              <a:rPr lang="en-US" altLang="en-US" sz="2400" dirty="0" err="1"/>
              <a:t>normals</a:t>
            </a:r>
            <a:r>
              <a:rPr lang="en-US" altLang="en-US" sz="2400" dirty="0"/>
              <a:t> at vertices</a:t>
            </a:r>
          </a:p>
          <a:p>
            <a:pPr lvl="1" eaLnBrk="1" hangingPunct="1"/>
            <a:r>
              <a:rPr lang="en-US" altLang="en-US" sz="2400" dirty="0"/>
              <a:t>Bilinear interpolation across the triangle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>
            <a:extLst>
              <a:ext uri="{FF2B5EF4-FFF2-40B4-BE49-F238E27FC236}">
                <a16:creationId xmlns:a16="http://schemas.microsoft.com/office/drawing/2014/main" id="{A45FA946-9819-4E5B-A62D-43D35B9C42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Edges get same color, irrespective of which triangle they are rendered from</a:t>
            </a:r>
          </a:p>
          <a:p>
            <a:pPr lvl="1" eaLnBrk="1" hangingPunct="1"/>
            <a:r>
              <a:rPr lang="en-US" altLang="en-US" sz="2400" dirty="0"/>
              <a:t>Shading is continuous at edges</a:t>
            </a:r>
          </a:p>
          <a:p>
            <a:pPr lvl="1" eaLnBrk="1" hangingPunct="1"/>
            <a:endParaRPr lang="en-US" altLang="en-US" sz="2400" dirty="0"/>
          </a:p>
          <a:p>
            <a:pPr eaLnBrk="1" hangingPunct="1"/>
            <a:r>
              <a:rPr lang="en-US" altLang="en-US" sz="2800" dirty="0"/>
              <a:t>Tends to spread sharp illumination spots over the triangle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dirty="0"/>
              <a:t>Con:</a:t>
            </a:r>
            <a:r>
              <a:rPr lang="en-US" altLang="en-US" dirty="0"/>
              <a:t> miss specular highlights within triangles</a:t>
            </a: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C5F74C15-3F06-4637-A535-99E243AA4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Gouraud Shading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CD4ADFC7-2563-4240-9A58-925860A36E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Not to be confused with the </a:t>
            </a:r>
            <a:r>
              <a:rPr lang="en-US" altLang="en-US" dirty="0" err="1"/>
              <a:t>Phong</a:t>
            </a:r>
            <a:r>
              <a:rPr lang="en-US" altLang="en-US" dirty="0"/>
              <a:t> reflectance model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Interpolate the normal across the triangle</a:t>
            </a:r>
          </a:p>
          <a:p>
            <a:pPr eaLnBrk="1" hangingPunct="1"/>
            <a:r>
              <a:rPr lang="en-US" altLang="en-US" dirty="0"/>
              <a:t>Calculate the illumination at every pixel during rasterization</a:t>
            </a:r>
          </a:p>
          <a:p>
            <a:pPr lvl="1" eaLnBrk="1" hangingPunct="1"/>
            <a:r>
              <a:rPr lang="en-US" altLang="en-US" dirty="0"/>
              <a:t>Using the interpolated normal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b="1" dirty="0"/>
              <a:t>Con:</a:t>
            </a:r>
            <a:r>
              <a:rPr lang="en-US" altLang="en-US" dirty="0"/>
              <a:t> slower than </a:t>
            </a:r>
            <a:r>
              <a:rPr lang="en-US" altLang="en-US" dirty="0" err="1"/>
              <a:t>Gouraud</a:t>
            </a:r>
            <a:endParaRPr lang="en-US" altLang="en-US" dirty="0"/>
          </a:p>
          <a:p>
            <a:pPr eaLnBrk="1" hangingPunct="1"/>
            <a:r>
              <a:rPr lang="en-US" altLang="en-US" b="1" dirty="0"/>
              <a:t>Pro:</a:t>
            </a:r>
            <a:r>
              <a:rPr lang="en-US" altLang="en-US" dirty="0"/>
              <a:t> does not miss specular highlights</a:t>
            </a:r>
          </a:p>
          <a:p>
            <a:pPr lvl="1" eaLnBrk="1" hangingPunct="1"/>
            <a:r>
              <a:rPr lang="en-US" altLang="en-US" dirty="0"/>
              <a:t>Good for shiny specular objects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30426684-7061-496A-ACF1-2BC33F3F0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Phong Shading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>
            <a:extLst>
              <a:ext uri="{FF2B5EF4-FFF2-40B4-BE49-F238E27FC236}">
                <a16:creationId xmlns:a16="http://schemas.microsoft.com/office/drawing/2014/main" id="{D2252698-9828-4B5E-A946-3ECAEC489F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43113"/>
            <a:ext cx="3471936" cy="178010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2466" name="Rectangle 2">
            <a:extLst>
              <a:ext uri="{FF2B5EF4-FFF2-40B4-BE49-F238E27FC236}">
                <a16:creationId xmlns:a16="http://schemas.microsoft.com/office/drawing/2014/main" id="{B40CD04C-1FE3-4CA3-ABD9-93CE2549B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Gouraud vs. Phong Shading</a:t>
            </a:r>
          </a:p>
        </p:txBody>
      </p:sp>
      <p:pic>
        <p:nvPicPr>
          <p:cNvPr id="62468" name="Picture 4">
            <a:extLst>
              <a:ext uri="{FF2B5EF4-FFF2-40B4-BE49-F238E27FC236}">
                <a16:creationId xmlns:a16="http://schemas.microsoft.com/office/drawing/2014/main" id="{B72B9FDD-3D18-4C40-AB18-1B315D1FD9FE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5118" y="2043113"/>
            <a:ext cx="3499444" cy="1780102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2469" name="Text Box 5">
            <a:extLst>
              <a:ext uri="{FF2B5EF4-FFF2-40B4-BE49-F238E27FC236}">
                <a16:creationId xmlns:a16="http://schemas.microsoft.com/office/drawing/2014/main" id="{F0F2DDD1-C319-4C45-86B9-EF5AF204A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86200"/>
            <a:ext cx="433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Spreads highlights across the triangle</a:t>
            </a:r>
          </a:p>
        </p:txBody>
      </p:sp>
      <p:sp>
        <p:nvSpPr>
          <p:cNvPr id="62470" name="Text Box 6">
            <a:extLst>
              <a:ext uri="{FF2B5EF4-FFF2-40B4-BE49-F238E27FC236}">
                <a16:creationId xmlns:a16="http://schemas.microsoft.com/office/drawing/2014/main" id="{93DDA93E-ED79-4051-A58C-92772D7D2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886200"/>
            <a:ext cx="342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Misses a highlight completely</a:t>
            </a:r>
          </a:p>
        </p:txBody>
      </p:sp>
      <p:sp>
        <p:nvSpPr>
          <p:cNvPr id="62471" name="Text Box 7">
            <a:extLst>
              <a:ext uri="{FF2B5EF4-FFF2-40B4-BE49-F238E27FC236}">
                <a16:creationId xmlns:a16="http://schemas.microsoft.com/office/drawing/2014/main" id="{7301D326-696A-4381-9575-E6582768A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Gouraud</a:t>
            </a:r>
          </a:p>
        </p:txBody>
      </p:sp>
      <p:sp>
        <p:nvSpPr>
          <p:cNvPr id="62472" name="Text Box 8">
            <a:extLst>
              <a:ext uri="{FF2B5EF4-FFF2-40B4-BE49-F238E27FC236}">
                <a16:creationId xmlns:a16="http://schemas.microsoft.com/office/drawing/2014/main" id="{D12E5CE0-F277-4020-9642-8885F7729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6764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Phong</a:t>
            </a:r>
          </a:p>
        </p:txBody>
      </p:sp>
      <p:sp>
        <p:nvSpPr>
          <p:cNvPr id="62473" name="Text Box 9">
            <a:extLst>
              <a:ext uri="{FF2B5EF4-FFF2-40B4-BE49-F238E27FC236}">
                <a16:creationId xmlns:a16="http://schemas.microsoft.com/office/drawing/2014/main" id="{0C2879EC-8167-42CF-B8D7-D6BA26084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6764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Gouraud</a:t>
            </a:r>
          </a:p>
        </p:txBody>
      </p:sp>
      <p:sp>
        <p:nvSpPr>
          <p:cNvPr id="62474" name="Text Box 10">
            <a:extLst>
              <a:ext uri="{FF2B5EF4-FFF2-40B4-BE49-F238E27FC236}">
                <a16:creationId xmlns:a16="http://schemas.microsoft.com/office/drawing/2014/main" id="{BCA8D3A2-0334-4250-AED2-BEB3E0485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0" y="16764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Phong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>
            <a:extLst>
              <a:ext uri="{FF2B5EF4-FFF2-40B4-BE49-F238E27FC236}">
                <a16:creationId xmlns:a16="http://schemas.microsoft.com/office/drawing/2014/main" id="{C1CE407D-78AF-4F9C-9CA9-8A1EDB9110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76400"/>
            <a:ext cx="6243638" cy="4699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4514" name="Rectangle 2">
            <a:extLst>
              <a:ext uri="{FF2B5EF4-FFF2-40B4-BE49-F238E27FC236}">
                <a16:creationId xmlns:a16="http://schemas.microsoft.com/office/drawing/2014/main" id="{6A8DB973-000A-4CB8-A9A4-29EE7B7CA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Flat Shading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0811C4A4-2C09-44A7-9830-3A33CB6BBF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Interaction between light and matter</a:t>
            </a:r>
          </a:p>
          <a:p>
            <a:pPr lvl="1" eaLnBrk="1" hangingPunct="1"/>
            <a:r>
              <a:rPr lang="en-US" altLang="en-US" dirty="0"/>
              <a:t>Physics of optics (and thermal radiation)</a:t>
            </a:r>
          </a:p>
          <a:p>
            <a:pPr lvl="1" eaLnBrk="1" hangingPunct="1"/>
            <a:r>
              <a:rPr lang="en-US" altLang="en-US" b="1" dirty="0">
                <a:solidFill>
                  <a:schemeClr val="accent2"/>
                </a:solidFill>
              </a:rPr>
              <a:t>Very complex</a:t>
            </a:r>
            <a:r>
              <a:rPr lang="en-US" altLang="en-US" dirty="0"/>
              <a:t> (e.g., light can bounce off several surfaces before reaching the eye)</a:t>
            </a:r>
          </a:p>
          <a:p>
            <a:pPr lvl="1" eaLnBrk="1" hangingPunct="1"/>
            <a:endParaRPr lang="en-US" altLang="en-US" dirty="0"/>
          </a:p>
          <a:p>
            <a:r>
              <a:rPr lang="en-US" altLang="en-US" dirty="0"/>
              <a:t>Geometric optics</a:t>
            </a:r>
          </a:p>
          <a:p>
            <a:pPr lvl="1" eaLnBrk="1" hangingPunct="1"/>
            <a:r>
              <a:rPr lang="en-US" altLang="en-US" dirty="0"/>
              <a:t>Light travels in straight line (in vacuum)</a:t>
            </a:r>
          </a:p>
          <a:p>
            <a:pPr lvl="1" eaLnBrk="1" hangingPunct="1"/>
            <a:r>
              <a:rPr lang="en-US" altLang="en-US" dirty="0"/>
              <a:t>Neglects wave effects (e.g., diffraction and interference)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Need further approximations for interactive rendering</a:t>
            </a:r>
          </a:p>
          <a:p>
            <a:pPr lvl="1" eaLnBrk="1" hangingPunct="1"/>
            <a:r>
              <a:rPr lang="en-US" altLang="en-US" dirty="0"/>
              <a:t>Simple and produces visually plausible results</a:t>
            </a:r>
          </a:p>
          <a:p>
            <a:pPr lvl="1" eaLnBrk="1" hangingPunct="1"/>
            <a:r>
              <a:rPr lang="en-US" altLang="en-US" dirty="0"/>
              <a:t>Neglecting/approximating indirect illumination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D43AEB7-48DB-4B25-97F4-7D77EFCEB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Shading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>
            <a:extLst>
              <a:ext uri="{FF2B5EF4-FFF2-40B4-BE49-F238E27FC236}">
                <a16:creationId xmlns:a16="http://schemas.microsoft.com/office/drawing/2014/main" id="{DFF8C949-AC8A-4026-B401-234B358E36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71638"/>
            <a:ext cx="6224588" cy="4668837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6562" name="Rectangle 2">
            <a:extLst>
              <a:ext uri="{FF2B5EF4-FFF2-40B4-BE49-F238E27FC236}">
                <a16:creationId xmlns:a16="http://schemas.microsoft.com/office/drawing/2014/main" id="{736982BC-FED2-4207-A272-6684337C6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Gouraud Shading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>
            <a:extLst>
              <a:ext uri="{FF2B5EF4-FFF2-40B4-BE49-F238E27FC236}">
                <a16:creationId xmlns:a16="http://schemas.microsoft.com/office/drawing/2014/main" id="{A2C3B447-1CAF-4A01-930C-AD762F3595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3038" y="1671638"/>
            <a:ext cx="6224587" cy="4681537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8610" name="Rectangle 2">
            <a:extLst>
              <a:ext uri="{FF2B5EF4-FFF2-40B4-BE49-F238E27FC236}">
                <a16:creationId xmlns:a16="http://schemas.microsoft.com/office/drawing/2014/main" id="{46BD0A31-AFBD-420B-9D2C-4AFEC8BDA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Phong Shading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>
            <a:extLst>
              <a:ext uri="{FF2B5EF4-FFF2-40B4-BE49-F238E27FC236}">
                <a16:creationId xmlns:a16="http://schemas.microsoft.com/office/drawing/2014/main" id="{A31DE051-0CB9-4CE1-BC63-9F1D89D7ED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Problem:</a:t>
            </a:r>
            <a:r>
              <a:rPr lang="en-US" altLang="en-US" dirty="0"/>
              <a:t> the </a:t>
            </a:r>
            <a:r>
              <a:rPr lang="en-US" altLang="en-US" dirty="0" err="1"/>
              <a:t>Phong</a:t>
            </a:r>
            <a:r>
              <a:rPr lang="en-US" altLang="en-US"/>
              <a:t> reflectance </a:t>
            </a:r>
            <a:r>
              <a:rPr lang="en-US" altLang="en-US" dirty="0"/>
              <a:t>model is NOT physics-based and does not closely resemble real-world materials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Bidirectional reflectance distribution functions (BRDFs):</a:t>
            </a:r>
          </a:p>
          <a:p>
            <a:pPr lvl="1"/>
            <a:r>
              <a:rPr lang="en-US" altLang="en-US" dirty="0"/>
              <a:t>Captures the fraction of light</a:t>
            </a:r>
            <a:br>
              <a:rPr lang="en-US" altLang="en-US" dirty="0"/>
            </a:br>
            <a:r>
              <a:rPr lang="en-US" altLang="en-US" dirty="0"/>
              <a:t>being reflected into direction </a:t>
            </a:r>
            <a:r>
              <a:rPr lang="en-US" altLang="en-US" b="1" i="1" dirty="0"/>
              <a:t>V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with incident direction </a:t>
            </a:r>
            <a:r>
              <a:rPr lang="en-US" altLang="en-US" b="1" i="1" dirty="0"/>
              <a:t>L</a:t>
            </a:r>
            <a:endParaRPr lang="en-US" altLang="en-US" baseline="-25000" dirty="0"/>
          </a:p>
          <a:p>
            <a:pPr lvl="1"/>
            <a:r>
              <a:rPr lang="en-US" altLang="en-US" dirty="0"/>
              <a:t>The </a:t>
            </a:r>
            <a:r>
              <a:rPr lang="en-US" altLang="en-US" dirty="0" err="1"/>
              <a:t>Phong</a:t>
            </a:r>
            <a:r>
              <a:rPr lang="en-US" altLang="en-US" dirty="0"/>
              <a:t> reflectance model is</a:t>
            </a:r>
            <a:br>
              <a:rPr lang="en-US" altLang="en-US" dirty="0"/>
            </a:br>
            <a:r>
              <a:rPr lang="en-US" altLang="en-US" dirty="0"/>
              <a:t>one realization of this formulation</a:t>
            </a: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847D17F7-5D76-4E3C-8088-CE027DD4C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Beyond </a:t>
            </a:r>
            <a:r>
              <a:rPr lang="en-US" altLang="en-US" dirty="0" err="1"/>
              <a:t>Phong</a:t>
            </a:r>
            <a:r>
              <a:rPr lang="en-US" altLang="en-US" dirty="0"/>
              <a:t> Reflectance</a:t>
            </a:r>
          </a:p>
        </p:txBody>
      </p:sp>
      <p:pic>
        <p:nvPicPr>
          <p:cNvPr id="3074" name="Picture 2 1" descr="https://www.scratchapixel.com/images/upload/shading-intro2/shad2-brdfdir.png?">
            <a:extLst>
              <a:ext uri="{FF2B5EF4-FFF2-40B4-BE49-F238E27FC236}">
                <a16:creationId xmlns:a16="http://schemas.microsoft.com/office/drawing/2014/main" id="{155C14F4-C79F-4218-9107-808A471D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35" y="3449389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BCD112-1F26-4CE9-B757-BD0416079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263590"/>
            <a:ext cx="1216305" cy="3308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79BBCA-A08C-468F-9C5B-DDDFA31A4E1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05" y="5562600"/>
            <a:ext cx="4680991" cy="679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C3F313-9931-413E-A353-23229DED3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be physically plausible, a BRDF needs to be</a:t>
            </a:r>
          </a:p>
          <a:p>
            <a:pPr lvl="1"/>
            <a:r>
              <a:rPr lang="en-US" dirty="0"/>
              <a:t>Nonnegative</a:t>
            </a:r>
          </a:p>
          <a:p>
            <a:pPr lvl="1"/>
            <a:r>
              <a:rPr lang="en-US" dirty="0"/>
              <a:t>Reciprocal</a:t>
            </a:r>
          </a:p>
          <a:p>
            <a:pPr lvl="1"/>
            <a:r>
              <a:rPr lang="en-US" dirty="0"/>
              <a:t>Energy conserving</a:t>
            </a:r>
          </a:p>
          <a:p>
            <a:endParaRPr lang="en-US" dirty="0"/>
          </a:p>
          <a:p>
            <a:r>
              <a:rPr lang="en-US" dirty="0"/>
              <a:t>Empirical models</a:t>
            </a:r>
          </a:p>
          <a:p>
            <a:pPr lvl="1"/>
            <a:r>
              <a:rPr lang="en-US" dirty="0" err="1"/>
              <a:t>Phong</a:t>
            </a:r>
            <a:r>
              <a:rPr lang="en-US" dirty="0"/>
              <a:t>, Blinn-</a:t>
            </a:r>
            <a:r>
              <a:rPr lang="en-US" dirty="0" err="1"/>
              <a:t>Phong</a:t>
            </a:r>
            <a:endParaRPr lang="en-US" dirty="0"/>
          </a:p>
          <a:p>
            <a:pPr lvl="1"/>
            <a:r>
              <a:rPr lang="en-US" dirty="0"/>
              <a:t>Ward</a:t>
            </a:r>
          </a:p>
          <a:p>
            <a:pPr lvl="1"/>
            <a:endParaRPr lang="en-US" dirty="0"/>
          </a:p>
          <a:p>
            <a:r>
              <a:rPr lang="en-US" dirty="0"/>
              <a:t>Physics-based models</a:t>
            </a:r>
          </a:p>
          <a:p>
            <a:pPr lvl="1"/>
            <a:r>
              <a:rPr lang="en-US" dirty="0"/>
              <a:t>Microfacet</a:t>
            </a:r>
          </a:p>
          <a:p>
            <a:pPr lvl="2"/>
            <a:r>
              <a:rPr lang="en-US" dirty="0"/>
              <a:t>Cook-Torrance, Torrance-Sparrow, …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AA942E-BCA4-4B1E-AD85-DD4C6C313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Bidirectional Reflectance Distribution Functions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2357C7-83F3-421E-A334-BFA8CBEB73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0"/>
            <a:ext cx="1557181" cy="2799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71227B-EADE-4F7E-9475-80D65F0DE25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709" y="1905242"/>
            <a:ext cx="2467352" cy="2799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F9602D-F9EF-48AA-A9E6-746AEB606B5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2324137"/>
            <a:ext cx="3255160" cy="30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4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>
            <a:extLst>
              <a:ext uri="{FF2B5EF4-FFF2-40B4-BE49-F238E27FC236}">
                <a16:creationId xmlns:a16="http://schemas.microsoft.com/office/drawing/2014/main" id="{0596C851-F73D-455F-8D2B-AD3596D16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106" y="1082987"/>
            <a:ext cx="8574088" cy="430371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Do NOT think of triangulated surfaces </a:t>
            </a:r>
          </a:p>
          <a:p>
            <a:pPr eaLnBrk="1" hangingPunct="1"/>
            <a:r>
              <a:rPr lang="en-US" altLang="en-US" sz="2800" dirty="0"/>
              <a:t>All vectors are unit vectors</a:t>
            </a:r>
          </a:p>
          <a:p>
            <a:pPr eaLnBrk="1" hangingPunct="1"/>
            <a:r>
              <a:rPr lang="en-US" altLang="en-US" sz="2800" dirty="0"/>
              <a:t>Monochromatic light </a:t>
            </a:r>
            <a:r>
              <a:rPr lang="en-US" altLang="en-US" sz="2400" dirty="0"/>
              <a:t>(i.e., single wavelength)</a:t>
            </a:r>
            <a:endParaRPr lang="en-US" altLang="en-US" sz="2800" dirty="0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CD213EAE-8595-4FA6-BD05-2E0441D35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Shading a Surface Point</a:t>
            </a:r>
          </a:p>
        </p:txBody>
      </p:sp>
      <p:sp>
        <p:nvSpPr>
          <p:cNvPr id="184325" name="Freeform 5">
            <a:extLst>
              <a:ext uri="{FF2B5EF4-FFF2-40B4-BE49-F238E27FC236}">
                <a16:creationId xmlns:a16="http://schemas.microsoft.com/office/drawing/2014/main" id="{12E7D258-24A2-4649-ADFC-B934AEB9DFF2}"/>
              </a:ext>
            </a:extLst>
          </p:cNvPr>
          <p:cNvSpPr>
            <a:spLocks/>
          </p:cNvSpPr>
          <p:nvPr/>
        </p:nvSpPr>
        <p:spPr bwMode="auto">
          <a:xfrm>
            <a:off x="2667000" y="4343400"/>
            <a:ext cx="3810000" cy="990600"/>
          </a:xfrm>
          <a:custGeom>
            <a:avLst/>
            <a:gdLst>
              <a:gd name="T0" fmla="*/ 0 w 2400"/>
              <a:gd name="T1" fmla="*/ 1209675000 h 624"/>
              <a:gd name="T2" fmla="*/ 725805000 w 2400"/>
              <a:gd name="T3" fmla="*/ 604837500 h 624"/>
              <a:gd name="T4" fmla="*/ 1935480000 w 2400"/>
              <a:gd name="T5" fmla="*/ 120967500 h 624"/>
              <a:gd name="T6" fmla="*/ 2147483646 w 2400"/>
              <a:gd name="T7" fmla="*/ 120967500 h 624"/>
              <a:gd name="T8" fmla="*/ 2147483646 w 2400"/>
              <a:gd name="T9" fmla="*/ 846772500 h 624"/>
              <a:gd name="T10" fmla="*/ 2147483646 w 2400"/>
              <a:gd name="T11" fmla="*/ 1572577500 h 6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00" h="624">
                <a:moveTo>
                  <a:pt x="0" y="480"/>
                </a:moveTo>
                <a:cubicBezTo>
                  <a:pt x="80" y="396"/>
                  <a:pt x="160" y="312"/>
                  <a:pt x="288" y="240"/>
                </a:cubicBezTo>
                <a:cubicBezTo>
                  <a:pt x="416" y="168"/>
                  <a:pt x="584" y="80"/>
                  <a:pt x="768" y="48"/>
                </a:cubicBezTo>
                <a:cubicBezTo>
                  <a:pt x="952" y="16"/>
                  <a:pt x="1168" y="0"/>
                  <a:pt x="1392" y="48"/>
                </a:cubicBezTo>
                <a:cubicBezTo>
                  <a:pt x="1616" y="96"/>
                  <a:pt x="1944" y="240"/>
                  <a:pt x="2112" y="336"/>
                </a:cubicBezTo>
                <a:cubicBezTo>
                  <a:pt x="2280" y="432"/>
                  <a:pt x="2340" y="528"/>
                  <a:pt x="2400" y="62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Text Box 6">
            <a:extLst>
              <a:ext uri="{FF2B5EF4-FFF2-40B4-BE49-F238E27FC236}">
                <a16:creationId xmlns:a16="http://schemas.microsoft.com/office/drawing/2014/main" id="{D52FCA86-90F8-46BE-BD5D-60F306CBF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8768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Surface</a:t>
            </a:r>
          </a:p>
        </p:txBody>
      </p:sp>
      <p:sp>
        <p:nvSpPr>
          <p:cNvPr id="184327" name="Oval 7">
            <a:extLst>
              <a:ext uri="{FF2B5EF4-FFF2-40B4-BE49-F238E27FC236}">
                <a16:creationId xmlns:a16="http://schemas.microsoft.com/office/drawing/2014/main" id="{84746B74-B7BB-4100-ACA2-3922F5127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28" name="Line 8">
            <a:extLst>
              <a:ext uri="{FF2B5EF4-FFF2-40B4-BE49-F238E27FC236}">
                <a16:creationId xmlns:a16="http://schemas.microsoft.com/office/drawing/2014/main" id="{22E293DC-3B80-4D30-9513-EC85B921A3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895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Text Box 9">
            <a:extLst>
              <a:ext uri="{FF2B5EF4-FFF2-40B4-BE49-F238E27FC236}">
                <a16:creationId xmlns:a16="http://schemas.microsoft.com/office/drawing/2014/main" id="{9FFCC4A1-59BC-4864-BBD8-3B824E148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5" y="27797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84330" name="Line 10">
            <a:extLst>
              <a:ext uri="{FF2B5EF4-FFF2-40B4-BE49-F238E27FC236}">
                <a16:creationId xmlns:a16="http://schemas.microsoft.com/office/drawing/2014/main" id="{C32C767C-4637-48DC-8C2A-8FF06EB5CD5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57600" y="3124200"/>
            <a:ext cx="838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1" name="Text Box 11">
            <a:extLst>
              <a:ext uri="{FF2B5EF4-FFF2-40B4-BE49-F238E27FC236}">
                <a16:creationId xmlns:a16="http://schemas.microsoft.com/office/drawing/2014/main" id="{FDE3EE5F-8BA3-4075-AAB6-A1915DEE3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8956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184332" name="Freeform 12">
            <a:extLst>
              <a:ext uri="{FF2B5EF4-FFF2-40B4-BE49-F238E27FC236}">
                <a16:creationId xmlns:a16="http://schemas.microsoft.com/office/drawing/2014/main" id="{D97B0768-CC4D-493E-A3EF-B183AF1F9751}"/>
              </a:ext>
            </a:extLst>
          </p:cNvPr>
          <p:cNvSpPr>
            <a:spLocks/>
          </p:cNvSpPr>
          <p:nvPr/>
        </p:nvSpPr>
        <p:spPr bwMode="auto">
          <a:xfrm>
            <a:off x="4267200" y="3949700"/>
            <a:ext cx="304800" cy="88900"/>
          </a:xfrm>
          <a:custGeom>
            <a:avLst/>
            <a:gdLst>
              <a:gd name="T0" fmla="*/ 0 w 192"/>
              <a:gd name="T1" fmla="*/ 141128750 h 56"/>
              <a:gd name="T2" fmla="*/ 241935000 w 192"/>
              <a:gd name="T3" fmla="*/ 20161250 h 56"/>
              <a:gd name="T4" fmla="*/ 483870000 w 192"/>
              <a:gd name="T5" fmla="*/ 20161250 h 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56">
                <a:moveTo>
                  <a:pt x="0" y="56"/>
                </a:moveTo>
                <a:cubicBezTo>
                  <a:pt x="32" y="36"/>
                  <a:pt x="64" y="16"/>
                  <a:pt x="96" y="8"/>
                </a:cubicBezTo>
                <a:cubicBezTo>
                  <a:pt x="128" y="0"/>
                  <a:pt x="160" y="4"/>
                  <a:pt x="192" y="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3" name="Text Box 13">
            <a:extLst>
              <a:ext uri="{FF2B5EF4-FFF2-40B4-BE49-F238E27FC236}">
                <a16:creationId xmlns:a16="http://schemas.microsoft.com/office/drawing/2014/main" id="{02E32D6F-4A1F-4507-84ED-788FE2AB5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65760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</a:p>
        </p:txBody>
      </p:sp>
      <p:sp>
        <p:nvSpPr>
          <p:cNvPr id="184334" name="Text Box 14">
            <a:extLst>
              <a:ext uri="{FF2B5EF4-FFF2-40B4-BE49-F238E27FC236}">
                <a16:creationId xmlns:a16="http://schemas.microsoft.com/office/drawing/2014/main" id="{CB54EE1A-9CF5-4D30-A526-A6B0D4382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00"/>
            <a:ext cx="221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Angle of Incidence</a:t>
            </a:r>
          </a:p>
        </p:txBody>
      </p:sp>
      <p:sp>
        <p:nvSpPr>
          <p:cNvPr id="184335" name="Line 15">
            <a:extLst>
              <a:ext uri="{FF2B5EF4-FFF2-40B4-BE49-F238E27FC236}">
                <a16:creationId xmlns:a16="http://schemas.microsoft.com/office/drawing/2014/main" id="{57E11CC4-5B89-4C49-9064-BDA65DE76A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3048000"/>
            <a:ext cx="838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6" name="Freeform 16">
            <a:extLst>
              <a:ext uri="{FF2B5EF4-FFF2-40B4-BE49-F238E27FC236}">
                <a16:creationId xmlns:a16="http://schemas.microsoft.com/office/drawing/2014/main" id="{75D4671C-A3E1-4695-9CF4-F2C7FE6CC3AB}"/>
              </a:ext>
            </a:extLst>
          </p:cNvPr>
          <p:cNvSpPr>
            <a:spLocks/>
          </p:cNvSpPr>
          <p:nvPr/>
        </p:nvSpPr>
        <p:spPr bwMode="auto">
          <a:xfrm flipH="1">
            <a:off x="4572000" y="3886200"/>
            <a:ext cx="304800" cy="88900"/>
          </a:xfrm>
          <a:custGeom>
            <a:avLst/>
            <a:gdLst>
              <a:gd name="T0" fmla="*/ 0 w 192"/>
              <a:gd name="T1" fmla="*/ 141128750 h 56"/>
              <a:gd name="T2" fmla="*/ 241935000 w 192"/>
              <a:gd name="T3" fmla="*/ 20161250 h 56"/>
              <a:gd name="T4" fmla="*/ 483870000 w 192"/>
              <a:gd name="T5" fmla="*/ 20161250 h 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56">
                <a:moveTo>
                  <a:pt x="0" y="56"/>
                </a:moveTo>
                <a:cubicBezTo>
                  <a:pt x="32" y="36"/>
                  <a:pt x="64" y="16"/>
                  <a:pt x="96" y="8"/>
                </a:cubicBezTo>
                <a:cubicBezTo>
                  <a:pt x="128" y="0"/>
                  <a:pt x="160" y="4"/>
                  <a:pt x="192" y="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7" name="Text Box 17">
            <a:extLst>
              <a:ext uri="{FF2B5EF4-FFF2-40B4-BE49-F238E27FC236}">
                <a16:creationId xmlns:a16="http://schemas.microsoft.com/office/drawing/2014/main" id="{EDA42401-97D4-457C-856C-24C64DA17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58140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</a:p>
        </p:txBody>
      </p:sp>
      <p:sp>
        <p:nvSpPr>
          <p:cNvPr id="184338" name="Text Box 18">
            <a:extLst>
              <a:ext uri="{FF2B5EF4-FFF2-40B4-BE49-F238E27FC236}">
                <a16:creationId xmlns:a16="http://schemas.microsoft.com/office/drawing/2014/main" id="{CE513AA2-527C-49FA-9F1D-398D35DD5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810000"/>
            <a:ext cx="244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Angle of Reflectance</a:t>
            </a:r>
          </a:p>
        </p:txBody>
      </p:sp>
      <p:sp>
        <p:nvSpPr>
          <p:cNvPr id="184339" name="Line 19">
            <a:extLst>
              <a:ext uri="{FF2B5EF4-FFF2-40B4-BE49-F238E27FC236}">
                <a16:creationId xmlns:a16="http://schemas.microsoft.com/office/drawing/2014/main" id="{F2A7733F-3006-47C7-AEBC-BF74B5F8B9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35052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0" name="Text Box 20">
            <a:extLst>
              <a:ext uri="{FF2B5EF4-FFF2-40B4-BE49-F238E27FC236}">
                <a16:creationId xmlns:a16="http://schemas.microsoft.com/office/drawing/2014/main" id="{290D9368-EE84-4A92-A630-89DB39842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50" y="32004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184341" name="Text Box 21">
            <a:extLst>
              <a:ext uri="{FF2B5EF4-FFF2-40B4-BE49-F238E27FC236}">
                <a16:creationId xmlns:a16="http://schemas.microsoft.com/office/drawing/2014/main" id="{E01960E9-9521-4B92-B5BC-10DE4C694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194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84343" name="Freeform 23">
            <a:extLst>
              <a:ext uri="{FF2B5EF4-FFF2-40B4-BE49-F238E27FC236}">
                <a16:creationId xmlns:a16="http://schemas.microsoft.com/office/drawing/2014/main" id="{13BE0191-227B-44DB-A31E-0FC7A32184A7}"/>
              </a:ext>
            </a:extLst>
          </p:cNvPr>
          <p:cNvSpPr>
            <a:spLocks/>
          </p:cNvSpPr>
          <p:nvPr/>
        </p:nvSpPr>
        <p:spPr bwMode="auto">
          <a:xfrm>
            <a:off x="5029200" y="3657600"/>
            <a:ext cx="381000" cy="177800"/>
          </a:xfrm>
          <a:custGeom>
            <a:avLst/>
            <a:gdLst>
              <a:gd name="T0" fmla="*/ 0 w 240"/>
              <a:gd name="T1" fmla="*/ 40322500 h 112"/>
              <a:gd name="T2" fmla="*/ 362902500 w 240"/>
              <a:gd name="T3" fmla="*/ 40322500 h 112"/>
              <a:gd name="T4" fmla="*/ 604837500 w 240"/>
              <a:gd name="T5" fmla="*/ 282257500 h 1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112">
                <a:moveTo>
                  <a:pt x="0" y="16"/>
                </a:moveTo>
                <a:cubicBezTo>
                  <a:pt x="52" y="8"/>
                  <a:pt x="104" y="0"/>
                  <a:pt x="144" y="16"/>
                </a:cubicBezTo>
                <a:cubicBezTo>
                  <a:pt x="184" y="32"/>
                  <a:pt x="212" y="72"/>
                  <a:pt x="240" y="11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4" name="Text Box 24">
            <a:extLst>
              <a:ext uri="{FF2B5EF4-FFF2-40B4-BE49-F238E27FC236}">
                <a16:creationId xmlns:a16="http://schemas.microsoft.com/office/drawing/2014/main" id="{8E0151CE-2ADA-4170-B396-AAC3E72AB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63" y="3429000"/>
            <a:ext cx="325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</a:p>
        </p:txBody>
      </p:sp>
      <p:sp>
        <p:nvSpPr>
          <p:cNvPr id="184345" name="Text Box 25">
            <a:extLst>
              <a:ext uri="{FF2B5EF4-FFF2-40B4-BE49-F238E27FC236}">
                <a16:creationId xmlns:a16="http://schemas.microsoft.com/office/drawing/2014/main" id="{02EE5397-86FC-4220-9FCD-891B1B3BA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196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6" grpId="0"/>
      <p:bldP spid="184329" grpId="0"/>
      <p:bldP spid="184331" grpId="0"/>
      <p:bldP spid="184333" grpId="0"/>
      <p:bldP spid="184334" grpId="0"/>
      <p:bldP spid="184337" grpId="0"/>
      <p:bldP spid="184338" grpId="0"/>
      <p:bldP spid="184340" grpId="0"/>
      <p:bldP spid="184341" grpId="0"/>
      <p:bldP spid="184344" grpId="0"/>
      <p:bldP spid="1843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7086D27A-822A-43D2-BE6B-7A5C8618F7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Approximate interreflection (i.e., light bouncing off multiple surfaces)</a:t>
            </a:r>
          </a:p>
          <a:p>
            <a:pPr lvl="1"/>
            <a:r>
              <a:rPr lang="en-US" altLang="en-US" dirty="0"/>
              <a:t>Inaccurate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Directionally independent (i.e., equal contribution from all directions)</a:t>
            </a:r>
          </a:p>
          <a:p>
            <a:pPr lvl="1"/>
            <a:r>
              <a:rPr lang="en-US" altLang="en-US" i="1" dirty="0" err="1"/>
              <a:t>I</a:t>
            </a:r>
            <a:r>
              <a:rPr lang="en-US" altLang="en-US" i="1" baseline="-25000" dirty="0" err="1"/>
              <a:t>a</a:t>
            </a:r>
            <a:r>
              <a:rPr lang="en-US" altLang="en-US" baseline="-25000" dirty="0"/>
              <a:t> </a:t>
            </a:r>
            <a:r>
              <a:rPr lang="en-US" altLang="en-US" dirty="0"/>
              <a:t>= intensity of ambient light</a:t>
            </a:r>
          </a:p>
          <a:p>
            <a:pPr lvl="1"/>
            <a:r>
              <a:rPr lang="en-US" altLang="en-US" i="1" dirty="0"/>
              <a:t>k</a:t>
            </a:r>
            <a:r>
              <a:rPr lang="en-US" altLang="en-US" i="1" baseline="-25000" dirty="0"/>
              <a:t>a</a:t>
            </a:r>
            <a:r>
              <a:rPr lang="en-US" altLang="en-US" dirty="0"/>
              <a:t> = percentage of the light reflected by the object</a:t>
            </a:r>
          </a:p>
          <a:p>
            <a:pPr lvl="2"/>
            <a:r>
              <a:rPr lang="en-US" altLang="en-US" dirty="0"/>
              <a:t>Coefficient of ambient reflection</a:t>
            </a:r>
          </a:p>
          <a:p>
            <a:pPr lvl="1"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/>
            <a:endParaRPr lang="en-US" altLang="en-US" baseline="-25000" dirty="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96955FC7-56FC-4FC2-B901-C9F6C00B7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Ambient Reflection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824D0-4B60-4886-ADE3-B03FE5E1EF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2" y="2743200"/>
            <a:ext cx="1522520" cy="3525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CB777F9A-99AC-477B-9913-4F892EFD8F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Approximate “body reflection” of rough surfaces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Equal amount of light reflected in all directions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7BBBF4E5-667F-4246-A3EA-3EAE4F6F8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Diffuse Reflection	</a:t>
            </a:r>
          </a:p>
        </p:txBody>
      </p:sp>
      <p:pic>
        <p:nvPicPr>
          <p:cNvPr id="1026" name="Picture 2" descr="https://farm9.staticflickr.com/8479/8180795753_69a716331b_o.jpg">
            <a:extLst>
              <a:ext uri="{FF2B5EF4-FFF2-40B4-BE49-F238E27FC236}">
                <a16:creationId xmlns:a16="http://schemas.microsoft.com/office/drawing/2014/main" id="{E4179B19-8B37-481C-8C06-52C858212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0" r="18750" b="18304"/>
          <a:stretch/>
        </p:blipFill>
        <p:spPr bwMode="auto">
          <a:xfrm>
            <a:off x="2095500" y="1219200"/>
            <a:ext cx="4953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40" name="Picture 24">
            <a:extLst>
              <a:ext uri="{FF2B5EF4-FFF2-40B4-BE49-F238E27FC236}">
                <a16:creationId xmlns:a16="http://schemas.microsoft.com/office/drawing/2014/main" id="{1167F9FF-0224-4877-BD59-B3405F4753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56" y="1180269"/>
            <a:ext cx="3095238" cy="147619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D22BAC12-67F3-4E98-A9C4-77423976A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Shading a Surface Point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5A97BA5D-2621-41C7-8F6B-2B953F9C263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1775" y="1067320"/>
            <a:ext cx="4648200" cy="4303713"/>
          </a:xfrm>
        </p:spPr>
        <p:txBody>
          <a:bodyPr/>
          <a:lstStyle/>
          <a:p>
            <a:pPr eaLnBrk="1" hangingPunct="1"/>
            <a:r>
              <a:rPr lang="en-US" altLang="en-US" sz="2800" i="1" dirty="0"/>
              <a:t>  </a:t>
            </a:r>
          </a:p>
          <a:p>
            <a:pPr lvl="1"/>
            <a:r>
              <a:rPr lang="en-US" altLang="en-US" i="1" dirty="0"/>
              <a:t>I</a:t>
            </a:r>
            <a:r>
              <a:rPr lang="en-US" altLang="en-US" i="1" baseline="-25000" dirty="0"/>
              <a:t>p</a:t>
            </a:r>
            <a:r>
              <a:rPr lang="en-US" altLang="en-US" baseline="-25000" dirty="0"/>
              <a:t> </a:t>
            </a:r>
            <a:r>
              <a:rPr lang="en-US" altLang="en-US" dirty="0"/>
              <a:t>= intensity of light</a:t>
            </a:r>
          </a:p>
          <a:p>
            <a:pPr lvl="1" eaLnBrk="1" hangingPunct="1"/>
            <a:r>
              <a:rPr lang="en-US" altLang="en-US" i="1" dirty="0" err="1"/>
              <a:t>k</a:t>
            </a:r>
            <a:r>
              <a:rPr lang="en-US" altLang="en-US" i="1" baseline="-25000" dirty="0" err="1"/>
              <a:t>d</a:t>
            </a:r>
            <a:r>
              <a:rPr lang="en-US" altLang="en-US" baseline="-25000" dirty="0"/>
              <a:t> </a:t>
            </a:r>
            <a:r>
              <a:rPr lang="en-US" altLang="en-US" dirty="0"/>
              <a:t>= diffuse coefficient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/>
          </a:p>
          <a:p>
            <a:pPr eaLnBrk="1" hangingPunct="1"/>
            <a:r>
              <a:rPr lang="en-US" altLang="en-US" sz="2800" i="1" dirty="0"/>
              <a:t> </a:t>
            </a:r>
            <a:endParaRPr lang="en-US" altLang="en-US" sz="2800" i="1" baseline="-25000" dirty="0"/>
          </a:p>
          <a:p>
            <a:pPr eaLnBrk="1" hangingPunct="1"/>
            <a:r>
              <a:rPr lang="en-US" altLang="en-US" sz="2800" dirty="0"/>
              <a:t>If light is at infinity, </a:t>
            </a:r>
            <a:r>
              <a:rPr lang="en-US" altLang="en-US" sz="2800" b="1" i="1" dirty="0"/>
              <a:t>L</a:t>
            </a:r>
            <a:r>
              <a:rPr lang="en-US" altLang="en-US" sz="2800" dirty="0"/>
              <a:t> is constant over the whole surface</a:t>
            </a:r>
          </a:p>
          <a:p>
            <a:pPr eaLnBrk="1" hangingPunct="1"/>
            <a:endParaRPr lang="el-GR" altLang="en-US" sz="2800" dirty="0"/>
          </a:p>
        </p:txBody>
      </p:sp>
      <p:sp>
        <p:nvSpPr>
          <p:cNvPr id="19460" name="Freeform 4">
            <a:extLst>
              <a:ext uri="{FF2B5EF4-FFF2-40B4-BE49-F238E27FC236}">
                <a16:creationId xmlns:a16="http://schemas.microsoft.com/office/drawing/2014/main" id="{D0C898EF-933A-4B6A-BB05-B53BAC003148}"/>
              </a:ext>
            </a:extLst>
          </p:cNvPr>
          <p:cNvSpPr>
            <a:spLocks/>
          </p:cNvSpPr>
          <p:nvPr/>
        </p:nvSpPr>
        <p:spPr bwMode="auto">
          <a:xfrm>
            <a:off x="4397375" y="4493382"/>
            <a:ext cx="3810000" cy="990600"/>
          </a:xfrm>
          <a:custGeom>
            <a:avLst/>
            <a:gdLst>
              <a:gd name="T0" fmla="*/ 0 w 2400"/>
              <a:gd name="T1" fmla="*/ 1209675000 h 624"/>
              <a:gd name="T2" fmla="*/ 725805000 w 2400"/>
              <a:gd name="T3" fmla="*/ 604837500 h 624"/>
              <a:gd name="T4" fmla="*/ 1935480000 w 2400"/>
              <a:gd name="T5" fmla="*/ 120967500 h 624"/>
              <a:gd name="T6" fmla="*/ 2147483646 w 2400"/>
              <a:gd name="T7" fmla="*/ 120967500 h 624"/>
              <a:gd name="T8" fmla="*/ 2147483646 w 2400"/>
              <a:gd name="T9" fmla="*/ 846772500 h 624"/>
              <a:gd name="T10" fmla="*/ 2147483646 w 2400"/>
              <a:gd name="T11" fmla="*/ 1572577500 h 6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00" h="624">
                <a:moveTo>
                  <a:pt x="0" y="480"/>
                </a:moveTo>
                <a:cubicBezTo>
                  <a:pt x="80" y="396"/>
                  <a:pt x="160" y="312"/>
                  <a:pt x="288" y="240"/>
                </a:cubicBezTo>
                <a:cubicBezTo>
                  <a:pt x="416" y="168"/>
                  <a:pt x="584" y="80"/>
                  <a:pt x="768" y="48"/>
                </a:cubicBezTo>
                <a:cubicBezTo>
                  <a:pt x="952" y="16"/>
                  <a:pt x="1168" y="0"/>
                  <a:pt x="1392" y="48"/>
                </a:cubicBezTo>
                <a:cubicBezTo>
                  <a:pt x="1616" y="96"/>
                  <a:pt x="1944" y="240"/>
                  <a:pt x="2112" y="336"/>
                </a:cubicBezTo>
                <a:cubicBezTo>
                  <a:pt x="2280" y="432"/>
                  <a:pt x="2340" y="528"/>
                  <a:pt x="2400" y="62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4E1DF159-C3E5-4040-8405-13F96416B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175" y="5026782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Surface</a:t>
            </a:r>
          </a:p>
        </p:txBody>
      </p:sp>
      <p:sp>
        <p:nvSpPr>
          <p:cNvPr id="19462" name="Oval 6">
            <a:extLst>
              <a:ext uri="{FF2B5EF4-FFF2-40B4-BE49-F238E27FC236}">
                <a16:creationId xmlns:a16="http://schemas.microsoft.com/office/drawing/2014/main" id="{0C084D3A-70E6-4F84-B959-771711E3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175" y="4417182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8346ACE7-1FAE-4761-B7F7-0E2144648B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2375" y="3045582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772C07E6-6B5B-48C2-A32A-685BF3ADB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2929695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9BD588D8-BCAD-44D9-A85B-F63E1A3F30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87975" y="3274182"/>
            <a:ext cx="838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70CB3659-4573-4B96-9382-42B34737F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5" y="3045582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19467" name="Freeform 11">
            <a:extLst>
              <a:ext uri="{FF2B5EF4-FFF2-40B4-BE49-F238E27FC236}">
                <a16:creationId xmlns:a16="http://schemas.microsoft.com/office/drawing/2014/main" id="{DC26F57C-7020-41C2-B8F7-E3F8D8EB25F2}"/>
              </a:ext>
            </a:extLst>
          </p:cNvPr>
          <p:cNvSpPr>
            <a:spLocks/>
          </p:cNvSpPr>
          <p:nvPr/>
        </p:nvSpPr>
        <p:spPr bwMode="auto">
          <a:xfrm>
            <a:off x="5997575" y="4099682"/>
            <a:ext cx="304800" cy="88900"/>
          </a:xfrm>
          <a:custGeom>
            <a:avLst/>
            <a:gdLst>
              <a:gd name="T0" fmla="*/ 0 w 192"/>
              <a:gd name="T1" fmla="*/ 141128750 h 56"/>
              <a:gd name="T2" fmla="*/ 241935000 w 192"/>
              <a:gd name="T3" fmla="*/ 20161250 h 56"/>
              <a:gd name="T4" fmla="*/ 483870000 w 192"/>
              <a:gd name="T5" fmla="*/ 20161250 h 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56">
                <a:moveTo>
                  <a:pt x="0" y="56"/>
                </a:moveTo>
                <a:cubicBezTo>
                  <a:pt x="32" y="36"/>
                  <a:pt x="64" y="16"/>
                  <a:pt x="96" y="8"/>
                </a:cubicBezTo>
                <a:cubicBezTo>
                  <a:pt x="128" y="0"/>
                  <a:pt x="160" y="4"/>
                  <a:pt x="192" y="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F41340A0-B3D5-496F-8CAD-8CC1CF156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75" y="3807582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</a:p>
        </p:txBody>
      </p:sp>
      <p:sp>
        <p:nvSpPr>
          <p:cNvPr id="19469" name="Line 14">
            <a:extLst>
              <a:ext uri="{FF2B5EF4-FFF2-40B4-BE49-F238E27FC236}">
                <a16:creationId xmlns:a16="http://schemas.microsoft.com/office/drawing/2014/main" id="{4DE7BEAD-BB25-45AA-916A-7321FD5475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8575" y="3197982"/>
            <a:ext cx="838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Freeform 15">
            <a:extLst>
              <a:ext uri="{FF2B5EF4-FFF2-40B4-BE49-F238E27FC236}">
                <a16:creationId xmlns:a16="http://schemas.microsoft.com/office/drawing/2014/main" id="{FF5FDDE7-8014-4BBA-8ABA-7E10EDDB1CE8}"/>
              </a:ext>
            </a:extLst>
          </p:cNvPr>
          <p:cNvSpPr>
            <a:spLocks/>
          </p:cNvSpPr>
          <p:nvPr/>
        </p:nvSpPr>
        <p:spPr bwMode="auto">
          <a:xfrm flipH="1">
            <a:off x="6302375" y="4036182"/>
            <a:ext cx="304800" cy="88900"/>
          </a:xfrm>
          <a:custGeom>
            <a:avLst/>
            <a:gdLst>
              <a:gd name="T0" fmla="*/ 0 w 192"/>
              <a:gd name="T1" fmla="*/ 141128750 h 56"/>
              <a:gd name="T2" fmla="*/ 241935000 w 192"/>
              <a:gd name="T3" fmla="*/ 20161250 h 56"/>
              <a:gd name="T4" fmla="*/ 483870000 w 192"/>
              <a:gd name="T5" fmla="*/ 20161250 h 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56">
                <a:moveTo>
                  <a:pt x="0" y="56"/>
                </a:moveTo>
                <a:cubicBezTo>
                  <a:pt x="32" y="36"/>
                  <a:pt x="64" y="16"/>
                  <a:pt x="96" y="8"/>
                </a:cubicBezTo>
                <a:cubicBezTo>
                  <a:pt x="128" y="0"/>
                  <a:pt x="160" y="4"/>
                  <a:pt x="192" y="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Text Box 16">
            <a:extLst>
              <a:ext uri="{FF2B5EF4-FFF2-40B4-BE49-F238E27FC236}">
                <a16:creationId xmlns:a16="http://schemas.microsoft.com/office/drawing/2014/main" id="{684A828E-3172-48B1-8E38-CE8762653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75" y="3731382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</a:p>
        </p:txBody>
      </p:sp>
      <p:sp>
        <p:nvSpPr>
          <p:cNvPr id="19472" name="Text Box 20">
            <a:extLst>
              <a:ext uri="{FF2B5EF4-FFF2-40B4-BE49-F238E27FC236}">
                <a16:creationId xmlns:a16="http://schemas.microsoft.com/office/drawing/2014/main" id="{1908653D-12B3-4750-AF84-C63EA887C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775" y="2969382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9473" name="Text Box 23">
            <a:extLst>
              <a:ext uri="{FF2B5EF4-FFF2-40B4-BE49-F238E27FC236}">
                <a16:creationId xmlns:a16="http://schemas.microsoft.com/office/drawing/2014/main" id="{9F4B283C-351F-4DBE-A3A0-76BB93C89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4569582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16D9BD-3B6A-4AEF-B0FC-E16E23057F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3" y="1175651"/>
            <a:ext cx="2150039" cy="365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386CD7-41DF-42D0-984C-113ED72E557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43200"/>
            <a:ext cx="2455467" cy="369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>
            <a:extLst>
              <a:ext uri="{FF2B5EF4-FFF2-40B4-BE49-F238E27FC236}">
                <a16:creationId xmlns:a16="http://schemas.microsoft.com/office/drawing/2014/main" id="{0C1F8141-33B6-4A3F-99E6-13A0F1F55C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5" y="1093585"/>
            <a:ext cx="6791325" cy="1942947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1506" name="Rectangle 5">
            <a:extLst>
              <a:ext uri="{FF2B5EF4-FFF2-40B4-BE49-F238E27FC236}">
                <a16:creationId xmlns:a16="http://schemas.microsoft.com/office/drawing/2014/main" id="{20F25BCF-FCE0-48C6-B109-4DE71117B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Ambient and Diffuse Reflection</a:t>
            </a:r>
          </a:p>
        </p:txBody>
      </p:sp>
      <p:pic>
        <p:nvPicPr>
          <p:cNvPr id="21509" name="Picture 10">
            <a:extLst>
              <a:ext uri="{FF2B5EF4-FFF2-40B4-BE49-F238E27FC236}">
                <a16:creationId xmlns:a16="http://schemas.microsoft.com/office/drawing/2014/main" id="{192FBD34-EC1A-4F7A-B05F-CE622733A770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762761"/>
            <a:ext cx="6791325" cy="193833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3EE49-25E6-4803-808F-D391597B13E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63" y="3215113"/>
            <a:ext cx="2455467" cy="3690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E4DCF7-F4EA-43C2-A087-A75A205BD21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27" y="5865315"/>
            <a:ext cx="3430150" cy="3291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06B0BD48-1603-43C9-B881-20CBDA78AE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Did not take distance of the source from surface into account</a:t>
            </a:r>
          </a:p>
          <a:p>
            <a:pPr eaLnBrk="1" hangingPunct="1"/>
            <a:r>
              <a:rPr lang="en-US" altLang="en-US" sz="3600" i="1" dirty="0"/>
              <a:t>  </a:t>
            </a:r>
            <a:endParaRPr lang="en-US" altLang="en-US" sz="3600" i="1" baseline="-25000" dirty="0"/>
          </a:p>
          <a:p>
            <a:pPr lvl="1" eaLnBrk="1" hangingPunct="1"/>
            <a:r>
              <a:rPr lang="en-US" altLang="en-US" i="1" dirty="0"/>
              <a:t>  </a:t>
            </a:r>
            <a:endParaRPr lang="en-US" altLang="en-US" baseline="30000" dirty="0"/>
          </a:p>
          <a:p>
            <a:pPr lvl="2" eaLnBrk="1" hangingPunct="1"/>
            <a:r>
              <a:rPr lang="en-US" altLang="en-US" i="1" dirty="0"/>
              <a:t>d</a:t>
            </a:r>
            <a:r>
              <a:rPr lang="en-US" altLang="en-US" dirty="0"/>
              <a:t> = distance of light from the surface</a:t>
            </a:r>
          </a:p>
          <a:p>
            <a:pPr lvl="2" eaLnBrk="1" hangingPunct="1"/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dirty="0"/>
              <a:t> and </a:t>
            </a:r>
            <a:r>
              <a:rPr lang="en-US" altLang="en-US" i="1" dirty="0"/>
              <a:t>c</a:t>
            </a:r>
            <a:r>
              <a:rPr lang="en-US" altLang="en-US" dirty="0"/>
              <a:t> are user defined constants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1CAB143-A86F-4310-A2D3-C309C5107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Diffuse Reflection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0E4A08-55EC-4A25-B3E5-B2E6773751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3395485" cy="416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969960-FD9A-4820-8BCE-2F112C050A5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1587"/>
            <a:ext cx="2122865" cy="41601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456.6929"/>
  <p:tag name="LATEXADDIN" val="\documentclass{article}&#10;\usepackage{amsmath}&#10;\pagestyle{empty}&#10;\begin{document}&#10;&#10;$I = I_ak_a$&#10;&#10;&#10;\end{document}"/>
  <p:tag name="IGUANATEXSIZE" val="20"/>
  <p:tag name="IGUANATEXCURSOR" val="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1.6573"/>
  <p:tag name="ORIGINALWIDTH" val="1118.11"/>
  <p:tag name="LATEXADDIN" val="\documentclass{article}&#10;\usepackage{amsmath,bm}&#10;\pagestyle{empty}&#10;\begin{document}&#10;&#10;\[&#10;\begin{aligned}&#10;\bm{S} &amp;= \bm{N} \cos\theta - \bm{L}\\[5pt]&#10;%&#10;\bm{R} &amp;= \bm{N} \cos\theta + \bm{S}\\&#10;&amp;= 2\bm{N}\cos\theta - \bm{L}\\&#10;&amp;= 2\bm{N}(\bm{N}\cdot\bm{L})-\bm{L}\\[5pt]&#10;%&#10;%\cos(\alpha) &amp;= \bm{R}\cdot\bm{V}\\&#10;%&amp;= (2\bm{N}(\bm{N}\cdot\bm{L}) - \bm{L})\cdot\bm{V}&#10;\end{aligned}&#10;\]&#10;&#10;\end{document}"/>
  <p:tag name="IGUANATEXSIZE" val="26"/>
  <p:tag name="IGUANATEXCURSOR" val="267"/>
  <p:tag name="TRANSPARENCY" val="True"/>
  <p:tag name="FILENAME" val=""/>
  <p:tag name="INPUTTYPE" val="0"/>
  <p:tag name="LATEXENGINEID" val="0"/>
  <p:tag name="TEMPFOLDER" val="D:\tmp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1169.854"/>
  <p:tag name="LATEXADDIN" val="\documentclass{article}&#10;\usepackage{amsmath}&#10;\pagestyle{empty}&#10;\begin{document}&#10;&#10;$\boldsymbol{N_v} = \frac{\boldsymbol{N_1} + \boldsymbol{N_2} + \boldsymbol{N_3} + \boldsymbol{N_4}}{4}$&#10;&#10;\end{document}"/>
  <p:tag name="IGUANATEXSIZE" val="20"/>
  <p:tag name="IGUANATEXCURSOR" val="1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71.579"/>
  <p:tag name="LATEXADDIN" val="\documentclass{article}&#10;\usepackage{amsmath}&#10;\pagestyle{empty}&#10;\begin{document}&#10;&#10;$\boldsymbol{N} = (\boldsymbol{B}-\boldsymbol{A})\times(\boldsymbol{C}-\boldsymbol{A})$&#10;&#10;&#10;\end{document}"/>
  <p:tag name="IGUANATEXSIZE" val="20"/>
  <p:tag name="IGUANATEXCURSOR" val="1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343"/>
  <p:tag name="ORIGINALWIDTH" val="460.4424"/>
  <p:tag name="LATEXADDIN" val="\documentclass{article}&#10;\usepackage{amsmath,bm}&#10;\pagestyle{empty}&#10;\begin{document}&#10;&#10;$f_r(\bm{L}, \bm{V})$&#10;&#10;\end{document}"/>
  <p:tag name="IGUANATEXSIZE" val="26"/>
  <p:tag name="IGUANATEXCURSOR" val="103"/>
  <p:tag name="TRANSPARENCY" val="True"/>
  <p:tag name="FILENAME" val=""/>
  <p:tag name="INPUTTYPE" val="0"/>
  <p:tag name="LATEXENGINEID" val="0"/>
  <p:tag name="TEMPFOLDER" val="D:\tmp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.2179"/>
  <p:tag name="ORIGINALWIDTH" val="1772.029"/>
  <p:tag name="LATEXADDIN" val="\documentclass{article}&#10;\usepackage{amsmath,bm}&#10;\pagestyle{empty}&#10;\begin{document}&#10;&#10;\[&#10;f_r^\text{Phong}(\bm{L}, \bm{V})&#10;= \frac{k_d}{\pi} + k_s (\bm{V} \cdot \bm{R})^n&#10;\]&#10;&#10;\end{document}"/>
  <p:tag name="IGUANATEXSIZE" val="26"/>
  <p:tag name="IGUANATEXCURSOR" val="150"/>
  <p:tag name="TRANSPARENCY" val="True"/>
  <p:tag name="FILENAME" val=""/>
  <p:tag name="INPUTTYPE" val="0"/>
  <p:tag name="LATEXENGINEID" val="0"/>
  <p:tag name="TEMPFOLDER" val="D:\tmp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343"/>
  <p:tag name="ORIGINALWIDTH" val="696.6629"/>
  <p:tag name="LATEXADDIN" val="\documentclass{article}&#10;\usepackage{amsmath,bm}&#10;\pagestyle{empty}&#10;\begin{document}&#10;&#10;\[&#10;f_r(\bm{L}, \bm{V}) \geq 0&#10;\]&#10;&#10;\end{document}"/>
  <p:tag name="IGUANATEXSIZE" val="22"/>
  <p:tag name="IGUANATEXCURSOR" val="113"/>
  <p:tag name="TRANSPARENCY" val="True"/>
  <p:tag name="FILENAME" val=""/>
  <p:tag name="INPUTTYPE" val="0"/>
  <p:tag name="LATEXENGINEID" val="0"/>
  <p:tag name="TEMPFOLDER" val="D:\tmp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343"/>
  <p:tag name="ORIGINALWIDTH" val="1103.862"/>
  <p:tag name="LATEXADDIN" val="\documentclass{article}&#10;\usepackage{amsmath,bm}&#10;\pagestyle{empty}&#10;\begin{document}&#10;&#10;\[&#10;f_r(\bm{L}, \bm{V}) = f_r(\bm{V}, \bm{L})&#10;\]&#10;&#10;\end{document}"/>
  <p:tag name="IGUANATEXSIZE" val="22"/>
  <p:tag name="IGUANATEXCURSOR" val="118"/>
  <p:tag name="TRANSPARENCY" val="True"/>
  <p:tag name="FILENAME" val=""/>
  <p:tag name="INPUTTYPE" val="0"/>
  <p:tag name="LATEXENGINEID" val="0"/>
  <p:tag name="TEMPFOLDER" val="D:\tmp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9828"/>
  <p:tag name="ORIGINALWIDTH" val="1456.318"/>
  <p:tag name="LATEXADDIN" val="\documentclass{article}&#10;\usepackage{amsmath,bm}&#10;\pagestyle{empty}&#10;\begin{document}&#10;&#10;$\int f_r(\bm{L}, \bm{V}) \, (\bm{N} \cdot \bm{V}) \,\mathrm{d}\bm{V} \leq 1$&#10;&#10;\end{document}"/>
  <p:tag name="IGUANATEXSIZE" val="22"/>
  <p:tag name="IGUANATEXCURSOR" val="134"/>
  <p:tag name="TRANSPARENCY" val="True"/>
  <p:tag name="FILENAME" val=""/>
  <p:tag name="INPUTTYPE" val="0"/>
  <p:tag name="LATEXENGINEID" val="0"/>
  <p:tag name="TEMPFOLDER" val="D:\tmp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27.4091"/>
  <p:tag name="LATEXADDIN" val="\documentclass{article}&#10;\usepackage{amsmath}&#10;\pagestyle{empty}&#10;\begin{document}&#10;&#10;$I = I_p k_d \cos\theta$&#10;&#10;\end{document}"/>
  <p:tag name="IGUANATEXSIZE" val="20"/>
  <p:tag name="IGUANATEXCURSOR" val="95"/>
  <p:tag name="TRANSPARENCY" val="True"/>
  <p:tag name="FILENAME" val=""/>
  <p:tag name="INPUTTYPE" val="0"/>
  <p:tag name="LATEXENGINEID" val="0"/>
  <p:tag name="TEMPFOLDER" val="D:\tmp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863.1422"/>
  <p:tag name="LATEXADDIN" val="\documentclass{article}&#10;\usepackage{amsmath}&#10;\pagestyle{empty}&#10;\begin{document}&#10;&#10;$I = I_p k_d (\boldsymbol{N}\cdot\boldsymbol{L})$&#10;&#10;\end{document}"/>
  <p:tag name="IGUANATEXSIZE" val="28"/>
  <p:tag name="IGUANATEXCURSOR" val="12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863.1422"/>
  <p:tag name="LATEXADDIN" val="\documentclass{article}&#10;\usepackage{amsmath}&#10;\pagestyle{empty}&#10;\begin{document}&#10;&#10;$I = I_p k_d (\boldsymbol{N}\cdot\boldsymbol{L})$&#10;&#10;\end{document}"/>
  <p:tag name="IGUANATEXSIZE" val="28"/>
  <p:tag name="IGUANATEXCURSOR" val="12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352.081"/>
  <p:tag name="LATEXADDIN" val="\documentclass{article}&#10;\usepackage{amsmath}&#10;\pagestyle{empty}&#10;\begin{document}&#10;&#10;$I = (I_ak_a + I_pk_d(\boldsymbol{N}\cdot\boldsymbol{L}))$&#10;&#10;\end{document}"/>
  <p:tag name="IGUANATEXSIZE" val="20"/>
  <p:tag name="IGUANATEXCURSOR" val="1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058.868"/>
  <p:tag name="LATEXADDIN" val="\documentclass{article}&#10;\usepackage{amsmath}&#10;\pagestyle{empty}&#10;\begin{document}&#10;&#10;$I = I_pf_{att}k_d(\boldsymbol{N}\cdot\boldsymbol{L}) $&#10;&#10;\end{document}"/>
  <p:tag name="IGUANATEXSIZE" val="20"/>
  <p:tag name="IGUANATEXCURSOR" val="1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.4799"/>
  <p:tag name="ORIGINALWIDTH" val="818.8976"/>
  <p:tag name="LATEXADDIN" val="\documentclass{article}&#10;\usepackage{amsmath}&#10;\pagestyle{empty}&#10;\begin{document}&#10;&#10;$f_{att} = \frac{1}{a + bd + cd^2}$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338"/>
  <p:tag name="ORIGINALWIDTH" val="646.4192"/>
  <p:tag name="LATEXADDIN" val="\documentclass{article}&#10;\usepackage{amsmath}&#10;\pagestyle{empty}&#10;\begin{document}&#10;&#10;$I_p k_s \cos^n(\alpha)$&#10;&#10;\end{document}"/>
  <p:tag name="IGUANATEXSIZE" val="20"/>
  <p:tag name="IGUANATEXCURSOR" val="86"/>
  <p:tag name="TRANSPARENCY" val="True"/>
  <p:tag name="FILENAME" val=""/>
  <p:tag name="INPUTTYPE" val="0"/>
  <p:tag name="LATEXENGINEID" val="0"/>
  <p:tag name="TEMPFOLDER" val="D:\tmp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343"/>
  <p:tag name="ORIGINALWIDTH" val="327.709"/>
  <p:tag name="LATEXADDIN" val="\documentclass{article}&#10;\usepackage{amsmath}&#10;\pagestyle{empty}&#10;\begin{document}&#10;&#10;$\cos(\alpha)$&#10;&#10;\end{document}"/>
  <p:tag name="IGUANATEXSIZE" val="20"/>
  <p:tag name="IGUANATEXCURSOR" val="83"/>
  <p:tag name="TRANSPARENCY" val="True"/>
  <p:tag name="FILENAME" val=""/>
  <p:tag name="INPUTTYPE" val="0"/>
  <p:tag name="LATEXENGINEID" val="0"/>
  <p:tag name="TEMPFOLDER" val="D:\tmp\iguanaTeX\"/>
</p:tagLst>
</file>

<file path=ppt/theme/theme1.xml><?xml version="1.0" encoding="utf-8"?>
<a:theme xmlns:a="http://schemas.openxmlformats.org/drawingml/2006/main" name="cs11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112" id="{D718D816-9697-436A-BB26-B16708E0B600}" vid="{0A28001C-1134-48B6-B40F-45D8837F706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4003</TotalTime>
  <Words>840</Words>
  <Application>Microsoft Office PowerPoint</Application>
  <PresentationFormat>On-screen Show (4:3)</PresentationFormat>
  <Paragraphs>210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Wingdings</vt:lpstr>
      <vt:lpstr>cs112</vt:lpstr>
      <vt:lpstr>PowerPoint Presentation</vt:lpstr>
      <vt:lpstr>Shading</vt:lpstr>
      <vt:lpstr>Shading</vt:lpstr>
      <vt:lpstr>Shading a Surface Point</vt:lpstr>
      <vt:lpstr>Ambient Reflection</vt:lpstr>
      <vt:lpstr>Diffuse Reflection </vt:lpstr>
      <vt:lpstr>Shading a Surface Point</vt:lpstr>
      <vt:lpstr>Ambient and Diffuse Reflection</vt:lpstr>
      <vt:lpstr>Diffuse Reflection </vt:lpstr>
      <vt:lpstr>Falloff of Light</vt:lpstr>
      <vt:lpstr>Specular Reflection </vt:lpstr>
      <vt:lpstr>Phong Reflectance Model</vt:lpstr>
      <vt:lpstr>Phong Reflectance Model</vt:lpstr>
      <vt:lpstr>Multiple Light Sources</vt:lpstr>
      <vt:lpstr>Ambient </vt:lpstr>
      <vt:lpstr>Ambient + Diffuse</vt:lpstr>
      <vt:lpstr>Ambient + Diffuse + Specular</vt:lpstr>
      <vt:lpstr>Chromatic Light </vt:lpstr>
      <vt:lpstr>Chromatic Light </vt:lpstr>
      <vt:lpstr>Multiple Light sources</vt:lpstr>
      <vt:lpstr>Shading in Interactive Rendering</vt:lpstr>
      <vt:lpstr>Shading in Interactive Rendering</vt:lpstr>
      <vt:lpstr>Normal Computation</vt:lpstr>
      <vt:lpstr>Constant/Flat/Faceted Shading</vt:lpstr>
      <vt:lpstr>Gouraud Shading</vt:lpstr>
      <vt:lpstr>Gouraud Shading</vt:lpstr>
      <vt:lpstr>Phong Shading</vt:lpstr>
      <vt:lpstr>Gouraud vs. Phong Shading</vt:lpstr>
      <vt:lpstr>Flat Shading</vt:lpstr>
      <vt:lpstr>Gouraud Shading</vt:lpstr>
      <vt:lpstr>Phong Shading</vt:lpstr>
      <vt:lpstr>Beyond Phong Reflectance</vt:lpstr>
      <vt:lpstr>Bidirectional Reflectance Distribution Functions</vt:lpstr>
    </vt:vector>
  </TitlesOfParts>
  <Company> University of California,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Gopi Meenakshisundaram</dc:creator>
  <cp:lastModifiedBy>Aditi Majumder</cp:lastModifiedBy>
  <cp:revision>1376</cp:revision>
  <dcterms:created xsi:type="dcterms:W3CDTF">2004-08-30T20:11:57Z</dcterms:created>
  <dcterms:modified xsi:type="dcterms:W3CDTF">2020-02-26T00:07:32Z</dcterms:modified>
</cp:coreProperties>
</file>