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338" r:id="rId3"/>
    <p:sldId id="360" r:id="rId4"/>
    <p:sldId id="337" r:id="rId5"/>
    <p:sldId id="361" r:id="rId6"/>
    <p:sldId id="259" r:id="rId7"/>
    <p:sldId id="260" r:id="rId8"/>
    <p:sldId id="261" r:id="rId9"/>
    <p:sldId id="362" r:id="rId10"/>
    <p:sldId id="363" r:id="rId11"/>
    <p:sldId id="269" r:id="rId12"/>
    <p:sldId id="367" r:id="rId13"/>
    <p:sldId id="275" r:id="rId14"/>
    <p:sldId id="276" r:id="rId15"/>
    <p:sldId id="359" r:id="rId16"/>
    <p:sldId id="339" r:id="rId17"/>
    <p:sldId id="340" r:id="rId18"/>
    <p:sldId id="344" r:id="rId19"/>
    <p:sldId id="345" r:id="rId20"/>
    <p:sldId id="265" r:id="rId21"/>
    <p:sldId id="349" r:id="rId22"/>
    <p:sldId id="350" r:id="rId23"/>
    <p:sldId id="353" r:id="rId24"/>
    <p:sldId id="364" r:id="rId25"/>
    <p:sldId id="365" r:id="rId26"/>
    <p:sldId id="366" r:id="rId27"/>
    <p:sldId id="356" r:id="rId28"/>
    <p:sldId id="357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00000"/>
    <a:srgbClr val="D0CECE"/>
    <a:srgbClr val="F2F2F2"/>
    <a:srgbClr val="FFFFFF"/>
    <a:srgbClr val="5B9BD5"/>
    <a:srgbClr val="507E32"/>
    <a:srgbClr val="41719C"/>
    <a:srgbClr val="086AC0"/>
    <a:srgbClr val="ED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6" autoAdjust="0"/>
    <p:restoredTop sz="70414" autoAdjust="0"/>
  </p:normalViewPr>
  <p:slideViewPr>
    <p:cSldViewPr snapToGrid="0">
      <p:cViewPr varScale="1">
        <p:scale>
          <a:sx n="66" d="100"/>
          <a:sy n="66" d="100"/>
        </p:scale>
        <p:origin x="1162" y="30"/>
      </p:cViewPr>
      <p:guideLst/>
    </p:cSldViewPr>
  </p:slideViewPr>
  <p:outlineViewPr>
    <p:cViewPr>
      <p:scale>
        <a:sx n="33" d="100"/>
        <a:sy n="33" d="100"/>
      </p:scale>
      <p:origin x="0" y="-87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A976F-C7B5-4448-99A7-BAC1A4BD8D7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4E52F-45F4-46B4-B8EE-E338CBBA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F92DAD0-4B90-476D-8514-3EAF008EF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BC322A1-508E-46C1-80FD-333335E973C8}" type="slidenum">
              <a:rPr lang="en-US" altLang="en-US" b="0"/>
              <a:pPr algn="r"/>
              <a:t>4</a:t>
            </a:fld>
            <a:endParaRPr lang="en-US" altLang="en-US" b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56B437E-7C21-4E79-9DFC-FE5F5D3D95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1AAB010-6331-4028-AE1A-CA9BF8CC1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F8CBCC-D844-4C1C-87C2-85084FEE4C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B251B-065A-440F-B15A-FF60807C5B4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8E840BD9-3525-4FFF-9AFF-B71C8C8E47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00A0BAA2-2171-4BDD-A843-638B7FFE4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8AE145-A93B-4972-BCC9-98597D07D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24ACE-87BF-4DCB-A6AB-A2454BBD86A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25634" name="Rectangle 2">
            <a:extLst>
              <a:ext uri="{FF2B5EF4-FFF2-40B4-BE49-F238E27FC236}">
                <a16:creationId xmlns:a16="http://schemas.microsoft.com/office/drawing/2014/main" id="{544E3E5C-AF0C-4CE6-A190-B5D158C989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C4CD9C73-FCF7-4969-ABCE-24B8CF2D8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9F29A9-1E65-4F27-B4EB-59C32AFE0A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F6C45-A90B-4207-A6DD-1E926B895D0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4F74144E-84E5-4CA7-934E-A8A3691355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1F473F74-997C-480E-B435-9F964CF82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206820-C059-46FF-8A83-34FDD4CE4F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B4932-4565-4A9D-8B58-A29BE4E4E86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C1A88DF7-31AE-4328-993F-21003A5BD8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5CF487FC-8924-42F1-929A-D3BDA14DF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1A85D8-2BE1-49A5-8AAC-C0489BA2C2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8936-BEE1-4129-B044-F4572FAAE3D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39F1120F-682A-4C6F-97D1-0D056DE13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52D77660-CAAF-48C1-82A4-DBBA5E92C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0DDBB3-64FD-4CDD-8C94-85087CD0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B4FF4-43FD-472C-9867-5625A8F6CDC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E49CD59A-3C4F-442B-B724-ED81FECDC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D548F838-B590-4EDA-B704-DCC7BB240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0DDBB3-64FD-4CDD-8C94-85087CD0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B4FF4-43FD-472C-9867-5625A8F6CDC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E49CD59A-3C4F-442B-B724-ED81FECDC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D548F838-B590-4EDA-B704-DCC7BB240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17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0DDBB3-64FD-4CDD-8C94-85087CD0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B4FF4-43FD-472C-9867-5625A8F6CDC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E49CD59A-3C4F-442B-B724-ED81FECDC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D548F838-B590-4EDA-B704-DCC7BB240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767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0DDBB3-64FD-4CDD-8C94-85087CD05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B4FF4-43FD-472C-9867-5625A8F6CDC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E49CD59A-3C4F-442B-B724-ED81FECDC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D548F838-B590-4EDA-B704-DCC7BB240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031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B8E68C-B463-4CEA-A11C-44C4D986E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E1F7B-3D04-4864-B4A1-F1B7DFE336E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CF8C2577-55E4-4956-97FE-2B0D750E4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9109617E-AD39-4A48-A2C1-CF67FB8C4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876218C-DEC7-4743-BD75-AD0A1F340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0DC5F0E-602C-40FA-B773-87C793A6E5C1}" type="slidenum">
              <a:rPr lang="en-US" altLang="en-US" b="0"/>
              <a:pPr algn="r"/>
              <a:t>6</a:t>
            </a:fld>
            <a:endParaRPr lang="en-US" altLang="en-US" b="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0AC0641-6DCC-4CF2-948D-1FD8BBECE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6E9133A-B1F9-4C21-8460-D70A95020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D798C5-BDBD-4705-A4A8-72D18417E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4BDA6-63E7-4BB0-9FB3-8DA655A1306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895B9C37-7060-4CA5-921F-B42BD171E7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A245D094-60E0-43C3-9767-BE2CF1CE5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5B6C3B-D9C5-4CE7-912A-385995964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F35AA-C318-41E8-9FD0-E907364C7B9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DE830BB1-311A-44DE-A478-22E8D50B7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B222D2A8-F04D-48CA-904D-EE8A06E31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7B5C10-C363-4628-B068-B694F6841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407B8-C6C1-4551-9E98-664E65638FB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49824A50-72E7-452A-8B07-A13038EB1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D158FC2D-6CEC-48AF-BA00-6F24C0CAC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2F2401B-8C12-48DB-87A2-2EA0CDA716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A884CB2-1BBB-4EF2-BD6C-E5EAF351F268}" type="slidenum">
              <a:rPr lang="en-US" altLang="en-US" b="0"/>
              <a:pPr algn="r"/>
              <a:t>7</a:t>
            </a:fld>
            <a:endParaRPr lang="en-US" altLang="en-US" b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31957FD-3052-4938-A414-9D24603E2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BC24319-6495-4FFA-8C57-736A5FBC3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5F0DD70-8472-4D17-9072-DE9E93297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A5B93FD-67ED-4036-883D-5EBD8A3DE277}" type="slidenum">
              <a:rPr lang="en-US" altLang="en-US" b="0"/>
              <a:pPr algn="r"/>
              <a:t>8</a:t>
            </a:fld>
            <a:endParaRPr lang="en-US" altLang="en-US" b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BD644F3-EB6B-495D-81A6-026AA99DBF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2B279C1-CD08-46D6-80A8-50D772402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B4CE48C-DE84-48FF-86C5-597D4BB116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D486ADF-7405-4AC9-892F-7A45113B877F}" type="slidenum">
              <a:rPr lang="en-US" altLang="en-US" b="0"/>
              <a:pPr algn="r"/>
              <a:t>11</a:t>
            </a:fld>
            <a:endParaRPr lang="en-US" altLang="en-US" b="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1647690-DD49-4F14-A584-6D029ED4F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ECC0CBB-1128-4C91-A4E3-AC12598C4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834118FE-8D6D-4AE0-91F1-A92BE7E96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680820A-7218-46A9-8D87-903540172CE6}" type="slidenum">
              <a:rPr lang="en-US" altLang="en-US" b="0"/>
              <a:pPr algn="r"/>
              <a:t>13</a:t>
            </a:fld>
            <a:endParaRPr lang="en-US" altLang="en-US" b="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F72F99A-C1A1-4055-A4BC-6DDA8314B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73208985-F983-4685-A249-A06A66D13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85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A6B6F14-61F9-4224-8E6E-8028BA503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82E6C03-8A66-48C9-9BCA-89BCA4ED588B}" type="slidenum">
              <a:rPr lang="en-US" altLang="en-US" b="0"/>
              <a:pPr algn="r"/>
              <a:t>14</a:t>
            </a:fld>
            <a:endParaRPr lang="en-US" altLang="en-US" b="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DE84967-C362-48EC-9E45-B8AC53A769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AE13216-F348-4BFB-AE9F-F0B0E589A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48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67168F-2D75-481E-8F4F-EE1C29AC06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228AE-DD00-4750-8EC8-DA101D32D96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19490" name="Rectangle 2">
            <a:extLst>
              <a:ext uri="{FF2B5EF4-FFF2-40B4-BE49-F238E27FC236}">
                <a16:creationId xmlns:a16="http://schemas.microsoft.com/office/drawing/2014/main" id="{2CF7B84F-D583-492D-9719-92D897474B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6DE60CEF-D5B1-4171-831E-BB1DFDD59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75C706-0E2F-45FF-AD46-B6B137B13A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922DB-DC28-403C-947B-71CD292ED55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4DDAA44D-3CB3-484F-A599-7D7611D0BE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3B9509DD-6AB9-4864-A2E3-9640E07F5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lan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351451" y="2040466"/>
            <a:ext cx="6955431" cy="2777067"/>
            <a:chOff x="1473047" y="629073"/>
            <a:chExt cx="6955431" cy="2777067"/>
          </a:xfrm>
        </p:grpSpPr>
        <p:sp>
          <p:nvSpPr>
            <p:cNvPr id="3" name="Rectangle 2"/>
            <p:cNvSpPr/>
            <p:nvPr userDrawn="1"/>
          </p:nvSpPr>
          <p:spPr>
            <a:xfrm>
              <a:off x="1473047" y="629073"/>
              <a:ext cx="2854532" cy="2777067"/>
            </a:xfrm>
            <a:prstGeom prst="rect">
              <a:avLst/>
            </a:prstGeom>
            <a:blipFill dpi="0" rotWithShape="1">
              <a:blip r:embed="rId2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280268" y="879045"/>
              <a:ext cx="3148210" cy="2277122"/>
            </a:xfrm>
            <a:prstGeom prst="rect">
              <a:avLst/>
            </a:prstGeom>
            <a:blipFill dpi="0" rotWithShape="1">
              <a:blip r:embed="rId3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1731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CD7D549-A562-49C6-806C-8E79574D6049}"/>
              </a:ext>
            </a:extLst>
          </p:cNvPr>
          <p:cNvGrpSpPr/>
          <p:nvPr userDrawn="1"/>
        </p:nvGrpSpPr>
        <p:grpSpPr>
          <a:xfrm>
            <a:off x="1351451" y="2040466"/>
            <a:ext cx="6955431" cy="2777067"/>
            <a:chOff x="1473047" y="629073"/>
            <a:chExt cx="6955431" cy="277706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7E0C31E-9492-4970-8594-50035A2CBCD9}"/>
                </a:ext>
              </a:extLst>
            </p:cNvPr>
            <p:cNvSpPr/>
            <p:nvPr userDrawn="1"/>
          </p:nvSpPr>
          <p:spPr>
            <a:xfrm>
              <a:off x="1473047" y="629073"/>
              <a:ext cx="2854532" cy="2777067"/>
            </a:xfrm>
            <a:prstGeom prst="rect">
              <a:avLst/>
            </a:prstGeom>
            <a:blipFill dpi="0" rotWithShape="1">
              <a:blip r:embed="rId2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E7A196-449C-4233-8AD7-E33C05C73802}"/>
                </a:ext>
              </a:extLst>
            </p:cNvPr>
            <p:cNvSpPr/>
            <p:nvPr userDrawn="1"/>
          </p:nvSpPr>
          <p:spPr>
            <a:xfrm>
              <a:off x="5280268" y="879045"/>
              <a:ext cx="3148210" cy="2277122"/>
            </a:xfrm>
            <a:prstGeom prst="rect">
              <a:avLst/>
            </a:prstGeom>
            <a:blipFill dpi="0" rotWithShape="1">
              <a:blip r:embed="rId3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8" y="1336915"/>
            <a:ext cx="7886700" cy="1325563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213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6" y="1008406"/>
            <a:ext cx="8914360" cy="54704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14A60E-46AA-482C-ACFB-B86D5ED8AEDF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8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545855-BA5E-4E44-AA5D-AE7E871F0F7B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83708-8768-44B2-93C1-1E7F62B1B8CC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46B16-D0BF-48B2-A2B7-D0F7C4F4A2EF}"/>
              </a:ext>
            </a:extLst>
          </p:cNvPr>
          <p:cNvSpPr txBox="1"/>
          <p:nvPr userDrawn="1"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Shuang Zhao, CS112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E2AB7E-0D36-454E-8460-8ADA6A584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96" y="1008406"/>
            <a:ext cx="8914360" cy="54704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83708-8768-44B2-93C1-1E7F62B1B8CC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46B16-D0BF-48B2-A2B7-D0F7C4F4A2EF}"/>
              </a:ext>
            </a:extLst>
          </p:cNvPr>
          <p:cNvSpPr txBox="1"/>
          <p:nvPr userDrawn="1"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247325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B611B4-88D2-4E41-9BB8-1AD780A3A2DE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09D623-5486-4943-B7C3-E2E38725EC9E}"/>
              </a:ext>
            </a:extLst>
          </p:cNvPr>
          <p:cNvSpPr txBox="1"/>
          <p:nvPr userDrawn="1"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378215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0AFB3F-807F-4EE8-9501-F092DBEC5F98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4BC71-A73E-43B6-91D7-5361634D09BE}"/>
              </a:ext>
            </a:extLst>
          </p:cNvPr>
          <p:cNvSpPr txBox="1"/>
          <p:nvPr userDrawn="1"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207744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648575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828800"/>
            <a:ext cx="4210050" cy="4303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8800"/>
            <a:ext cx="4211638" cy="4303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5C29978-8CC2-4191-8A1F-5847A685C4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0FA8F48-28D7-404F-BA73-2A7BD0597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36D37EB-EB30-46B0-AD1C-AB11299C91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10D5C-A010-4810-8F2E-391AE5DC9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83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137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9" r:id="rId2"/>
    <p:sldLayoutId id="2147483662" r:id="rId3"/>
    <p:sldLayoutId id="2147483666" r:id="rId4"/>
    <p:sldLayoutId id="2147483677" r:id="rId5"/>
    <p:sldLayoutId id="2147483676" r:id="rId6"/>
    <p:sldLayoutId id="2147483667" r:id="rId7"/>
    <p:sldLayoutId id="2147483668" r:id="rId8"/>
    <p:sldLayoutId id="214748367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D753A2-CA1C-464F-99BE-74CE543E6B0A}"/>
              </a:ext>
            </a:extLst>
          </p:cNvPr>
          <p:cNvSpPr txBox="1"/>
          <p:nvPr/>
        </p:nvSpPr>
        <p:spPr>
          <a:xfrm>
            <a:off x="1380200" y="1648774"/>
            <a:ext cx="64558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j-lt"/>
              </a:rPr>
              <a:t>CS112: Culling and</a:t>
            </a:r>
            <a:br>
              <a:rPr lang="en-US" sz="5400" b="1" dirty="0">
                <a:solidFill>
                  <a:schemeClr val="bg1"/>
                </a:solidFill>
                <a:latin typeface="+mj-lt"/>
              </a:rPr>
            </a:br>
            <a:r>
              <a:rPr lang="en-US" sz="5400" b="1" dirty="0">
                <a:solidFill>
                  <a:schemeClr val="bg1"/>
                </a:solidFill>
                <a:latin typeface="+mj-lt"/>
              </a:rPr>
              <a:t>Clipping</a:t>
            </a:r>
          </a:p>
        </p:txBody>
      </p:sp>
    </p:spTree>
    <p:extLst>
      <p:ext uri="{BB962C8B-B14F-4D97-AF65-F5344CB8AC3E}">
        <p14:creationId xmlns:p14="http://schemas.microsoft.com/office/powerpoint/2010/main" val="139033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E787ED-3AC5-4F7D-9601-31112A4DE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Sutherland-Hodgeman algorithm</a:t>
            </a:r>
          </a:p>
          <a:p>
            <a:pPr lvl="1"/>
            <a:r>
              <a:rPr lang="en-US" altLang="en-US" dirty="0"/>
              <a:t>Repeated clip a polygon using a clipping line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F03A48-5AB1-4911-812F-22B3FF86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Clipping Convex Polygons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7A4FEC5-84BA-4301-8110-8D55AB7EAB12}"/>
              </a:ext>
            </a:extLst>
          </p:cNvPr>
          <p:cNvGrpSpPr/>
          <p:nvPr/>
        </p:nvGrpSpPr>
        <p:grpSpPr>
          <a:xfrm>
            <a:off x="2529480" y="2359371"/>
            <a:ext cx="4099791" cy="3705833"/>
            <a:chOff x="2522104" y="2773028"/>
            <a:chExt cx="4099791" cy="3705833"/>
          </a:xfrm>
        </p:grpSpPr>
        <p:pic>
          <p:nvPicPr>
            <p:cNvPr id="1026" name="Picture 2" descr="https://upload.wikimedia.org/wikipedia/commons/thumb/5/53/Sutherland-Hodgman_clipping_sample.svg/2560px-Sutherland-Hodgman_clipping_sample.svg.png">
              <a:extLst>
                <a:ext uri="{FF2B5EF4-FFF2-40B4-BE49-F238E27FC236}">
                  <a16:creationId xmlns:a16="http://schemas.microsoft.com/office/drawing/2014/main" id="{117C3227-1B89-45B7-B31E-A6147EF772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2104" y="3230906"/>
              <a:ext cx="4099791" cy="3247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CCC4CA6-26E5-4495-A064-EC6E00E360AC}"/>
                </a:ext>
              </a:extLst>
            </p:cNvPr>
            <p:cNvSpPr txBox="1"/>
            <p:nvPr/>
          </p:nvSpPr>
          <p:spPr>
            <a:xfrm>
              <a:off x="4536104" y="2791033"/>
              <a:ext cx="9236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Polygon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60259D-2B7C-4806-A0BB-376CC4882759}"/>
                </a:ext>
              </a:extLst>
            </p:cNvPr>
            <p:cNvSpPr txBox="1"/>
            <p:nvPr/>
          </p:nvSpPr>
          <p:spPr>
            <a:xfrm>
              <a:off x="3614057" y="2773028"/>
              <a:ext cx="9220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</a:rPr>
                <a:t>Clipping</a:t>
              </a:r>
            </a:p>
            <a:p>
              <a:r>
                <a:rPr lang="en-US" sz="1600" dirty="0">
                  <a:solidFill>
                    <a:schemeClr val="accent1"/>
                  </a:solidFill>
                </a:rPr>
                <a:t>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68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3238A581-514C-4756-ADE2-B55C0C863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To clip a polygon against </a:t>
            </a:r>
            <a:r>
              <a:rPr lang="en-US" altLang="en-US" dirty="0"/>
              <a:t>a</a:t>
            </a:r>
            <a:r>
              <a:rPr lang="en-US" altLang="en-US" sz="2800" dirty="0"/>
              <a:t> line, one can examine its vertices one by one: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Test first vertex, output if inside else skip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Then loop through the list, testing transitions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In-to-out: Output intersection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In-to-in: Output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Out-to-in: Output intersection and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Out-to-out: Output nothing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Can be extended to 3D easily (line-plane intersection) 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E5ACD07-CF36-44D8-980A-B45D17312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Sutherland-Hodgeman Algorithm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Bounding Volumes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Frustum Culling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828800"/>
            <a:ext cx="4648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Axis-aligned </a:t>
            </a:r>
          </a:p>
          <a:p>
            <a:pPr lvl="1"/>
            <a:r>
              <a:rPr lang="en-US" altLang="en-US" dirty="0" smtClean="0"/>
              <a:t>The planes of the box is aligned with the </a:t>
            </a:r>
            <a:r>
              <a:rPr lang="en-US" altLang="en-US" i="1" dirty="0" smtClean="0"/>
              <a:t>world coordinates</a:t>
            </a:r>
            <a:endParaRPr lang="en-US" altLang="en-US" dirty="0" smtClean="0"/>
          </a:p>
          <a:p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Object oriented</a:t>
            </a:r>
          </a:p>
          <a:p>
            <a:pPr lvl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planes are aligned to hug the object more closely</a:t>
            </a:r>
          </a:p>
          <a:p>
            <a:pPr lvl="1"/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rejections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486400" y="1752600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486400" y="1752600"/>
            <a:ext cx="1143000" cy="990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5440404" y="3610276"/>
            <a:ext cx="1143000" cy="939800"/>
          </a:xfrm>
          <a:custGeom>
            <a:avLst/>
            <a:gdLst>
              <a:gd name="T0" fmla="*/ 216 w 720"/>
              <a:gd name="T1" fmla="*/ 16 h 592"/>
              <a:gd name="T2" fmla="*/ 24 w 720"/>
              <a:gd name="T3" fmla="*/ 208 h 592"/>
              <a:gd name="T4" fmla="*/ 72 w 720"/>
              <a:gd name="T5" fmla="*/ 448 h 592"/>
              <a:gd name="T6" fmla="*/ 456 w 720"/>
              <a:gd name="T7" fmla="*/ 592 h 592"/>
              <a:gd name="T8" fmla="*/ 696 w 720"/>
              <a:gd name="T9" fmla="*/ 448 h 592"/>
              <a:gd name="T10" fmla="*/ 600 w 720"/>
              <a:gd name="T11" fmla="*/ 208 h 592"/>
              <a:gd name="T12" fmla="*/ 360 w 720"/>
              <a:gd name="T13" fmla="*/ 304 h 592"/>
              <a:gd name="T14" fmla="*/ 264 w 720"/>
              <a:gd name="T15" fmla="*/ 208 h 592"/>
              <a:gd name="T16" fmla="*/ 264 w 720"/>
              <a:gd name="T17" fmla="*/ 112 h 592"/>
              <a:gd name="T18" fmla="*/ 216 w 720"/>
              <a:gd name="T19" fmla="*/ 1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0" h="592">
                <a:moveTo>
                  <a:pt x="216" y="16"/>
                </a:moveTo>
                <a:cubicBezTo>
                  <a:pt x="176" y="32"/>
                  <a:pt x="48" y="136"/>
                  <a:pt x="24" y="208"/>
                </a:cubicBezTo>
                <a:cubicBezTo>
                  <a:pt x="0" y="280"/>
                  <a:pt x="0" y="384"/>
                  <a:pt x="72" y="448"/>
                </a:cubicBezTo>
                <a:cubicBezTo>
                  <a:pt x="144" y="512"/>
                  <a:pt x="352" y="592"/>
                  <a:pt x="456" y="592"/>
                </a:cubicBezTo>
                <a:cubicBezTo>
                  <a:pt x="560" y="592"/>
                  <a:pt x="672" y="512"/>
                  <a:pt x="696" y="448"/>
                </a:cubicBezTo>
                <a:cubicBezTo>
                  <a:pt x="720" y="384"/>
                  <a:pt x="656" y="232"/>
                  <a:pt x="600" y="208"/>
                </a:cubicBezTo>
                <a:cubicBezTo>
                  <a:pt x="544" y="184"/>
                  <a:pt x="416" y="304"/>
                  <a:pt x="360" y="304"/>
                </a:cubicBezTo>
                <a:cubicBezTo>
                  <a:pt x="304" y="304"/>
                  <a:pt x="280" y="240"/>
                  <a:pt x="264" y="208"/>
                </a:cubicBezTo>
                <a:cubicBezTo>
                  <a:pt x="248" y="176"/>
                  <a:pt x="272" y="136"/>
                  <a:pt x="264" y="112"/>
                </a:cubicBezTo>
                <a:cubicBezTo>
                  <a:pt x="256" y="88"/>
                  <a:pt x="256" y="0"/>
                  <a:pt x="216" y="16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5288004" y="3534076"/>
            <a:ext cx="1447800" cy="1219200"/>
          </a:xfrm>
          <a:custGeom>
            <a:avLst/>
            <a:gdLst>
              <a:gd name="T0" fmla="*/ 0 w 864"/>
              <a:gd name="T1" fmla="*/ 480 h 816"/>
              <a:gd name="T2" fmla="*/ 240 w 864"/>
              <a:gd name="T3" fmla="*/ 0 h 816"/>
              <a:gd name="T4" fmla="*/ 864 w 864"/>
              <a:gd name="T5" fmla="*/ 336 h 816"/>
              <a:gd name="T6" fmla="*/ 624 w 864"/>
              <a:gd name="T7" fmla="*/ 816 h 816"/>
              <a:gd name="T8" fmla="*/ 0 w 864"/>
              <a:gd name="T9" fmla="*/ 48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4" h="816">
                <a:moveTo>
                  <a:pt x="0" y="480"/>
                </a:moveTo>
                <a:lnTo>
                  <a:pt x="240" y="0"/>
                </a:lnTo>
                <a:lnTo>
                  <a:pt x="864" y="336"/>
                </a:lnTo>
                <a:lnTo>
                  <a:pt x="624" y="816"/>
                </a:lnTo>
                <a:lnTo>
                  <a:pt x="0" y="48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1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>
            <a:extLst>
              <a:ext uri="{FF2B5EF4-FFF2-40B4-BE49-F238E27FC236}">
                <a16:creationId xmlns:a16="http://schemas.microsoft.com/office/drawing/2014/main" id="{7DA22BC3-37A9-4884-9310-6DE1C3F507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Preprocessing</a:t>
            </a:r>
          </a:p>
          <a:p>
            <a:pPr lvl="1" eaLnBrk="1" hangingPunct="1"/>
            <a:r>
              <a:rPr lang="en-US" altLang="en-US" sz="2400" dirty="0"/>
              <a:t>Hierarchically subdividing the frustum</a:t>
            </a:r>
          </a:p>
          <a:p>
            <a:pPr lvl="1" eaLnBrk="1" hangingPunct="1"/>
            <a:r>
              <a:rPr lang="en-US" altLang="en-US" sz="2400" dirty="0"/>
              <a:t>Each box has a list of polygons inside it</a:t>
            </a:r>
          </a:p>
          <a:p>
            <a:pPr lvl="1" eaLnBrk="1" hangingPunct="1"/>
            <a:r>
              <a:rPr lang="en-US" altLang="en-US" sz="2400" dirty="0"/>
              <a:t>An empty box is the leaf </a:t>
            </a:r>
            <a:r>
              <a:rPr lang="en-US" altLang="en-US" sz="2400" dirty="0" smtClean="0"/>
              <a:t>node</a:t>
            </a:r>
          </a:p>
          <a:p>
            <a:r>
              <a:rPr lang="en-US" altLang="en-US" dirty="0" smtClean="0"/>
              <a:t>Octree</a:t>
            </a:r>
            <a:endParaRPr lang="en-US" altLang="en-US" dirty="0"/>
          </a:p>
          <a:p>
            <a:pPr eaLnBrk="1" hangingPunct="1"/>
            <a:endParaRPr lang="en-US" altLang="en-US" sz="2800" dirty="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EB01823-3504-4EF9-8E48-E98A94DC7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/>
              <a:t>Hierarchical bounding volumes/ Spatial Subdivision</a:t>
            </a:r>
            <a:endParaRPr lang="en-US" altLang="en-US" sz="3200" dirty="0"/>
          </a:p>
        </p:txBody>
      </p:sp>
      <p:grpSp>
        <p:nvGrpSpPr>
          <p:cNvPr id="37892" name="Group 10">
            <a:extLst>
              <a:ext uri="{FF2B5EF4-FFF2-40B4-BE49-F238E27FC236}">
                <a16:creationId xmlns:a16="http://schemas.microsoft.com/office/drawing/2014/main" id="{0276FD9D-9F3D-4188-A331-BDF055C83271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371600"/>
            <a:ext cx="2209800" cy="1905000"/>
            <a:chOff x="4272" y="864"/>
            <a:chExt cx="1392" cy="1200"/>
          </a:xfrm>
        </p:grpSpPr>
        <p:sp>
          <p:nvSpPr>
            <p:cNvPr id="37949" name="Rectangle 4">
              <a:extLst>
                <a:ext uri="{FF2B5EF4-FFF2-40B4-BE49-F238E27FC236}">
                  <a16:creationId xmlns:a16="http://schemas.microsoft.com/office/drawing/2014/main" id="{88BA9A0F-E666-4FEF-8F3F-C57DD323D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50" name="Rectangle 5">
              <a:extLst>
                <a:ext uri="{FF2B5EF4-FFF2-40B4-BE49-F238E27FC236}">
                  <a16:creationId xmlns:a16="http://schemas.microsoft.com/office/drawing/2014/main" id="{B4099A0C-0B8D-40F2-93F4-F8366D1DF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51" name="Line 6">
              <a:extLst>
                <a:ext uri="{FF2B5EF4-FFF2-40B4-BE49-F238E27FC236}">
                  <a16:creationId xmlns:a16="http://schemas.microsoft.com/office/drawing/2014/main" id="{28A347F0-419C-43D0-AAEE-896F6D8472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2" name="Line 7">
              <a:extLst>
                <a:ext uri="{FF2B5EF4-FFF2-40B4-BE49-F238E27FC236}">
                  <a16:creationId xmlns:a16="http://schemas.microsoft.com/office/drawing/2014/main" id="{C87F8DFA-A3BF-4AE3-9248-22B09DC0EB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Line 8">
              <a:extLst>
                <a:ext uri="{FF2B5EF4-FFF2-40B4-BE49-F238E27FC236}">
                  <a16:creationId xmlns:a16="http://schemas.microsoft.com/office/drawing/2014/main" id="{155D2EB6-ED21-46D5-AB12-96995009A0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Line 9">
              <a:extLst>
                <a:ext uri="{FF2B5EF4-FFF2-40B4-BE49-F238E27FC236}">
                  <a16:creationId xmlns:a16="http://schemas.microsoft.com/office/drawing/2014/main" id="{4A9E7850-07EF-4A6D-BED4-4541CD9F48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11" name="Group 11">
            <a:extLst>
              <a:ext uri="{FF2B5EF4-FFF2-40B4-BE49-F238E27FC236}">
                <a16:creationId xmlns:a16="http://schemas.microsoft.com/office/drawing/2014/main" id="{8D30D4A6-EF43-4420-B68A-7D8DA54DA669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286000"/>
            <a:ext cx="1143000" cy="990600"/>
            <a:chOff x="4272" y="864"/>
            <a:chExt cx="1392" cy="1200"/>
          </a:xfrm>
        </p:grpSpPr>
        <p:sp>
          <p:nvSpPr>
            <p:cNvPr id="37943" name="Rectangle 12">
              <a:extLst>
                <a:ext uri="{FF2B5EF4-FFF2-40B4-BE49-F238E27FC236}">
                  <a16:creationId xmlns:a16="http://schemas.microsoft.com/office/drawing/2014/main" id="{AF72049B-B605-4DE2-B5A7-9BC7BF08B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4" name="Rectangle 13">
              <a:extLst>
                <a:ext uri="{FF2B5EF4-FFF2-40B4-BE49-F238E27FC236}">
                  <a16:creationId xmlns:a16="http://schemas.microsoft.com/office/drawing/2014/main" id="{7A07D2AB-53B4-44B8-B455-0783B7454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45" name="Line 14">
              <a:extLst>
                <a:ext uri="{FF2B5EF4-FFF2-40B4-BE49-F238E27FC236}">
                  <a16:creationId xmlns:a16="http://schemas.microsoft.com/office/drawing/2014/main" id="{EE90D94F-77BD-486E-95F2-7962C4D23E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6" name="Line 15">
              <a:extLst>
                <a:ext uri="{FF2B5EF4-FFF2-40B4-BE49-F238E27FC236}">
                  <a16:creationId xmlns:a16="http://schemas.microsoft.com/office/drawing/2014/main" id="{6662DCB8-AD65-4A1D-B0CD-1B32D8DDFE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Line 16">
              <a:extLst>
                <a:ext uri="{FF2B5EF4-FFF2-40B4-BE49-F238E27FC236}">
                  <a16:creationId xmlns:a16="http://schemas.microsoft.com/office/drawing/2014/main" id="{8FC4C697-CCAD-43AC-B7DC-328D6F5DC4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8" name="Line 17">
              <a:extLst>
                <a:ext uri="{FF2B5EF4-FFF2-40B4-BE49-F238E27FC236}">
                  <a16:creationId xmlns:a16="http://schemas.microsoft.com/office/drawing/2014/main" id="{4E562C45-9CB4-4B8F-A4F2-0712A6A71F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18" name="Group 18">
            <a:extLst>
              <a:ext uri="{FF2B5EF4-FFF2-40B4-BE49-F238E27FC236}">
                <a16:creationId xmlns:a16="http://schemas.microsoft.com/office/drawing/2014/main" id="{8F317BCE-3243-4073-8E78-1B2631A80611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2286000"/>
            <a:ext cx="1066800" cy="990600"/>
            <a:chOff x="4272" y="864"/>
            <a:chExt cx="1392" cy="1200"/>
          </a:xfrm>
        </p:grpSpPr>
        <p:sp>
          <p:nvSpPr>
            <p:cNvPr id="37937" name="Rectangle 19">
              <a:extLst>
                <a:ext uri="{FF2B5EF4-FFF2-40B4-BE49-F238E27FC236}">
                  <a16:creationId xmlns:a16="http://schemas.microsoft.com/office/drawing/2014/main" id="{437A4423-79CB-44A6-AD29-440B02F5E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8" name="Rectangle 20">
              <a:extLst>
                <a:ext uri="{FF2B5EF4-FFF2-40B4-BE49-F238E27FC236}">
                  <a16:creationId xmlns:a16="http://schemas.microsoft.com/office/drawing/2014/main" id="{D0923A81-EFAA-4C05-801F-2DAF72981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9" name="Line 21">
              <a:extLst>
                <a:ext uri="{FF2B5EF4-FFF2-40B4-BE49-F238E27FC236}">
                  <a16:creationId xmlns:a16="http://schemas.microsoft.com/office/drawing/2014/main" id="{93644A17-5E5E-487A-BE55-EAFC312F68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0" name="Line 22">
              <a:extLst>
                <a:ext uri="{FF2B5EF4-FFF2-40B4-BE49-F238E27FC236}">
                  <a16:creationId xmlns:a16="http://schemas.microsoft.com/office/drawing/2014/main" id="{DFAD54DB-06E9-47EF-8405-2CF4D2D68F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Line 23">
              <a:extLst>
                <a:ext uri="{FF2B5EF4-FFF2-40B4-BE49-F238E27FC236}">
                  <a16:creationId xmlns:a16="http://schemas.microsoft.com/office/drawing/2014/main" id="{320E3B45-144F-4DD6-B586-8635B747F7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2" name="Line 24">
              <a:extLst>
                <a:ext uri="{FF2B5EF4-FFF2-40B4-BE49-F238E27FC236}">
                  <a16:creationId xmlns:a16="http://schemas.microsoft.com/office/drawing/2014/main" id="{D173356A-A0DE-4BE8-B9D4-F24BA9F9EF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25" name="Group 25">
            <a:extLst>
              <a:ext uri="{FF2B5EF4-FFF2-40B4-BE49-F238E27FC236}">
                <a16:creationId xmlns:a16="http://schemas.microsoft.com/office/drawing/2014/main" id="{02FE33FA-301F-4CF2-B49C-1738FC203982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600200"/>
            <a:ext cx="1143000" cy="914400"/>
            <a:chOff x="4272" y="864"/>
            <a:chExt cx="1392" cy="1200"/>
          </a:xfrm>
        </p:grpSpPr>
        <p:sp>
          <p:nvSpPr>
            <p:cNvPr id="37931" name="Rectangle 26">
              <a:extLst>
                <a:ext uri="{FF2B5EF4-FFF2-40B4-BE49-F238E27FC236}">
                  <a16:creationId xmlns:a16="http://schemas.microsoft.com/office/drawing/2014/main" id="{22A599FB-E5EF-4AB0-934E-1D544A2E2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2" name="Rectangle 27">
              <a:extLst>
                <a:ext uri="{FF2B5EF4-FFF2-40B4-BE49-F238E27FC236}">
                  <a16:creationId xmlns:a16="http://schemas.microsoft.com/office/drawing/2014/main" id="{F9B91844-C2F3-47EA-A3E8-F8CAB0EC6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3" name="Line 28">
              <a:extLst>
                <a:ext uri="{FF2B5EF4-FFF2-40B4-BE49-F238E27FC236}">
                  <a16:creationId xmlns:a16="http://schemas.microsoft.com/office/drawing/2014/main" id="{845D5A8A-1772-482F-B9B0-FE1B22F97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Line 29">
              <a:extLst>
                <a:ext uri="{FF2B5EF4-FFF2-40B4-BE49-F238E27FC236}">
                  <a16:creationId xmlns:a16="http://schemas.microsoft.com/office/drawing/2014/main" id="{0BBC6587-1BD0-4F7C-929A-7864D0F36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Line 30">
              <a:extLst>
                <a:ext uri="{FF2B5EF4-FFF2-40B4-BE49-F238E27FC236}">
                  <a16:creationId xmlns:a16="http://schemas.microsoft.com/office/drawing/2014/main" id="{052214E3-E2E0-4B92-A4ED-8E817F7204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6" name="Line 31">
              <a:extLst>
                <a:ext uri="{FF2B5EF4-FFF2-40B4-BE49-F238E27FC236}">
                  <a16:creationId xmlns:a16="http://schemas.microsoft.com/office/drawing/2014/main" id="{AA54C927-C3A7-434D-BA6C-7A8EDBAF3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32" name="Group 32">
            <a:extLst>
              <a:ext uri="{FF2B5EF4-FFF2-40B4-BE49-F238E27FC236}">
                <a16:creationId xmlns:a16="http://schemas.microsoft.com/office/drawing/2014/main" id="{A19BCE95-E4A8-42C5-B19C-A07E0D6DCE36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1600200"/>
            <a:ext cx="1066800" cy="914400"/>
            <a:chOff x="4272" y="864"/>
            <a:chExt cx="1392" cy="1200"/>
          </a:xfrm>
        </p:grpSpPr>
        <p:sp>
          <p:nvSpPr>
            <p:cNvPr id="37925" name="Rectangle 33">
              <a:extLst>
                <a:ext uri="{FF2B5EF4-FFF2-40B4-BE49-F238E27FC236}">
                  <a16:creationId xmlns:a16="http://schemas.microsoft.com/office/drawing/2014/main" id="{5B2B766D-9BCA-4EB8-9DFE-0E439D638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6" name="Rectangle 34">
              <a:extLst>
                <a:ext uri="{FF2B5EF4-FFF2-40B4-BE49-F238E27FC236}">
                  <a16:creationId xmlns:a16="http://schemas.microsoft.com/office/drawing/2014/main" id="{4C237DA4-5AB0-49D0-9CAD-3C2088572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7" name="Line 35">
              <a:extLst>
                <a:ext uri="{FF2B5EF4-FFF2-40B4-BE49-F238E27FC236}">
                  <a16:creationId xmlns:a16="http://schemas.microsoft.com/office/drawing/2014/main" id="{1998A514-BBA1-48B2-BCCA-593AC19DD6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Line 36">
              <a:extLst>
                <a:ext uri="{FF2B5EF4-FFF2-40B4-BE49-F238E27FC236}">
                  <a16:creationId xmlns:a16="http://schemas.microsoft.com/office/drawing/2014/main" id="{A622C599-9088-4F6A-91B1-C5B260040C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Line 37">
              <a:extLst>
                <a:ext uri="{FF2B5EF4-FFF2-40B4-BE49-F238E27FC236}">
                  <a16:creationId xmlns:a16="http://schemas.microsoft.com/office/drawing/2014/main" id="{D6B24018-53D6-4FE0-99FD-6EEFAB2799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Line 38">
              <a:extLst>
                <a:ext uri="{FF2B5EF4-FFF2-40B4-BE49-F238E27FC236}">
                  <a16:creationId xmlns:a16="http://schemas.microsoft.com/office/drawing/2014/main" id="{ADCCB099-63C0-4EFA-8CCF-C59C7DA9EC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39" name="Group 39">
            <a:extLst>
              <a:ext uri="{FF2B5EF4-FFF2-40B4-BE49-F238E27FC236}">
                <a16:creationId xmlns:a16="http://schemas.microsoft.com/office/drawing/2014/main" id="{BF65C741-BFD5-4DFD-945E-3493FA5ECCD5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057400"/>
            <a:ext cx="1143000" cy="990600"/>
            <a:chOff x="4272" y="864"/>
            <a:chExt cx="1392" cy="1200"/>
          </a:xfrm>
        </p:grpSpPr>
        <p:sp>
          <p:nvSpPr>
            <p:cNvPr id="37919" name="Rectangle 40">
              <a:extLst>
                <a:ext uri="{FF2B5EF4-FFF2-40B4-BE49-F238E27FC236}">
                  <a16:creationId xmlns:a16="http://schemas.microsoft.com/office/drawing/2014/main" id="{50B6EF3D-3412-4B69-9A15-0E632D7DD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0" name="Rectangle 41">
              <a:extLst>
                <a:ext uri="{FF2B5EF4-FFF2-40B4-BE49-F238E27FC236}">
                  <a16:creationId xmlns:a16="http://schemas.microsoft.com/office/drawing/2014/main" id="{A46CDD94-79DF-4597-8FB0-B21AA4D08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1" name="Line 42">
              <a:extLst>
                <a:ext uri="{FF2B5EF4-FFF2-40B4-BE49-F238E27FC236}">
                  <a16:creationId xmlns:a16="http://schemas.microsoft.com/office/drawing/2014/main" id="{0AA2F6AF-1728-4164-9DCB-C81E47DF07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Line 43">
              <a:extLst>
                <a:ext uri="{FF2B5EF4-FFF2-40B4-BE49-F238E27FC236}">
                  <a16:creationId xmlns:a16="http://schemas.microsoft.com/office/drawing/2014/main" id="{9223D387-DC91-45F0-A931-54493ED7B4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Line 44">
              <a:extLst>
                <a:ext uri="{FF2B5EF4-FFF2-40B4-BE49-F238E27FC236}">
                  <a16:creationId xmlns:a16="http://schemas.microsoft.com/office/drawing/2014/main" id="{EFA59957-4DF3-4E22-B875-B03F99705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Line 45">
              <a:extLst>
                <a:ext uri="{FF2B5EF4-FFF2-40B4-BE49-F238E27FC236}">
                  <a16:creationId xmlns:a16="http://schemas.microsoft.com/office/drawing/2014/main" id="{02E08C42-92CA-42E0-BE8A-EFEFB40030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46" name="Group 46">
            <a:extLst>
              <a:ext uri="{FF2B5EF4-FFF2-40B4-BE49-F238E27FC236}">
                <a16:creationId xmlns:a16="http://schemas.microsoft.com/office/drawing/2014/main" id="{9A63E34A-C601-4C75-B95F-0719112DBE4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057400"/>
            <a:ext cx="1066800" cy="990600"/>
            <a:chOff x="4272" y="864"/>
            <a:chExt cx="1392" cy="1200"/>
          </a:xfrm>
        </p:grpSpPr>
        <p:sp>
          <p:nvSpPr>
            <p:cNvPr id="37913" name="Rectangle 47">
              <a:extLst>
                <a:ext uri="{FF2B5EF4-FFF2-40B4-BE49-F238E27FC236}">
                  <a16:creationId xmlns:a16="http://schemas.microsoft.com/office/drawing/2014/main" id="{90DE83F6-7D8C-45A6-9005-9E33C4AA4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4" name="Rectangle 48">
              <a:extLst>
                <a:ext uri="{FF2B5EF4-FFF2-40B4-BE49-F238E27FC236}">
                  <a16:creationId xmlns:a16="http://schemas.microsoft.com/office/drawing/2014/main" id="{AF02DC51-FA94-4428-BBBC-F0B221755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5" name="Line 49">
              <a:extLst>
                <a:ext uri="{FF2B5EF4-FFF2-40B4-BE49-F238E27FC236}">
                  <a16:creationId xmlns:a16="http://schemas.microsoft.com/office/drawing/2014/main" id="{AA004907-AA57-4C1A-B544-D0C16503D8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Line 50">
              <a:extLst>
                <a:ext uri="{FF2B5EF4-FFF2-40B4-BE49-F238E27FC236}">
                  <a16:creationId xmlns:a16="http://schemas.microsoft.com/office/drawing/2014/main" id="{A5530395-8CF1-46A5-ADEC-5C3CDC67D7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Line 51">
              <a:extLst>
                <a:ext uri="{FF2B5EF4-FFF2-40B4-BE49-F238E27FC236}">
                  <a16:creationId xmlns:a16="http://schemas.microsoft.com/office/drawing/2014/main" id="{24E78F69-1C2F-4546-9298-8C1962186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8" name="Line 52">
              <a:extLst>
                <a:ext uri="{FF2B5EF4-FFF2-40B4-BE49-F238E27FC236}">
                  <a16:creationId xmlns:a16="http://schemas.microsoft.com/office/drawing/2014/main" id="{52C678BC-01DE-4511-A6AD-8800549B83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53" name="Group 53">
            <a:extLst>
              <a:ext uri="{FF2B5EF4-FFF2-40B4-BE49-F238E27FC236}">
                <a16:creationId xmlns:a16="http://schemas.microsoft.com/office/drawing/2014/main" id="{5B7B5A4E-D123-4C7D-B734-48193F22593D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371600"/>
            <a:ext cx="1143000" cy="914400"/>
            <a:chOff x="4272" y="864"/>
            <a:chExt cx="1392" cy="1200"/>
          </a:xfrm>
        </p:grpSpPr>
        <p:sp>
          <p:nvSpPr>
            <p:cNvPr id="37907" name="Rectangle 54">
              <a:extLst>
                <a:ext uri="{FF2B5EF4-FFF2-40B4-BE49-F238E27FC236}">
                  <a16:creationId xmlns:a16="http://schemas.microsoft.com/office/drawing/2014/main" id="{DD69BCA6-8C1D-4EB3-B87F-D3CBF3CD5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8" name="Rectangle 55">
              <a:extLst>
                <a:ext uri="{FF2B5EF4-FFF2-40B4-BE49-F238E27FC236}">
                  <a16:creationId xmlns:a16="http://schemas.microsoft.com/office/drawing/2014/main" id="{634CA172-6B98-4593-9EBE-8974D5AC6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9" name="Line 56">
              <a:extLst>
                <a:ext uri="{FF2B5EF4-FFF2-40B4-BE49-F238E27FC236}">
                  <a16:creationId xmlns:a16="http://schemas.microsoft.com/office/drawing/2014/main" id="{D618D373-265F-4E8D-AB9A-7EEBFC24EA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Line 57">
              <a:extLst>
                <a:ext uri="{FF2B5EF4-FFF2-40B4-BE49-F238E27FC236}">
                  <a16:creationId xmlns:a16="http://schemas.microsoft.com/office/drawing/2014/main" id="{E7A39137-2156-4FB1-8472-D116426DE9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Line 58">
              <a:extLst>
                <a:ext uri="{FF2B5EF4-FFF2-40B4-BE49-F238E27FC236}">
                  <a16:creationId xmlns:a16="http://schemas.microsoft.com/office/drawing/2014/main" id="{7890E255-75F4-46CB-9078-B7B670362C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Line 59">
              <a:extLst>
                <a:ext uri="{FF2B5EF4-FFF2-40B4-BE49-F238E27FC236}">
                  <a16:creationId xmlns:a16="http://schemas.microsoft.com/office/drawing/2014/main" id="{814524C9-FFD3-40A0-82A4-AD3A46521E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660" name="Group 60">
            <a:extLst>
              <a:ext uri="{FF2B5EF4-FFF2-40B4-BE49-F238E27FC236}">
                <a16:creationId xmlns:a16="http://schemas.microsoft.com/office/drawing/2014/main" id="{1DE05446-42A1-488A-9D05-F91D7F15C1A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1371600"/>
            <a:ext cx="1066800" cy="914400"/>
            <a:chOff x="4272" y="864"/>
            <a:chExt cx="1392" cy="1200"/>
          </a:xfrm>
        </p:grpSpPr>
        <p:sp>
          <p:nvSpPr>
            <p:cNvPr id="37901" name="Rectangle 61">
              <a:extLst>
                <a:ext uri="{FF2B5EF4-FFF2-40B4-BE49-F238E27FC236}">
                  <a16:creationId xmlns:a16="http://schemas.microsoft.com/office/drawing/2014/main" id="{95295FC7-4C1C-4684-BD67-204D50674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152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2" name="Rectangle 62">
              <a:extLst>
                <a:ext uri="{FF2B5EF4-FFF2-40B4-BE49-F238E27FC236}">
                  <a16:creationId xmlns:a16="http://schemas.microsoft.com/office/drawing/2014/main" id="{6C6F2D60-AA30-4854-8847-534DFC9A5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864"/>
              <a:ext cx="1104" cy="9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3" name="Line 63">
              <a:extLst>
                <a:ext uri="{FF2B5EF4-FFF2-40B4-BE49-F238E27FC236}">
                  <a16:creationId xmlns:a16="http://schemas.microsoft.com/office/drawing/2014/main" id="{3D1F61B4-3D82-4D84-87F6-B9C146CAA1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Line 64">
              <a:extLst>
                <a:ext uri="{FF2B5EF4-FFF2-40B4-BE49-F238E27FC236}">
                  <a16:creationId xmlns:a16="http://schemas.microsoft.com/office/drawing/2014/main" id="{6C02861A-9958-4DCB-B9E2-8CEA4625F4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864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Line 65">
              <a:extLst>
                <a:ext uri="{FF2B5EF4-FFF2-40B4-BE49-F238E27FC236}">
                  <a16:creationId xmlns:a16="http://schemas.microsoft.com/office/drawing/2014/main" id="{F0128465-6229-4115-A443-61F87A885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Line 66">
              <a:extLst>
                <a:ext uri="{FF2B5EF4-FFF2-40B4-BE49-F238E27FC236}">
                  <a16:creationId xmlns:a16="http://schemas.microsoft.com/office/drawing/2014/main" id="{62AA0542-C4DD-4E9A-AB0A-3ABC94A31B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6" y="177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025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5"/>
          <p:cNvSpPr>
            <a:spLocks/>
          </p:cNvSpPr>
          <p:nvPr/>
        </p:nvSpPr>
        <p:spPr bwMode="auto">
          <a:xfrm>
            <a:off x="5763126" y="1482291"/>
            <a:ext cx="2921000" cy="2273300"/>
          </a:xfrm>
          <a:custGeom>
            <a:avLst/>
            <a:gdLst>
              <a:gd name="T0" fmla="*/ 304 w 1840"/>
              <a:gd name="T1" fmla="*/ 80 h 1432"/>
              <a:gd name="T2" fmla="*/ 16 w 1840"/>
              <a:gd name="T3" fmla="*/ 416 h 1432"/>
              <a:gd name="T4" fmla="*/ 400 w 1840"/>
              <a:gd name="T5" fmla="*/ 656 h 1432"/>
              <a:gd name="T6" fmla="*/ 592 w 1840"/>
              <a:gd name="T7" fmla="*/ 512 h 1432"/>
              <a:gd name="T8" fmla="*/ 784 w 1840"/>
              <a:gd name="T9" fmla="*/ 560 h 1432"/>
              <a:gd name="T10" fmla="*/ 736 w 1840"/>
              <a:gd name="T11" fmla="*/ 1040 h 1432"/>
              <a:gd name="T12" fmla="*/ 400 w 1840"/>
              <a:gd name="T13" fmla="*/ 1184 h 1432"/>
              <a:gd name="T14" fmla="*/ 448 w 1840"/>
              <a:gd name="T15" fmla="*/ 1328 h 1432"/>
              <a:gd name="T16" fmla="*/ 976 w 1840"/>
              <a:gd name="T17" fmla="*/ 1424 h 1432"/>
              <a:gd name="T18" fmla="*/ 1312 w 1840"/>
              <a:gd name="T19" fmla="*/ 1376 h 1432"/>
              <a:gd name="T20" fmla="*/ 1168 w 1840"/>
              <a:gd name="T21" fmla="*/ 1136 h 1432"/>
              <a:gd name="T22" fmla="*/ 1072 w 1840"/>
              <a:gd name="T23" fmla="*/ 896 h 1432"/>
              <a:gd name="T24" fmla="*/ 1456 w 1840"/>
              <a:gd name="T25" fmla="*/ 944 h 1432"/>
              <a:gd name="T26" fmla="*/ 1744 w 1840"/>
              <a:gd name="T27" fmla="*/ 992 h 1432"/>
              <a:gd name="T28" fmla="*/ 1792 w 1840"/>
              <a:gd name="T29" fmla="*/ 608 h 1432"/>
              <a:gd name="T30" fmla="*/ 1456 w 1840"/>
              <a:gd name="T31" fmla="*/ 416 h 1432"/>
              <a:gd name="T32" fmla="*/ 1312 w 1840"/>
              <a:gd name="T33" fmla="*/ 224 h 1432"/>
              <a:gd name="T34" fmla="*/ 1360 w 1840"/>
              <a:gd name="T35" fmla="*/ 80 h 1432"/>
              <a:gd name="T36" fmla="*/ 928 w 1840"/>
              <a:gd name="T37" fmla="*/ 32 h 1432"/>
              <a:gd name="T38" fmla="*/ 784 w 1840"/>
              <a:gd name="T39" fmla="*/ 272 h 1432"/>
              <a:gd name="T40" fmla="*/ 544 w 1840"/>
              <a:gd name="T41" fmla="*/ 224 h 1432"/>
              <a:gd name="T42" fmla="*/ 304 w 1840"/>
              <a:gd name="T43" fmla="*/ 80 h 1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840" h="1432">
                <a:moveTo>
                  <a:pt x="304" y="80"/>
                </a:moveTo>
                <a:cubicBezTo>
                  <a:pt x="216" y="112"/>
                  <a:pt x="0" y="320"/>
                  <a:pt x="16" y="416"/>
                </a:cubicBezTo>
                <a:cubicBezTo>
                  <a:pt x="32" y="512"/>
                  <a:pt x="304" y="640"/>
                  <a:pt x="400" y="656"/>
                </a:cubicBezTo>
                <a:cubicBezTo>
                  <a:pt x="496" y="672"/>
                  <a:pt x="528" y="528"/>
                  <a:pt x="592" y="512"/>
                </a:cubicBezTo>
                <a:cubicBezTo>
                  <a:pt x="656" y="496"/>
                  <a:pt x="760" y="472"/>
                  <a:pt x="784" y="560"/>
                </a:cubicBezTo>
                <a:cubicBezTo>
                  <a:pt x="808" y="648"/>
                  <a:pt x="800" y="936"/>
                  <a:pt x="736" y="1040"/>
                </a:cubicBezTo>
                <a:cubicBezTo>
                  <a:pt x="672" y="1144"/>
                  <a:pt x="448" y="1136"/>
                  <a:pt x="400" y="1184"/>
                </a:cubicBezTo>
                <a:cubicBezTo>
                  <a:pt x="352" y="1232"/>
                  <a:pt x="352" y="1288"/>
                  <a:pt x="448" y="1328"/>
                </a:cubicBezTo>
                <a:cubicBezTo>
                  <a:pt x="544" y="1368"/>
                  <a:pt x="832" y="1416"/>
                  <a:pt x="976" y="1424"/>
                </a:cubicBezTo>
                <a:cubicBezTo>
                  <a:pt x="1120" y="1432"/>
                  <a:pt x="1280" y="1424"/>
                  <a:pt x="1312" y="1376"/>
                </a:cubicBezTo>
                <a:cubicBezTo>
                  <a:pt x="1344" y="1328"/>
                  <a:pt x="1208" y="1216"/>
                  <a:pt x="1168" y="1136"/>
                </a:cubicBezTo>
                <a:cubicBezTo>
                  <a:pt x="1128" y="1056"/>
                  <a:pt x="1024" y="928"/>
                  <a:pt x="1072" y="896"/>
                </a:cubicBezTo>
                <a:cubicBezTo>
                  <a:pt x="1120" y="864"/>
                  <a:pt x="1344" y="928"/>
                  <a:pt x="1456" y="944"/>
                </a:cubicBezTo>
                <a:cubicBezTo>
                  <a:pt x="1568" y="960"/>
                  <a:pt x="1688" y="1048"/>
                  <a:pt x="1744" y="992"/>
                </a:cubicBezTo>
                <a:cubicBezTo>
                  <a:pt x="1800" y="936"/>
                  <a:pt x="1840" y="704"/>
                  <a:pt x="1792" y="608"/>
                </a:cubicBezTo>
                <a:cubicBezTo>
                  <a:pt x="1744" y="512"/>
                  <a:pt x="1536" y="480"/>
                  <a:pt x="1456" y="416"/>
                </a:cubicBezTo>
                <a:cubicBezTo>
                  <a:pt x="1376" y="352"/>
                  <a:pt x="1328" y="280"/>
                  <a:pt x="1312" y="224"/>
                </a:cubicBezTo>
                <a:cubicBezTo>
                  <a:pt x="1296" y="168"/>
                  <a:pt x="1424" y="112"/>
                  <a:pt x="1360" y="80"/>
                </a:cubicBezTo>
                <a:cubicBezTo>
                  <a:pt x="1296" y="48"/>
                  <a:pt x="1024" y="0"/>
                  <a:pt x="928" y="32"/>
                </a:cubicBezTo>
                <a:cubicBezTo>
                  <a:pt x="832" y="64"/>
                  <a:pt x="848" y="240"/>
                  <a:pt x="784" y="272"/>
                </a:cubicBezTo>
                <a:cubicBezTo>
                  <a:pt x="720" y="304"/>
                  <a:pt x="624" y="248"/>
                  <a:pt x="544" y="224"/>
                </a:cubicBezTo>
                <a:cubicBezTo>
                  <a:pt x="464" y="200"/>
                  <a:pt x="392" y="48"/>
                  <a:pt x="304" y="8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5110415-86D0-4B94-BC73-CA8E59C221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Culling </a:t>
            </a:r>
            <a:r>
              <a:rPr lang="en-US" altLang="en-US" sz="2000" dirty="0"/>
              <a:t>Algorithm</a:t>
            </a:r>
          </a:p>
          <a:p>
            <a:pPr lvl="1"/>
            <a:r>
              <a:rPr lang="en-US" altLang="en-US" sz="2000" dirty="0"/>
              <a:t>If completely inside the view frustum</a:t>
            </a:r>
          </a:p>
          <a:p>
            <a:pPr lvl="2"/>
            <a:r>
              <a:rPr lang="en-US" altLang="en-US" dirty="0"/>
              <a:t>Accept</a:t>
            </a:r>
          </a:p>
          <a:p>
            <a:pPr lvl="1"/>
            <a:r>
              <a:rPr lang="en-US" altLang="en-US" sz="2000" dirty="0"/>
              <a:t>If completely outside the view frustum</a:t>
            </a:r>
          </a:p>
          <a:p>
            <a:pPr lvl="2"/>
            <a:r>
              <a:rPr lang="en-US" altLang="en-US" dirty="0"/>
              <a:t>Reject</a:t>
            </a:r>
          </a:p>
          <a:p>
            <a:pPr lvl="1"/>
            <a:r>
              <a:rPr lang="en-US" altLang="en-US" sz="2000" dirty="0"/>
              <a:t>If intersects the view frustum</a:t>
            </a:r>
          </a:p>
          <a:p>
            <a:pPr lvl="2"/>
            <a:r>
              <a:rPr lang="en-US" altLang="en-US" dirty="0"/>
              <a:t>Go through the children </a:t>
            </a:r>
            <a:r>
              <a:rPr lang="en-US" altLang="en-US" dirty="0" smtClean="0"/>
              <a:t>recursively</a:t>
            </a:r>
          </a:p>
          <a:p>
            <a:pPr marL="914400" lvl="2" indent="0">
              <a:buNone/>
            </a:pPr>
            <a:endParaRPr lang="en-US" altLang="en-US" dirty="0"/>
          </a:p>
          <a:p>
            <a:pPr marL="914400" lvl="2" indent="0">
              <a:buNone/>
            </a:pPr>
            <a:endParaRPr lang="en-US" altLang="en-US" dirty="0" smtClean="0"/>
          </a:p>
          <a:p>
            <a:r>
              <a:rPr lang="en-US" altLang="en-US" dirty="0"/>
              <a:t>What happens when a triangle spans across a box?</a:t>
            </a:r>
          </a:p>
          <a:p>
            <a:pPr lvl="1"/>
            <a:r>
              <a:rPr lang="en-US" altLang="en-US" dirty="0"/>
              <a:t>Split the triangle</a:t>
            </a:r>
          </a:p>
          <a:p>
            <a:pPr lvl="1"/>
            <a:r>
              <a:rPr lang="en-US" altLang="en-US" dirty="0"/>
              <a:t>Include it in both boxes</a:t>
            </a:r>
          </a:p>
          <a:p>
            <a:pPr lvl="2"/>
            <a:r>
              <a:rPr lang="en-US" altLang="en-US" dirty="0"/>
              <a:t>Screen space clipping takes care of it</a:t>
            </a:r>
          </a:p>
          <a:p>
            <a:pPr lvl="2"/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525F202-69D2-42A4-AA29-A6ACFAC9C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View Frustum Culling </a:t>
            </a:r>
            <a:r>
              <a:rPr lang="en-US" altLang="en-US"/>
              <a:t>&amp; Clipping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763126" y="1482291"/>
            <a:ext cx="2895600" cy="2286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763126" y="1482291"/>
            <a:ext cx="1524000" cy="11430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287126" y="1482291"/>
            <a:ext cx="1371600" cy="11430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287126" y="2625291"/>
            <a:ext cx="1371600" cy="1143000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6006164" y="1008406"/>
            <a:ext cx="2829828" cy="155191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5774358" y="2625291"/>
            <a:ext cx="1512768" cy="1131768"/>
          </a:xfrm>
          <a:prstGeom prst="rect">
            <a:avLst/>
          </a:prstGeom>
          <a:noFill/>
          <a:ln w="2857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6006164" y="1008406"/>
            <a:ext cx="2689194" cy="297645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0"/>
            <a:endCxn id="17" idx="0"/>
          </p:cNvCxnSpPr>
          <p:nvPr/>
        </p:nvCxnSpPr>
        <p:spPr>
          <a:xfrm>
            <a:off x="6525126" y="14822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0"/>
            <a:endCxn id="43" idx="0"/>
          </p:cNvCxnSpPr>
          <p:nvPr/>
        </p:nvCxnSpPr>
        <p:spPr>
          <a:xfrm>
            <a:off x="6525126" y="1482291"/>
            <a:ext cx="5616" cy="1143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7" idx="1"/>
            <a:endCxn id="19" idx="1"/>
          </p:cNvCxnSpPr>
          <p:nvPr/>
        </p:nvCxnSpPr>
        <p:spPr>
          <a:xfrm>
            <a:off x="5763126" y="2053791"/>
            <a:ext cx="152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957690" y="1495123"/>
            <a:ext cx="5616" cy="1143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099436" y="2066623"/>
            <a:ext cx="152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972124" y="2577967"/>
            <a:ext cx="5616" cy="1143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3" idx="3"/>
            <a:endCxn id="20" idx="3"/>
          </p:cNvCxnSpPr>
          <p:nvPr/>
        </p:nvCxnSpPr>
        <p:spPr>
          <a:xfrm>
            <a:off x="7287126" y="3191175"/>
            <a:ext cx="1371600" cy="56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920564" y="1482291"/>
            <a:ext cx="9625" cy="5245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523139" y="1791675"/>
            <a:ext cx="771874" cy="5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597542" y="1471055"/>
            <a:ext cx="9625" cy="5245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200117" y="1780439"/>
            <a:ext cx="771874" cy="5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7605560" y="2051782"/>
            <a:ext cx="9625" cy="5245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208135" y="2361166"/>
            <a:ext cx="771874" cy="5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8282538" y="2050174"/>
            <a:ext cx="9625" cy="5245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885113" y="2359558"/>
            <a:ext cx="771874" cy="5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8271050" y="2592396"/>
            <a:ext cx="24320" cy="6292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88319" y="2901780"/>
            <a:ext cx="771874" cy="5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615185" y="2600418"/>
            <a:ext cx="19386" cy="57758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217760" y="2885737"/>
            <a:ext cx="771874" cy="5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6912536" y="2071028"/>
            <a:ext cx="9625" cy="52457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515111" y="2351534"/>
            <a:ext cx="771874" cy="56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0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D753A2-CA1C-464F-99BE-74CE543E6B0A}"/>
              </a:ext>
            </a:extLst>
          </p:cNvPr>
          <p:cNvSpPr txBox="1"/>
          <p:nvPr/>
        </p:nvSpPr>
        <p:spPr>
          <a:xfrm>
            <a:off x="2111170" y="1648774"/>
            <a:ext cx="54171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j-lt"/>
              </a:rPr>
              <a:t>CS112: Polygon</a:t>
            </a:r>
            <a:br>
              <a:rPr lang="en-US" sz="5400" b="1" dirty="0">
                <a:solidFill>
                  <a:schemeClr val="bg1"/>
                </a:solidFill>
                <a:latin typeface="+mj-lt"/>
              </a:rPr>
            </a:br>
            <a:r>
              <a:rPr lang="en-US" sz="5400" b="1" dirty="0">
                <a:solidFill>
                  <a:schemeClr val="bg1"/>
                </a:solidFill>
                <a:latin typeface="+mj-lt"/>
              </a:rPr>
              <a:t>Scanning</a:t>
            </a:r>
          </a:p>
        </p:txBody>
      </p:sp>
    </p:spTree>
    <p:extLst>
      <p:ext uri="{BB962C8B-B14F-4D97-AF65-F5344CB8AC3E}">
        <p14:creationId xmlns:p14="http://schemas.microsoft.com/office/powerpoint/2010/main" val="25380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899D2F6B-BB6E-4827-BD41-A9D392AE1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Polygon Types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A7FE556B-D51B-4B9B-96BB-A5202942B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Convex</a:t>
            </a:r>
          </a:p>
          <a:p>
            <a:pPr lvl="1"/>
            <a:r>
              <a:rPr lang="en-US" altLang="en-US" dirty="0"/>
              <a:t>All interior angles are less than 180 degrees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Concave</a:t>
            </a:r>
          </a:p>
          <a:p>
            <a:pPr lvl="1"/>
            <a:r>
              <a:rPr lang="en-US" altLang="en-US" dirty="0"/>
              <a:t>Interior angles can be greater than 180 degrees</a:t>
            </a:r>
          </a:p>
          <a:p>
            <a:pPr lvl="1"/>
            <a:r>
              <a:rPr lang="en-US" altLang="en-US" dirty="0"/>
              <a:t>Can be </a:t>
            </a:r>
            <a:r>
              <a:rPr lang="en-US" altLang="en-US" dirty="0" err="1"/>
              <a:t>splited</a:t>
            </a:r>
            <a:r>
              <a:rPr lang="en-US" altLang="en-US" dirty="0"/>
              <a:t> into multiple convex polygons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Degenerate</a:t>
            </a:r>
          </a:p>
          <a:p>
            <a:pPr lvl="1"/>
            <a:r>
              <a:rPr lang="en-US" altLang="en-US" dirty="0"/>
              <a:t>If all vertices are collinear (zero surface area)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>
            <a:extLst>
              <a:ext uri="{FF2B5EF4-FFF2-40B4-BE49-F238E27FC236}">
                <a16:creationId xmlns:a16="http://schemas.microsoft.com/office/drawing/2014/main" id="{38BAC0C4-A962-4071-AF9B-E15328A768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Using direction of cross products of adjacent edges</a:t>
            </a:r>
          </a:p>
          <a:p>
            <a:pPr lvl="1"/>
            <a:r>
              <a:rPr lang="en-US" altLang="en-US" dirty="0"/>
              <a:t>If the polygon lies within the XY plane, check the cross products’ Z coordinates: if all same sign, then convex; otherwise, concave</a:t>
            </a:r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7BC012A6-BC53-4EA0-9034-507270AC7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Identifying Concave Polygons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C57D5AE-209B-A34F-A9CA-5470A56A3FC4}"/>
              </a:ext>
            </a:extLst>
          </p:cNvPr>
          <p:cNvGrpSpPr/>
          <p:nvPr/>
        </p:nvGrpSpPr>
        <p:grpSpPr>
          <a:xfrm>
            <a:off x="1537726" y="3007969"/>
            <a:ext cx="6083300" cy="2841625"/>
            <a:chOff x="228600" y="3505200"/>
            <a:chExt cx="6083300" cy="2841625"/>
          </a:xfrm>
        </p:grpSpPr>
        <p:sp>
          <p:nvSpPr>
            <p:cNvPr id="285700" name="Line 4">
              <a:extLst>
                <a:ext uri="{FF2B5EF4-FFF2-40B4-BE49-F238E27FC236}">
                  <a16:creationId xmlns:a16="http://schemas.microsoft.com/office/drawing/2014/main" id="{104634A5-AAAD-4D7A-B6BB-3E8F449C1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400" y="38100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1" name="Line 5">
              <a:extLst>
                <a:ext uri="{FF2B5EF4-FFF2-40B4-BE49-F238E27FC236}">
                  <a16:creationId xmlns:a16="http://schemas.microsoft.com/office/drawing/2014/main" id="{A8BCA315-CD35-4C0C-9A94-C341E7CC38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" y="6019800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2" name="Text Box 6">
              <a:extLst>
                <a:ext uri="{FF2B5EF4-FFF2-40B4-BE49-F238E27FC236}">
                  <a16:creationId xmlns:a16="http://schemas.microsoft.com/office/drawing/2014/main" id="{80E69545-F1C4-4654-BFB4-CA1D9CB72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0725" y="5980113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X</a:t>
              </a:r>
            </a:p>
          </p:txBody>
        </p:sp>
        <p:sp>
          <p:nvSpPr>
            <p:cNvPr id="285703" name="Text Box 7">
              <a:extLst>
                <a:ext uri="{FF2B5EF4-FFF2-40B4-BE49-F238E27FC236}">
                  <a16:creationId xmlns:a16="http://schemas.microsoft.com/office/drawing/2014/main" id="{A76B8566-0A5F-47D6-AEE3-93134F682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505200"/>
              <a:ext cx="3365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Y</a:t>
              </a:r>
            </a:p>
          </p:txBody>
        </p:sp>
        <p:sp>
          <p:nvSpPr>
            <p:cNvPr id="285704" name="Line 8">
              <a:extLst>
                <a:ext uri="{FF2B5EF4-FFF2-40B4-BE49-F238E27FC236}">
                  <a16:creationId xmlns:a16="http://schemas.microsoft.com/office/drawing/2014/main" id="{5835A8A6-21FD-44AA-931D-C4F95D8BF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3000" y="56388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5" name="Line 9">
              <a:extLst>
                <a:ext uri="{FF2B5EF4-FFF2-40B4-BE49-F238E27FC236}">
                  <a16:creationId xmlns:a16="http://schemas.microsoft.com/office/drawing/2014/main" id="{FF15BCD7-1476-4A98-89F4-EEB60D3B5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0800" y="50292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6" name="Line 10">
              <a:extLst>
                <a:ext uri="{FF2B5EF4-FFF2-40B4-BE49-F238E27FC236}">
                  <a16:creationId xmlns:a16="http://schemas.microsoft.com/office/drawing/2014/main" id="{25FB778A-3B1E-44DA-91A2-F3487F2971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38400" y="46482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7" name="Line 11">
              <a:extLst>
                <a:ext uri="{FF2B5EF4-FFF2-40B4-BE49-F238E27FC236}">
                  <a16:creationId xmlns:a16="http://schemas.microsoft.com/office/drawing/2014/main" id="{B40609FD-1C51-4B63-9262-441BCEF3D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8400" y="38862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8" name="Line 12">
              <a:extLst>
                <a:ext uri="{FF2B5EF4-FFF2-40B4-BE49-F238E27FC236}">
                  <a16:creationId xmlns:a16="http://schemas.microsoft.com/office/drawing/2014/main" id="{E06698A1-6E0D-4A02-9D4F-22B9B5FD7F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3000" y="38862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9" name="Line 13">
              <a:extLst>
                <a:ext uri="{FF2B5EF4-FFF2-40B4-BE49-F238E27FC236}">
                  <a16:creationId xmlns:a16="http://schemas.microsoft.com/office/drawing/2014/main" id="{69CB1E67-CF7C-4F26-911B-69F4A7342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3000" y="38862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5" name="Text Box 19">
              <a:extLst>
                <a:ext uri="{FF2B5EF4-FFF2-40B4-BE49-F238E27FC236}">
                  <a16:creationId xmlns:a16="http://schemas.microsoft.com/office/drawing/2014/main" id="{1129C3CE-8A3D-4946-A983-8BB0FC7E8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200" y="3505200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5</a:t>
              </a:r>
            </a:p>
          </p:txBody>
        </p:sp>
        <p:sp>
          <p:nvSpPr>
            <p:cNvPr id="285716" name="Text Box 20">
              <a:extLst>
                <a:ext uri="{FF2B5EF4-FFF2-40B4-BE49-F238E27FC236}">
                  <a16:creationId xmlns:a16="http://schemas.microsoft.com/office/drawing/2014/main" id="{008910F5-0939-438A-8C74-FA8F567DD2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5638800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285717" name="Text Box 21">
              <a:extLst>
                <a:ext uri="{FF2B5EF4-FFF2-40B4-BE49-F238E27FC236}">
                  <a16:creationId xmlns:a16="http://schemas.microsoft.com/office/drawing/2014/main" id="{5CBDB101-4425-4976-99EA-B7A9719BE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5105400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285718" name="Text Box 22">
              <a:extLst>
                <a:ext uri="{FF2B5EF4-FFF2-40B4-BE49-F238E27FC236}">
                  <a16:creationId xmlns:a16="http://schemas.microsoft.com/office/drawing/2014/main" id="{BBD351A2-BD3E-4510-BC16-05F79017D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4495800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3</a:t>
              </a:r>
            </a:p>
          </p:txBody>
        </p:sp>
        <p:sp>
          <p:nvSpPr>
            <p:cNvPr id="285719" name="Text Box 23">
              <a:extLst>
                <a:ext uri="{FF2B5EF4-FFF2-40B4-BE49-F238E27FC236}">
                  <a16:creationId xmlns:a16="http://schemas.microsoft.com/office/drawing/2014/main" id="{D9752FCC-5889-4648-B8B6-9D1961414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4114800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4</a:t>
              </a:r>
            </a:p>
          </p:txBody>
        </p:sp>
        <p:sp>
          <p:nvSpPr>
            <p:cNvPr id="285720" name="Text Box 24">
              <a:extLst>
                <a:ext uri="{FF2B5EF4-FFF2-40B4-BE49-F238E27FC236}">
                  <a16:creationId xmlns:a16="http://schemas.microsoft.com/office/drawing/2014/main" id="{CDAA9872-CDE8-492D-A7B6-5AF3B752F3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4495800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6</a:t>
              </a:r>
            </a:p>
          </p:txBody>
        </p:sp>
        <p:sp>
          <p:nvSpPr>
            <p:cNvPr id="285722" name="Text Box 26">
              <a:extLst>
                <a:ext uri="{FF2B5EF4-FFF2-40B4-BE49-F238E27FC236}">
                  <a16:creationId xmlns:a16="http://schemas.microsoft.com/office/drawing/2014/main" id="{940027D4-CBB9-4D3F-98CB-7542CDF08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3581400"/>
              <a:ext cx="1282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1 </a:t>
              </a:r>
              <a:r>
                <a:rPr lang="en-US" altLang="en-US"/>
                <a:t>X E</a:t>
              </a:r>
              <a:r>
                <a:rPr lang="en-US" altLang="en-US" baseline="-25000"/>
                <a:t>2 </a:t>
              </a:r>
              <a:r>
                <a:rPr lang="en-US" altLang="en-US"/>
                <a:t>&gt; 0</a:t>
              </a:r>
              <a:endParaRPr lang="en-US" altLang="en-US" baseline="-25000"/>
            </a:p>
          </p:txBody>
        </p:sp>
        <p:sp>
          <p:nvSpPr>
            <p:cNvPr id="285724" name="Text Box 28">
              <a:extLst>
                <a:ext uri="{FF2B5EF4-FFF2-40B4-BE49-F238E27FC236}">
                  <a16:creationId xmlns:a16="http://schemas.microsoft.com/office/drawing/2014/main" id="{E1D1AF82-0623-4742-B7D9-C8C9A2564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3962400"/>
              <a:ext cx="1282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2 </a:t>
              </a:r>
              <a:r>
                <a:rPr lang="en-US" altLang="en-US"/>
                <a:t>X E</a:t>
              </a:r>
              <a:r>
                <a:rPr lang="en-US" altLang="en-US" baseline="-25000"/>
                <a:t>3 </a:t>
              </a:r>
              <a:r>
                <a:rPr lang="en-US" altLang="en-US"/>
                <a:t>&gt; 0</a:t>
              </a:r>
              <a:endParaRPr lang="en-US" altLang="en-US" baseline="-25000"/>
            </a:p>
          </p:txBody>
        </p:sp>
        <p:sp>
          <p:nvSpPr>
            <p:cNvPr id="285725" name="Text Box 29">
              <a:extLst>
                <a:ext uri="{FF2B5EF4-FFF2-40B4-BE49-F238E27FC236}">
                  <a16:creationId xmlns:a16="http://schemas.microsoft.com/office/drawing/2014/main" id="{40B8447A-C990-47A1-8E0F-77D9235A4A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4343400"/>
              <a:ext cx="1282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3 </a:t>
              </a:r>
              <a:r>
                <a:rPr lang="en-US" altLang="en-US"/>
                <a:t>X E</a:t>
              </a:r>
              <a:r>
                <a:rPr lang="en-US" altLang="en-US" baseline="-25000"/>
                <a:t>4 </a:t>
              </a:r>
              <a:r>
                <a:rPr lang="en-US" altLang="en-US"/>
                <a:t>&lt; 0</a:t>
              </a:r>
              <a:endParaRPr lang="en-US" altLang="en-US" baseline="-25000"/>
            </a:p>
          </p:txBody>
        </p:sp>
        <p:sp>
          <p:nvSpPr>
            <p:cNvPr id="285726" name="Text Box 30">
              <a:extLst>
                <a:ext uri="{FF2B5EF4-FFF2-40B4-BE49-F238E27FC236}">
                  <a16:creationId xmlns:a16="http://schemas.microsoft.com/office/drawing/2014/main" id="{E12C69D8-F449-47FE-BBCE-F616BF431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4724400"/>
              <a:ext cx="1282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4 </a:t>
              </a:r>
              <a:r>
                <a:rPr lang="en-US" altLang="en-US"/>
                <a:t>X E</a:t>
              </a:r>
              <a:r>
                <a:rPr lang="en-US" altLang="en-US" baseline="-25000"/>
                <a:t>5 </a:t>
              </a:r>
              <a:r>
                <a:rPr lang="en-US" altLang="en-US"/>
                <a:t>&gt; 0</a:t>
              </a:r>
              <a:endParaRPr lang="en-US" altLang="en-US" baseline="-25000"/>
            </a:p>
          </p:txBody>
        </p:sp>
        <p:sp>
          <p:nvSpPr>
            <p:cNvPr id="285727" name="Text Box 31">
              <a:extLst>
                <a:ext uri="{FF2B5EF4-FFF2-40B4-BE49-F238E27FC236}">
                  <a16:creationId xmlns:a16="http://schemas.microsoft.com/office/drawing/2014/main" id="{3A34B294-5B45-4C88-8D2D-1C0FE3EF1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5181600"/>
              <a:ext cx="12827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5 </a:t>
              </a:r>
              <a:r>
                <a:rPr lang="en-US" altLang="en-US"/>
                <a:t>X E</a:t>
              </a:r>
              <a:r>
                <a:rPr lang="en-US" altLang="en-US" baseline="-25000"/>
                <a:t>6 </a:t>
              </a:r>
              <a:r>
                <a:rPr lang="en-US" altLang="en-US"/>
                <a:t>&gt; 0</a:t>
              </a:r>
              <a:endParaRPr lang="en-US" altLang="en-US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DC2A9BC5-AA54-4C85-A264-68DD458CA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Triangulating a Convex Polygon</a:t>
            </a:r>
          </a:p>
        </p:txBody>
      </p:sp>
      <p:sp>
        <p:nvSpPr>
          <p:cNvPr id="293894" name="Freeform 6">
            <a:extLst>
              <a:ext uri="{FF2B5EF4-FFF2-40B4-BE49-F238E27FC236}">
                <a16:creationId xmlns:a16="http://schemas.microsoft.com/office/drawing/2014/main" id="{CBD3E889-B497-4634-8D73-19A8DC65EFB0}"/>
              </a:ext>
            </a:extLst>
          </p:cNvPr>
          <p:cNvSpPr>
            <a:spLocks/>
          </p:cNvSpPr>
          <p:nvPr/>
        </p:nvSpPr>
        <p:spPr bwMode="auto">
          <a:xfrm>
            <a:off x="623240" y="2057400"/>
            <a:ext cx="3124200" cy="3048000"/>
          </a:xfrm>
          <a:custGeom>
            <a:avLst/>
            <a:gdLst>
              <a:gd name="T0" fmla="*/ 288 w 1968"/>
              <a:gd name="T1" fmla="*/ 240 h 1920"/>
              <a:gd name="T2" fmla="*/ 1296 w 1968"/>
              <a:gd name="T3" fmla="*/ 0 h 1920"/>
              <a:gd name="T4" fmla="*/ 1968 w 1968"/>
              <a:gd name="T5" fmla="*/ 384 h 1920"/>
              <a:gd name="T6" fmla="*/ 1968 w 1968"/>
              <a:gd name="T7" fmla="*/ 1488 h 1920"/>
              <a:gd name="T8" fmla="*/ 1056 w 1968"/>
              <a:gd name="T9" fmla="*/ 1920 h 1920"/>
              <a:gd name="T10" fmla="*/ 0 w 1968"/>
              <a:gd name="T11" fmla="*/ 1296 h 1920"/>
              <a:gd name="T12" fmla="*/ 288 w 1968"/>
              <a:gd name="T13" fmla="*/ 24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68" h="1920">
                <a:moveTo>
                  <a:pt x="288" y="240"/>
                </a:moveTo>
                <a:lnTo>
                  <a:pt x="1296" y="0"/>
                </a:lnTo>
                <a:lnTo>
                  <a:pt x="1968" y="384"/>
                </a:lnTo>
                <a:lnTo>
                  <a:pt x="1968" y="1488"/>
                </a:lnTo>
                <a:lnTo>
                  <a:pt x="1056" y="1920"/>
                </a:lnTo>
                <a:lnTo>
                  <a:pt x="0" y="1296"/>
                </a:lnTo>
                <a:lnTo>
                  <a:pt x="288" y="24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5" name="Text Box 7">
            <a:extLst>
              <a:ext uri="{FF2B5EF4-FFF2-40B4-BE49-F238E27FC236}">
                <a16:creationId xmlns:a16="http://schemas.microsoft.com/office/drawing/2014/main" id="{28FD12B4-FCC2-434D-83EC-FDE2AAB41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040" y="51816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1</a:t>
            </a:r>
          </a:p>
        </p:txBody>
      </p:sp>
      <p:sp>
        <p:nvSpPr>
          <p:cNvPr id="293896" name="Text Box 8">
            <a:extLst>
              <a:ext uri="{FF2B5EF4-FFF2-40B4-BE49-F238E27FC236}">
                <a16:creationId xmlns:a16="http://schemas.microsoft.com/office/drawing/2014/main" id="{D7AC1769-AE65-4BC5-96D9-B07FB3EE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640" y="42672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2</a:t>
            </a:r>
          </a:p>
        </p:txBody>
      </p:sp>
      <p:sp>
        <p:nvSpPr>
          <p:cNvPr id="293897" name="Text Box 9">
            <a:extLst>
              <a:ext uri="{FF2B5EF4-FFF2-40B4-BE49-F238E27FC236}">
                <a16:creationId xmlns:a16="http://schemas.microsoft.com/office/drawing/2014/main" id="{65A42317-9D0A-402D-9806-EE13B556A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9840" y="24384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3</a:t>
            </a:r>
          </a:p>
        </p:txBody>
      </p:sp>
      <p:sp>
        <p:nvSpPr>
          <p:cNvPr id="293898" name="Text Box 10">
            <a:extLst>
              <a:ext uri="{FF2B5EF4-FFF2-40B4-BE49-F238E27FC236}">
                <a16:creationId xmlns:a16="http://schemas.microsoft.com/office/drawing/2014/main" id="{FC28B2DB-F39C-44A8-BBD8-6EC459ED8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240" y="16002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4</a:t>
            </a:r>
          </a:p>
        </p:txBody>
      </p:sp>
      <p:sp>
        <p:nvSpPr>
          <p:cNvPr id="293899" name="Text Box 11">
            <a:extLst>
              <a:ext uri="{FF2B5EF4-FFF2-40B4-BE49-F238E27FC236}">
                <a16:creationId xmlns:a16="http://schemas.microsoft.com/office/drawing/2014/main" id="{3D4E408B-2112-4D9D-8486-576DA0BB7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40" y="19812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5</a:t>
            </a:r>
          </a:p>
        </p:txBody>
      </p:sp>
      <p:sp>
        <p:nvSpPr>
          <p:cNvPr id="293900" name="Text Box 12">
            <a:extLst>
              <a:ext uri="{FF2B5EF4-FFF2-40B4-BE49-F238E27FC236}">
                <a16:creationId xmlns:a16="http://schemas.microsoft.com/office/drawing/2014/main" id="{48002336-3543-4CEF-967B-6FB794730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40" y="41910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6</a:t>
            </a:r>
          </a:p>
        </p:txBody>
      </p:sp>
      <p:sp>
        <p:nvSpPr>
          <p:cNvPr id="293901" name="Rectangle 13">
            <a:extLst>
              <a:ext uri="{FF2B5EF4-FFF2-40B4-BE49-F238E27FC236}">
                <a16:creationId xmlns:a16="http://schemas.microsoft.com/office/drawing/2014/main" id="{735DCEB9-64B1-444C-9BB2-74EBCFBDD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33240" y="1600200"/>
            <a:ext cx="4800600" cy="4800600"/>
          </a:xfrm>
          <a:noFill/>
          <a:ln/>
        </p:spPr>
        <p:txBody>
          <a:bodyPr/>
          <a:lstStyle/>
          <a:p>
            <a:r>
              <a:rPr lang="en-US" altLang="en-US" dirty="0"/>
              <a:t>While there exists more than three vertices:</a:t>
            </a:r>
          </a:p>
          <a:p>
            <a:pPr lvl="1"/>
            <a:r>
              <a:rPr lang="en-US" altLang="en-US" dirty="0"/>
              <a:t>Take any three vertices in order</a:t>
            </a:r>
          </a:p>
          <a:p>
            <a:pPr lvl="1"/>
            <a:r>
              <a:rPr lang="en-US" altLang="en-US" dirty="0"/>
              <a:t>Output the triangle associated with the middle vertex</a:t>
            </a:r>
          </a:p>
          <a:p>
            <a:pPr lvl="1"/>
            <a:r>
              <a:rPr lang="en-US" altLang="en-US" dirty="0"/>
              <a:t>Throw away the middle vertex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5" grpId="0"/>
      <p:bldP spid="293896" grpId="0"/>
      <p:bldP spid="293897" grpId="0"/>
      <p:bldP spid="293898" grpId="0"/>
      <p:bldP spid="293899" grpId="0"/>
      <p:bldP spid="2939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583BE078-A8DB-42E5-93F9-9B40B3171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Triangulating a Convex Polygon</a:t>
            </a:r>
          </a:p>
        </p:txBody>
      </p:sp>
      <p:sp>
        <p:nvSpPr>
          <p:cNvPr id="294915" name="Freeform 3">
            <a:extLst>
              <a:ext uri="{FF2B5EF4-FFF2-40B4-BE49-F238E27FC236}">
                <a16:creationId xmlns:a16="http://schemas.microsoft.com/office/drawing/2014/main" id="{A13DC7AA-0D09-4EFF-990B-EB46CE99882D}"/>
              </a:ext>
            </a:extLst>
          </p:cNvPr>
          <p:cNvSpPr>
            <a:spLocks/>
          </p:cNvSpPr>
          <p:nvPr/>
        </p:nvSpPr>
        <p:spPr bwMode="auto">
          <a:xfrm>
            <a:off x="623240" y="2057400"/>
            <a:ext cx="3124200" cy="3048000"/>
          </a:xfrm>
          <a:custGeom>
            <a:avLst/>
            <a:gdLst>
              <a:gd name="T0" fmla="*/ 288 w 1968"/>
              <a:gd name="T1" fmla="*/ 240 h 1920"/>
              <a:gd name="T2" fmla="*/ 1296 w 1968"/>
              <a:gd name="T3" fmla="*/ 0 h 1920"/>
              <a:gd name="T4" fmla="*/ 1968 w 1968"/>
              <a:gd name="T5" fmla="*/ 384 h 1920"/>
              <a:gd name="T6" fmla="*/ 1968 w 1968"/>
              <a:gd name="T7" fmla="*/ 1488 h 1920"/>
              <a:gd name="T8" fmla="*/ 1056 w 1968"/>
              <a:gd name="T9" fmla="*/ 1920 h 1920"/>
              <a:gd name="T10" fmla="*/ 0 w 1968"/>
              <a:gd name="T11" fmla="*/ 1296 h 1920"/>
              <a:gd name="T12" fmla="*/ 288 w 1968"/>
              <a:gd name="T13" fmla="*/ 24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68" h="1920">
                <a:moveTo>
                  <a:pt x="288" y="240"/>
                </a:moveTo>
                <a:lnTo>
                  <a:pt x="1296" y="0"/>
                </a:lnTo>
                <a:lnTo>
                  <a:pt x="1968" y="384"/>
                </a:lnTo>
                <a:lnTo>
                  <a:pt x="1968" y="1488"/>
                </a:lnTo>
                <a:lnTo>
                  <a:pt x="1056" y="1920"/>
                </a:lnTo>
                <a:lnTo>
                  <a:pt x="0" y="1296"/>
                </a:lnTo>
                <a:lnTo>
                  <a:pt x="288" y="24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16" name="Text Box 4">
            <a:extLst>
              <a:ext uri="{FF2B5EF4-FFF2-40B4-BE49-F238E27FC236}">
                <a16:creationId xmlns:a16="http://schemas.microsoft.com/office/drawing/2014/main" id="{622FE57F-CB78-4A59-8E40-9CF919EDE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040" y="51816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1</a:t>
            </a:r>
          </a:p>
        </p:txBody>
      </p:sp>
      <p:sp>
        <p:nvSpPr>
          <p:cNvPr id="294917" name="Text Box 5">
            <a:extLst>
              <a:ext uri="{FF2B5EF4-FFF2-40B4-BE49-F238E27FC236}">
                <a16:creationId xmlns:a16="http://schemas.microsoft.com/office/drawing/2014/main" id="{7775C8C4-DDF0-4C6E-B202-43926AD9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640" y="42672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2</a:t>
            </a:r>
          </a:p>
        </p:txBody>
      </p:sp>
      <p:sp>
        <p:nvSpPr>
          <p:cNvPr id="294918" name="Text Box 6">
            <a:extLst>
              <a:ext uri="{FF2B5EF4-FFF2-40B4-BE49-F238E27FC236}">
                <a16:creationId xmlns:a16="http://schemas.microsoft.com/office/drawing/2014/main" id="{AC1A9FA9-35E1-4002-AD4E-D31A08F34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9840" y="24384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3</a:t>
            </a:r>
          </a:p>
        </p:txBody>
      </p:sp>
      <p:sp>
        <p:nvSpPr>
          <p:cNvPr id="294919" name="Text Box 7">
            <a:extLst>
              <a:ext uri="{FF2B5EF4-FFF2-40B4-BE49-F238E27FC236}">
                <a16:creationId xmlns:a16="http://schemas.microsoft.com/office/drawing/2014/main" id="{AEB34CBE-C379-4521-BBD4-8361EE1DC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240" y="16002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4</a:t>
            </a:r>
          </a:p>
        </p:txBody>
      </p:sp>
      <p:sp>
        <p:nvSpPr>
          <p:cNvPr id="294920" name="Text Box 8">
            <a:extLst>
              <a:ext uri="{FF2B5EF4-FFF2-40B4-BE49-F238E27FC236}">
                <a16:creationId xmlns:a16="http://schemas.microsoft.com/office/drawing/2014/main" id="{5140FAB6-07B8-4949-A276-345AB2D54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40" y="19812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5</a:t>
            </a:r>
          </a:p>
        </p:txBody>
      </p:sp>
      <p:sp>
        <p:nvSpPr>
          <p:cNvPr id="294921" name="Text Box 9">
            <a:extLst>
              <a:ext uri="{FF2B5EF4-FFF2-40B4-BE49-F238E27FC236}">
                <a16:creationId xmlns:a16="http://schemas.microsoft.com/office/drawing/2014/main" id="{D9464893-D46B-40E4-822D-0597437AD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40" y="41910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</a:t>
            </a:r>
            <a:r>
              <a:rPr lang="en-US" altLang="en-US" baseline="-25000"/>
              <a:t>6</a:t>
            </a:r>
          </a:p>
        </p:txBody>
      </p:sp>
      <p:sp>
        <p:nvSpPr>
          <p:cNvPr id="294922" name="Rectangle 10">
            <a:extLst>
              <a:ext uri="{FF2B5EF4-FFF2-40B4-BE49-F238E27FC236}">
                <a16:creationId xmlns:a16="http://schemas.microsoft.com/office/drawing/2014/main" id="{6F6FA8B5-4A8E-436E-8AE3-6A9E070D1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33240" y="1600200"/>
            <a:ext cx="4800600" cy="48006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solidFill>
                  <a:schemeClr val="accent6"/>
                </a:solidFill>
              </a:rPr>
              <a:t>V</a:t>
            </a:r>
            <a:r>
              <a:rPr lang="en-US" altLang="en-US" baseline="-25000" dirty="0">
                <a:solidFill>
                  <a:schemeClr val="accent6"/>
                </a:solidFill>
              </a:rPr>
              <a:t>1</a:t>
            </a:r>
            <a:r>
              <a:rPr lang="en-US" altLang="en-US" dirty="0">
                <a:solidFill>
                  <a:schemeClr val="accent6"/>
                </a:solidFill>
              </a:rPr>
              <a:t>,</a:t>
            </a:r>
            <a:r>
              <a:rPr lang="en-US" altLang="en-US" dirty="0">
                <a:solidFill>
                  <a:srgbClr val="C00000"/>
                </a:solidFill>
              </a:rPr>
              <a:t>V</a:t>
            </a:r>
            <a:r>
              <a:rPr lang="en-US" altLang="en-US" baseline="-25000" dirty="0">
                <a:solidFill>
                  <a:srgbClr val="C00000"/>
                </a:solidFill>
              </a:rPr>
              <a:t>2</a:t>
            </a:r>
            <a:r>
              <a:rPr lang="en-US" altLang="en-US" dirty="0">
                <a:solidFill>
                  <a:schemeClr val="accent6"/>
                </a:solidFill>
              </a:rPr>
              <a:t>,V</a:t>
            </a:r>
            <a:r>
              <a:rPr lang="en-US" altLang="en-US" baseline="-25000" dirty="0">
                <a:solidFill>
                  <a:schemeClr val="accent6"/>
                </a:solidFill>
              </a:rPr>
              <a:t>3</a:t>
            </a:r>
            <a:r>
              <a:rPr lang="en-US" altLang="en-US" dirty="0"/>
              <a:t>,V</a:t>
            </a:r>
            <a:r>
              <a:rPr lang="en-US" altLang="en-US" baseline="-25000" dirty="0"/>
              <a:t>4</a:t>
            </a:r>
            <a:r>
              <a:rPr lang="en-US" altLang="en-US" dirty="0"/>
              <a:t>,V</a:t>
            </a:r>
            <a:r>
              <a:rPr lang="en-US" altLang="en-US" baseline="-25000" dirty="0"/>
              <a:t>5</a:t>
            </a:r>
            <a:r>
              <a:rPr lang="en-US" altLang="en-US" dirty="0"/>
              <a:t>,V</a:t>
            </a:r>
            <a:r>
              <a:rPr lang="en-US" altLang="en-US" baseline="-25000" dirty="0"/>
              <a:t>6</a:t>
            </a:r>
          </a:p>
          <a:p>
            <a:pPr lvl="1"/>
            <a:r>
              <a:rPr lang="en-US" altLang="en-US" dirty="0"/>
              <a:t>(V</a:t>
            </a:r>
            <a:r>
              <a:rPr lang="en-US" altLang="en-US" baseline="-25000" dirty="0"/>
              <a:t>1</a:t>
            </a:r>
            <a:r>
              <a:rPr lang="en-US" altLang="en-US" dirty="0"/>
              <a:t>,V</a:t>
            </a:r>
            <a:r>
              <a:rPr lang="en-US" altLang="en-US" baseline="-25000" dirty="0"/>
              <a:t>2</a:t>
            </a:r>
            <a:r>
              <a:rPr lang="en-US" altLang="en-US" dirty="0"/>
              <a:t>,V</a:t>
            </a:r>
            <a:r>
              <a:rPr lang="en-US" altLang="en-US" baseline="-25000" dirty="0"/>
              <a:t>3</a:t>
            </a:r>
            <a:r>
              <a:rPr lang="en-US" altLang="en-US" dirty="0"/>
              <a:t>): tri 1, remove V</a:t>
            </a:r>
            <a:r>
              <a:rPr lang="en-US" altLang="en-US" baseline="-25000" dirty="0"/>
              <a:t>2</a:t>
            </a:r>
          </a:p>
          <a:p>
            <a:r>
              <a:rPr lang="en-US" altLang="en-US" dirty="0">
                <a:solidFill>
                  <a:schemeClr val="accent6"/>
                </a:solidFill>
              </a:rPr>
              <a:t>V</a:t>
            </a:r>
            <a:r>
              <a:rPr lang="en-US" altLang="en-US" baseline="-25000" dirty="0">
                <a:solidFill>
                  <a:schemeClr val="accent6"/>
                </a:solidFill>
              </a:rPr>
              <a:t>1</a:t>
            </a:r>
            <a:r>
              <a:rPr lang="en-US" altLang="en-US" dirty="0">
                <a:solidFill>
                  <a:schemeClr val="accent6"/>
                </a:solidFill>
              </a:rPr>
              <a:t>,</a:t>
            </a:r>
            <a:r>
              <a:rPr lang="en-US" altLang="en-US" dirty="0">
                <a:solidFill>
                  <a:srgbClr val="C00000"/>
                </a:solidFill>
              </a:rPr>
              <a:t>V</a:t>
            </a:r>
            <a:r>
              <a:rPr lang="en-US" altLang="en-US" baseline="-25000" dirty="0">
                <a:solidFill>
                  <a:srgbClr val="C00000"/>
                </a:solidFill>
              </a:rPr>
              <a:t>3</a:t>
            </a:r>
            <a:r>
              <a:rPr lang="en-US" altLang="en-US" dirty="0">
                <a:solidFill>
                  <a:schemeClr val="accent6"/>
                </a:solidFill>
              </a:rPr>
              <a:t>,V</a:t>
            </a:r>
            <a:r>
              <a:rPr lang="en-US" altLang="en-US" baseline="-25000" dirty="0">
                <a:solidFill>
                  <a:schemeClr val="accent6"/>
                </a:solidFill>
              </a:rPr>
              <a:t>4</a:t>
            </a:r>
            <a:r>
              <a:rPr lang="en-US" altLang="en-US" dirty="0"/>
              <a:t>,V</a:t>
            </a:r>
            <a:r>
              <a:rPr lang="en-US" altLang="en-US" baseline="-25000" dirty="0"/>
              <a:t>5</a:t>
            </a:r>
            <a:r>
              <a:rPr lang="en-US" altLang="en-US" dirty="0"/>
              <a:t>,V</a:t>
            </a:r>
            <a:r>
              <a:rPr lang="en-US" altLang="en-US" baseline="-25000" dirty="0"/>
              <a:t>6</a:t>
            </a:r>
          </a:p>
          <a:p>
            <a:pPr lvl="1"/>
            <a:r>
              <a:rPr lang="en-US" altLang="en-US" dirty="0"/>
              <a:t>(V</a:t>
            </a:r>
            <a:r>
              <a:rPr lang="en-US" altLang="en-US" baseline="-25000" dirty="0"/>
              <a:t>1</a:t>
            </a:r>
            <a:r>
              <a:rPr lang="en-US" altLang="en-US" dirty="0"/>
              <a:t>,V</a:t>
            </a:r>
            <a:r>
              <a:rPr lang="en-US" altLang="en-US" baseline="-25000" dirty="0"/>
              <a:t>3</a:t>
            </a:r>
            <a:r>
              <a:rPr lang="en-US" altLang="en-US" dirty="0"/>
              <a:t>,V</a:t>
            </a:r>
            <a:r>
              <a:rPr lang="en-US" altLang="en-US" baseline="-25000" dirty="0"/>
              <a:t>4</a:t>
            </a:r>
            <a:r>
              <a:rPr lang="en-US" altLang="en-US" dirty="0"/>
              <a:t>): tri 2, remove V</a:t>
            </a:r>
            <a:r>
              <a:rPr lang="en-US" altLang="en-US" baseline="-25000" dirty="0"/>
              <a:t>3</a:t>
            </a:r>
          </a:p>
          <a:p>
            <a:r>
              <a:rPr lang="en-US" altLang="en-US" dirty="0">
                <a:solidFill>
                  <a:schemeClr val="accent6"/>
                </a:solidFill>
              </a:rPr>
              <a:t>V</a:t>
            </a:r>
            <a:r>
              <a:rPr lang="en-US" altLang="en-US" baseline="-25000" dirty="0">
                <a:solidFill>
                  <a:schemeClr val="accent6"/>
                </a:solidFill>
              </a:rPr>
              <a:t>1</a:t>
            </a:r>
            <a:r>
              <a:rPr lang="en-US" altLang="en-US" dirty="0">
                <a:solidFill>
                  <a:schemeClr val="accent6"/>
                </a:solidFill>
              </a:rPr>
              <a:t>,</a:t>
            </a:r>
            <a:r>
              <a:rPr lang="en-US" altLang="en-US" dirty="0">
                <a:solidFill>
                  <a:srgbClr val="C00000"/>
                </a:solidFill>
              </a:rPr>
              <a:t>V</a:t>
            </a:r>
            <a:r>
              <a:rPr lang="en-US" altLang="en-US" baseline="-25000" dirty="0">
                <a:solidFill>
                  <a:srgbClr val="C00000"/>
                </a:solidFill>
              </a:rPr>
              <a:t>4</a:t>
            </a:r>
            <a:r>
              <a:rPr lang="en-US" altLang="en-US" dirty="0">
                <a:solidFill>
                  <a:schemeClr val="accent6"/>
                </a:solidFill>
              </a:rPr>
              <a:t>,V</a:t>
            </a:r>
            <a:r>
              <a:rPr lang="en-US" altLang="en-US" baseline="-25000" dirty="0">
                <a:solidFill>
                  <a:schemeClr val="accent6"/>
                </a:solidFill>
              </a:rPr>
              <a:t>5</a:t>
            </a:r>
            <a:r>
              <a:rPr lang="en-US" altLang="en-US" dirty="0"/>
              <a:t>,V</a:t>
            </a:r>
            <a:r>
              <a:rPr lang="en-US" altLang="en-US" baseline="-25000" dirty="0"/>
              <a:t>6</a:t>
            </a:r>
          </a:p>
          <a:p>
            <a:pPr lvl="1"/>
            <a:r>
              <a:rPr lang="en-US" altLang="en-US" dirty="0"/>
              <a:t>(V</a:t>
            </a:r>
            <a:r>
              <a:rPr lang="en-US" altLang="en-US" baseline="-25000" dirty="0"/>
              <a:t>1</a:t>
            </a:r>
            <a:r>
              <a:rPr lang="en-US" altLang="en-US" dirty="0"/>
              <a:t>,V</a:t>
            </a:r>
            <a:r>
              <a:rPr lang="en-US" altLang="en-US" baseline="-25000" dirty="0"/>
              <a:t>4</a:t>
            </a:r>
            <a:r>
              <a:rPr lang="en-US" altLang="en-US" dirty="0"/>
              <a:t>,V</a:t>
            </a:r>
            <a:r>
              <a:rPr lang="en-US" altLang="en-US" baseline="-25000" dirty="0"/>
              <a:t>5</a:t>
            </a:r>
            <a:r>
              <a:rPr lang="en-US" altLang="en-US" dirty="0"/>
              <a:t>): tri 3, remove V</a:t>
            </a:r>
            <a:r>
              <a:rPr lang="en-US" altLang="en-US" baseline="-25000" dirty="0"/>
              <a:t>4</a:t>
            </a:r>
          </a:p>
          <a:p>
            <a:r>
              <a:rPr lang="en-US" altLang="en-US" dirty="0"/>
              <a:t>V</a:t>
            </a:r>
            <a:r>
              <a:rPr lang="en-US" altLang="en-US" baseline="-25000" dirty="0"/>
              <a:t>1</a:t>
            </a:r>
            <a:r>
              <a:rPr lang="en-US" altLang="en-US" dirty="0"/>
              <a:t>,V</a:t>
            </a:r>
            <a:r>
              <a:rPr lang="en-US" altLang="en-US" baseline="-25000" dirty="0"/>
              <a:t>5</a:t>
            </a:r>
            <a:r>
              <a:rPr lang="en-US" altLang="en-US" dirty="0"/>
              <a:t>,V</a:t>
            </a:r>
            <a:r>
              <a:rPr lang="en-US" altLang="en-US" baseline="-25000" dirty="0"/>
              <a:t>6</a:t>
            </a:r>
            <a:endParaRPr lang="en-US" altLang="en-US" dirty="0"/>
          </a:p>
          <a:p>
            <a:pPr lvl="1"/>
            <a:r>
              <a:rPr lang="en-US" altLang="en-US" dirty="0"/>
              <a:t>(V</a:t>
            </a:r>
            <a:r>
              <a:rPr lang="en-US" altLang="en-US" baseline="-25000" dirty="0"/>
              <a:t>1</a:t>
            </a:r>
            <a:r>
              <a:rPr lang="en-US" altLang="en-US" dirty="0"/>
              <a:t>,V</a:t>
            </a:r>
            <a:r>
              <a:rPr lang="en-US" altLang="en-US" baseline="-25000" dirty="0"/>
              <a:t>5</a:t>
            </a:r>
            <a:r>
              <a:rPr lang="en-US" altLang="en-US" dirty="0"/>
              <a:t>,V</a:t>
            </a:r>
            <a:r>
              <a:rPr lang="en-US" altLang="en-US" baseline="-25000" dirty="0"/>
              <a:t>6</a:t>
            </a:r>
            <a:r>
              <a:rPr lang="en-US" altLang="en-US" dirty="0"/>
              <a:t>): tri 4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4923" name="Line 11">
            <a:extLst>
              <a:ext uri="{FF2B5EF4-FFF2-40B4-BE49-F238E27FC236}">
                <a16:creationId xmlns:a16="http://schemas.microsoft.com/office/drawing/2014/main" id="{DE668FAF-05C2-4BE8-9992-242DF3BCF8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99640" y="2667000"/>
            <a:ext cx="1447800" cy="2438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4" name="Line 12">
            <a:extLst>
              <a:ext uri="{FF2B5EF4-FFF2-40B4-BE49-F238E27FC236}">
                <a16:creationId xmlns:a16="http://schemas.microsoft.com/office/drawing/2014/main" id="{6A9EC17B-C7A5-4CA2-A4E4-41836AED9D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99640" y="2057400"/>
            <a:ext cx="381000" cy="3048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5" name="Line 13">
            <a:extLst>
              <a:ext uri="{FF2B5EF4-FFF2-40B4-BE49-F238E27FC236}">
                <a16:creationId xmlns:a16="http://schemas.microsoft.com/office/drawing/2014/main" id="{3F50598F-2C4D-46FB-A737-4251F016B3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0440" y="2438400"/>
            <a:ext cx="1219200" cy="26670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4828EB-7E14-46EE-B84C-B839B8C7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Clip Coordinates vs. NDC</a:t>
            </a:r>
          </a:p>
        </p:txBody>
      </p:sp>
      <p:pic>
        <p:nvPicPr>
          <p:cNvPr id="4" name="Picture 4" descr="OpenGL Perspective Frustum and NDC">
            <a:extLst>
              <a:ext uri="{FF2B5EF4-FFF2-40B4-BE49-F238E27FC236}">
                <a16:creationId xmlns:a16="http://schemas.microsoft.com/office/drawing/2014/main" id="{234B5E52-87BA-4A90-AAA7-8A5AFC94B7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07"/>
          <a:stretch/>
        </p:blipFill>
        <p:spPr bwMode="auto">
          <a:xfrm>
            <a:off x="3076597" y="1094558"/>
            <a:ext cx="2990806" cy="271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53BF42-50D1-45DC-AE4E-A034E2180368}"/>
              </a:ext>
            </a:extLst>
          </p:cNvPr>
          <p:cNvSpPr txBox="1"/>
          <p:nvPr/>
        </p:nvSpPr>
        <p:spPr>
          <a:xfrm>
            <a:off x="3118717" y="3758780"/>
            <a:ext cx="290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Clip space (left-handed)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94705A-D5D1-49DA-A347-349D9E6EF460}"/>
              </a:ext>
            </a:extLst>
          </p:cNvPr>
          <p:cNvGrpSpPr/>
          <p:nvPr/>
        </p:nvGrpSpPr>
        <p:grpSpPr>
          <a:xfrm>
            <a:off x="505395" y="4480355"/>
            <a:ext cx="8133211" cy="1334483"/>
            <a:chOff x="1384203" y="4480355"/>
            <a:chExt cx="8133211" cy="133448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77260C8-F8FF-4249-A728-620CCCBCBA65}"/>
                </a:ext>
              </a:extLst>
            </p:cNvPr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6597" y="4480355"/>
              <a:ext cx="637064" cy="133448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D830A56-2ACF-48A7-BB75-A0E03C28CA2D}"/>
                </a:ext>
              </a:extLst>
            </p:cNvPr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7672" y="4647165"/>
              <a:ext cx="2217988" cy="1000862"/>
            </a:xfrm>
            <a:prstGeom prst="rect">
              <a:avLst/>
            </a:prstGeom>
          </p:spPr>
        </p:pic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8E738023-144F-4750-8BA6-33EDC2006532}"/>
                </a:ext>
              </a:extLst>
            </p:cNvPr>
            <p:cNvSpPr/>
            <p:nvPr/>
          </p:nvSpPr>
          <p:spPr>
            <a:xfrm>
              <a:off x="3910133" y="4926973"/>
              <a:ext cx="561067" cy="441245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9A89A22-143D-413F-99B6-222ED414A52E}"/>
                </a:ext>
              </a:extLst>
            </p:cNvPr>
            <p:cNvSpPr txBox="1"/>
            <p:nvPr/>
          </p:nvSpPr>
          <p:spPr>
            <a:xfrm>
              <a:off x="1384203" y="4793652"/>
              <a:ext cx="14959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/>
                <a:t>Clip</a:t>
              </a:r>
              <a:br>
                <a:rPr lang="en-US" sz="2000" b="1" dirty="0"/>
              </a:br>
              <a:r>
                <a:rPr lang="en-US" sz="2000" b="1" dirty="0"/>
                <a:t>coordinate</a:t>
              </a:r>
              <a:endParaRPr lang="en-US" sz="20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8A7C21-DD23-49DA-B651-1F30E08DC958}"/>
                </a:ext>
              </a:extLst>
            </p:cNvPr>
            <p:cNvSpPr txBox="1"/>
            <p:nvPr/>
          </p:nvSpPr>
          <p:spPr>
            <a:xfrm>
              <a:off x="7082132" y="4793652"/>
              <a:ext cx="24352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Normalized device</a:t>
              </a:r>
              <a:br>
                <a:rPr lang="en-US" sz="2000" b="1" dirty="0"/>
              </a:br>
              <a:r>
                <a:rPr lang="en-US" sz="2000" b="1" dirty="0"/>
                <a:t>coordinate </a:t>
              </a:r>
              <a:r>
                <a:rPr lang="en-US" sz="2000" dirty="0"/>
                <a:t>(NDC)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1943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>
            <a:extLst>
              <a:ext uri="{FF2B5EF4-FFF2-40B4-BE49-F238E27FC236}">
                <a16:creationId xmlns:a16="http://schemas.microsoft.com/office/drawing/2014/main" id="{88D23B44-404B-4815-9A03-36B1D5CBA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Polygon Rasterization</a:t>
            </a:r>
          </a:p>
        </p:txBody>
      </p:sp>
      <p:sp>
        <p:nvSpPr>
          <p:cNvPr id="296964" name="Rectangle 4">
            <a:extLst>
              <a:ext uri="{FF2B5EF4-FFF2-40B4-BE49-F238E27FC236}">
                <a16:creationId xmlns:a16="http://schemas.microsoft.com/office/drawing/2014/main" id="{7198FE56-0F93-48E9-9B57-539717DD2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dirty="0"/>
              <a:t>Basic idea: </a:t>
            </a:r>
            <a:r>
              <a:rPr lang="en-US" altLang="en-US" dirty="0"/>
              <a:t>I</a:t>
            </a:r>
            <a:r>
              <a:rPr lang="en-US" altLang="en-US" sz="2800" dirty="0"/>
              <a:t>ntersecting a scanline with polygon edges and fill between pairs of intersections</a:t>
            </a:r>
          </a:p>
          <a:p>
            <a:pPr lvl="1"/>
            <a:r>
              <a:rPr lang="en-US" altLang="en-US" dirty="0"/>
              <a:t>Works for both convex and concave polygons</a:t>
            </a:r>
          </a:p>
          <a:p>
            <a:pPr>
              <a:spcBef>
                <a:spcPts val="2000"/>
              </a:spcBef>
            </a:pPr>
            <a:r>
              <a:rPr lang="en-US" altLang="en-US" sz="2400" dirty="0"/>
              <a:t>For </a:t>
            </a:r>
            <a:r>
              <a:rPr lang="en-US" altLang="en-US" sz="2400" i="1" dirty="0"/>
              <a:t>y</a:t>
            </a:r>
            <a:r>
              <a:rPr lang="en-US" altLang="en-US" sz="2400" dirty="0"/>
              <a:t> = </a:t>
            </a:r>
            <a:r>
              <a:rPr lang="en-US" altLang="en-US" sz="2400" i="1" dirty="0" err="1"/>
              <a:t>y</a:t>
            </a:r>
            <a:r>
              <a:rPr lang="en-US" altLang="en-US" sz="2400" baseline="-25000" dirty="0" err="1"/>
              <a:t>min</a:t>
            </a:r>
            <a:r>
              <a:rPr lang="en-US" altLang="en-US" sz="2400" dirty="0"/>
              <a:t> to </a:t>
            </a:r>
            <a:r>
              <a:rPr lang="en-US" altLang="en-US" sz="2400" i="1" dirty="0" err="1"/>
              <a:t>y</a:t>
            </a:r>
            <a:r>
              <a:rPr lang="en-US" altLang="en-US" sz="2400" baseline="-25000" dirty="0" err="1"/>
              <a:t>max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000" dirty="0"/>
              <a:t>Intersect the scanline with all edges</a:t>
            </a:r>
          </a:p>
          <a:p>
            <a:pPr lvl="1"/>
            <a:r>
              <a:rPr lang="en-US" altLang="en-US" sz="2000" dirty="0"/>
              <a:t>Sort the intersections by increasing x: [p0, p1, p2, p3, …]</a:t>
            </a:r>
          </a:p>
          <a:p>
            <a:pPr lvl="1"/>
            <a:r>
              <a:rPr lang="en-US" altLang="en-US" sz="2000" dirty="0"/>
              <a:t>Fill pairwise: (p0, p1), (p2, p3), …</a:t>
            </a:r>
          </a:p>
        </p:txBody>
      </p:sp>
      <p:pic>
        <p:nvPicPr>
          <p:cNvPr id="296962" name="Picture 2">
            <a:extLst>
              <a:ext uri="{FF2B5EF4-FFF2-40B4-BE49-F238E27FC236}">
                <a16:creationId xmlns:a16="http://schemas.microsoft.com/office/drawing/2014/main" id="{4FB5DAF6-9E7B-45EA-9433-B660F5E09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4144573"/>
            <a:ext cx="46482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>
            <a:extLst>
              <a:ext uri="{FF2B5EF4-FFF2-40B4-BE49-F238E27FC236}">
                <a16:creationId xmlns:a16="http://schemas.microsoft.com/office/drawing/2014/main" id="{99C40461-6FB6-4C36-9D84-8A1D7A2D7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Corner Case: Edge Endpoint</a:t>
            </a:r>
          </a:p>
        </p:txBody>
      </p:sp>
      <p:sp>
        <p:nvSpPr>
          <p:cNvPr id="305156" name="Rectangle 4">
            <a:extLst>
              <a:ext uri="{FF2B5EF4-FFF2-40B4-BE49-F238E27FC236}">
                <a16:creationId xmlns:a16="http://schemas.microsoft.com/office/drawing/2014/main" id="{B5320E31-CDBC-4539-99BC-3EBBA39C2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Happens when intersecting right at an edge endpoint</a:t>
            </a:r>
          </a:p>
          <a:p>
            <a:r>
              <a:rPr lang="en-US" altLang="en-US" sz="2400" dirty="0"/>
              <a:t>Solution: duplicating the endpoint</a:t>
            </a:r>
          </a:p>
          <a:p>
            <a:pPr lvl="1"/>
            <a:r>
              <a:rPr lang="en-US" altLang="en-US" sz="2000" dirty="0"/>
              <a:t>[p0, p1, p1, p2], so we can still fill pairwise</a:t>
            </a:r>
          </a:p>
          <a:p>
            <a:r>
              <a:rPr lang="en-US" altLang="en-US" sz="2400" dirty="0"/>
              <a:t>If computing the intersection of the scanline with edges e1 and e2 separately, we will get the intersection point p1 twice</a:t>
            </a:r>
          </a:p>
          <a:p>
            <a:pPr lvl="1"/>
            <a:r>
              <a:rPr lang="en-US" altLang="en-US" sz="2000" dirty="0"/>
              <a:t>Simply keep both copies</a:t>
            </a:r>
          </a:p>
        </p:txBody>
      </p:sp>
      <p:pic>
        <p:nvPicPr>
          <p:cNvPr id="305154" name="Picture 2">
            <a:extLst>
              <a:ext uri="{FF2B5EF4-FFF2-40B4-BE49-F238E27FC236}">
                <a16:creationId xmlns:a16="http://schemas.microsoft.com/office/drawing/2014/main" id="{7F146283-97BF-4F04-BEFC-20FB00F47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519237"/>
            <a:ext cx="554355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>
            <a:extLst>
              <a:ext uri="{FF2B5EF4-FFF2-40B4-BE49-F238E27FC236}">
                <a16:creationId xmlns:a16="http://schemas.microsoft.com/office/drawing/2014/main" id="{06D30E31-5EB4-4468-89E4-EEE910C30D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But what about this case:</a:t>
            </a:r>
            <a:endParaRPr lang="en-US" altLang="en-US" sz="2400" dirty="0">
              <a:latin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/>
              <a:t>We want </a:t>
            </a:r>
            <a:r>
              <a:rPr lang="en-US" altLang="en-US" dirty="0">
                <a:latin typeface="Arial" panose="020B0604020202020204" pitchFamily="34" charset="0"/>
              </a:rPr>
              <a:t>[p0, p1, p2, p3] (i.e., not duplicating p1)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b="1" dirty="0"/>
              <a:t>Rule: </a:t>
            </a:r>
            <a:r>
              <a:rPr lang="en-US" altLang="en-US" dirty="0"/>
              <a:t>Count an intersection at an edge endpoint </a:t>
            </a:r>
            <a:r>
              <a:rPr lang="en-US" altLang="en-US" dirty="0">
                <a:solidFill>
                  <a:schemeClr val="accent2"/>
                </a:solidFill>
              </a:rPr>
              <a:t>only if its is at </a:t>
            </a:r>
            <a:r>
              <a:rPr lang="en-US" altLang="en-US" i="1" dirty="0" err="1">
                <a:solidFill>
                  <a:schemeClr val="accent2"/>
                </a:solidFill>
              </a:rPr>
              <a:t>y</a:t>
            </a:r>
            <a:r>
              <a:rPr lang="en-US" altLang="en-US" baseline="-25000" dirty="0" err="1">
                <a:solidFill>
                  <a:schemeClr val="accent2"/>
                </a:solidFill>
              </a:rPr>
              <a:t>min</a:t>
            </a:r>
            <a:endParaRPr lang="en-US" altLang="en-US" baseline="-25000" dirty="0">
              <a:solidFill>
                <a:schemeClr val="accent2"/>
              </a:solidFill>
            </a:endParaRPr>
          </a:p>
          <a:p>
            <a:pPr lvl="1"/>
            <a:r>
              <a:rPr lang="en-US" altLang="en-US" dirty="0"/>
              <a:t>In the example above, count p1 for </a:t>
            </a:r>
            <a:r>
              <a:rPr lang="en-US" altLang="en-US" dirty="0">
                <a:solidFill>
                  <a:schemeClr val="accent6"/>
                </a:solidFill>
              </a:rPr>
              <a:t>e1</a:t>
            </a:r>
            <a:r>
              <a:rPr lang="en-US" altLang="en-US" dirty="0"/>
              <a:t> but not </a:t>
            </a:r>
            <a:r>
              <a:rPr lang="en-US" altLang="en-US" dirty="0">
                <a:solidFill>
                  <a:srgbClr val="C00000"/>
                </a:solidFill>
              </a:rPr>
              <a:t>e2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E3F3F-0024-5548-AE7E-51D24B29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Corner Case : Edge Endpoint</a:t>
            </a:r>
            <a:endParaRPr lang="en-US" dirty="0"/>
          </a:p>
        </p:txBody>
      </p:sp>
      <p:pic>
        <p:nvPicPr>
          <p:cNvPr id="306180" name="Picture 4">
            <a:extLst>
              <a:ext uri="{FF2B5EF4-FFF2-40B4-BE49-F238E27FC236}">
                <a16:creationId xmlns:a16="http://schemas.microsoft.com/office/drawing/2014/main" id="{7C8D5985-2049-4634-98A7-04D9937D9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439" y="1371907"/>
            <a:ext cx="3897122" cy="257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FAA857C-6C34-4AA9-B7B4-8D2DDA4DB83F}"/>
              </a:ext>
            </a:extLst>
          </p:cNvPr>
          <p:cNvCxnSpPr>
            <a:cxnSpLocks/>
          </p:cNvCxnSpPr>
          <p:nvPr/>
        </p:nvCxnSpPr>
        <p:spPr>
          <a:xfrm>
            <a:off x="4537166" y="1479911"/>
            <a:ext cx="294789" cy="988968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4DE2D3-9DF4-4F25-A0F6-85734225AF1A}"/>
              </a:ext>
            </a:extLst>
          </p:cNvPr>
          <p:cNvCxnSpPr>
            <a:cxnSpLocks/>
          </p:cNvCxnSpPr>
          <p:nvPr/>
        </p:nvCxnSpPr>
        <p:spPr>
          <a:xfrm>
            <a:off x="4920343" y="2581545"/>
            <a:ext cx="605246" cy="51870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10" name="Text Box 38">
            <a:extLst>
              <a:ext uri="{FF2B5EF4-FFF2-40B4-BE49-F238E27FC236}">
                <a16:creationId xmlns:a16="http://schemas.microsoft.com/office/drawing/2014/main" id="{940781F9-AE67-47B5-BC55-6C0A53A3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J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F6D12BD6-D158-4BD1-90D1-5D8BC92622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Horizontal edges do not need to be considered</a:t>
            </a:r>
          </a:p>
          <a:p>
            <a:endParaRPr lang="en-US" altLang="en-US" dirty="0"/>
          </a:p>
          <a:p>
            <a:r>
              <a:rPr lang="en-US" altLang="en-US" dirty="0"/>
              <a:t>Scanline 1</a:t>
            </a:r>
          </a:p>
          <a:p>
            <a:pPr lvl="1"/>
            <a:r>
              <a:rPr lang="en-US" altLang="en-US" dirty="0"/>
              <a:t>A – intersection of JA</a:t>
            </a:r>
          </a:p>
          <a:p>
            <a:pPr lvl="1"/>
            <a:r>
              <a:rPr lang="en-US" altLang="en-US" dirty="0"/>
              <a:t>B – intersection of BC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Result: [A, B]</a:t>
            </a:r>
          </a:p>
          <a:p>
            <a:pPr lvl="1"/>
            <a:r>
              <a:rPr lang="en-US" altLang="en-US" dirty="0"/>
              <a:t>AB is filled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98D5405B-AFE1-48A7-ACE6-980FC16BF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Scanning Polygon: Example</a:t>
            </a:r>
          </a:p>
        </p:txBody>
      </p:sp>
      <p:sp>
        <p:nvSpPr>
          <p:cNvPr id="310276" name="Freeform 4">
            <a:extLst>
              <a:ext uri="{FF2B5EF4-FFF2-40B4-BE49-F238E27FC236}">
                <a16:creationId xmlns:a16="http://schemas.microsoft.com/office/drawing/2014/main" id="{144CF626-1FB8-4295-B5BB-C88350FCCC3A}"/>
              </a:ext>
            </a:extLst>
          </p:cNvPr>
          <p:cNvSpPr>
            <a:spLocks/>
          </p:cNvSpPr>
          <p:nvPr/>
        </p:nvSpPr>
        <p:spPr bwMode="auto">
          <a:xfrm>
            <a:off x="5486400" y="2133600"/>
            <a:ext cx="3124200" cy="3200400"/>
          </a:xfrm>
          <a:custGeom>
            <a:avLst/>
            <a:gdLst>
              <a:gd name="T0" fmla="*/ 96 w 1968"/>
              <a:gd name="T1" fmla="*/ 480 h 2016"/>
              <a:gd name="T2" fmla="*/ 672 w 1968"/>
              <a:gd name="T3" fmla="*/ 480 h 2016"/>
              <a:gd name="T4" fmla="*/ 672 w 1968"/>
              <a:gd name="T5" fmla="*/ 0 h 2016"/>
              <a:gd name="T6" fmla="*/ 1488 w 1968"/>
              <a:gd name="T7" fmla="*/ 0 h 2016"/>
              <a:gd name="T8" fmla="*/ 1968 w 1968"/>
              <a:gd name="T9" fmla="*/ 864 h 2016"/>
              <a:gd name="T10" fmla="*/ 1680 w 1968"/>
              <a:gd name="T11" fmla="*/ 1632 h 2016"/>
              <a:gd name="T12" fmla="*/ 912 w 1968"/>
              <a:gd name="T13" fmla="*/ 1632 h 2016"/>
              <a:gd name="T14" fmla="*/ 912 w 1968"/>
              <a:gd name="T15" fmla="*/ 2016 h 2016"/>
              <a:gd name="T16" fmla="*/ 336 w 1968"/>
              <a:gd name="T17" fmla="*/ 2016 h 2016"/>
              <a:gd name="T18" fmla="*/ 0 w 1968"/>
              <a:gd name="T19" fmla="*/ 1632 h 2016"/>
              <a:gd name="T20" fmla="*/ 0 w 1968"/>
              <a:gd name="T21" fmla="*/ 480 h 2016"/>
              <a:gd name="T22" fmla="*/ 96 w 1968"/>
              <a:gd name="T23" fmla="*/ 480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8" h="2016">
                <a:moveTo>
                  <a:pt x="96" y="480"/>
                </a:moveTo>
                <a:lnTo>
                  <a:pt x="672" y="480"/>
                </a:lnTo>
                <a:lnTo>
                  <a:pt x="672" y="0"/>
                </a:lnTo>
                <a:lnTo>
                  <a:pt x="1488" y="0"/>
                </a:lnTo>
                <a:lnTo>
                  <a:pt x="1968" y="864"/>
                </a:lnTo>
                <a:lnTo>
                  <a:pt x="1680" y="1632"/>
                </a:lnTo>
                <a:lnTo>
                  <a:pt x="912" y="1632"/>
                </a:lnTo>
                <a:lnTo>
                  <a:pt x="912" y="2016"/>
                </a:lnTo>
                <a:lnTo>
                  <a:pt x="336" y="2016"/>
                </a:lnTo>
                <a:lnTo>
                  <a:pt x="0" y="1632"/>
                </a:lnTo>
                <a:lnTo>
                  <a:pt x="0" y="480"/>
                </a:lnTo>
                <a:lnTo>
                  <a:pt x="96" y="48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8" name="Line 26">
            <a:extLst>
              <a:ext uri="{FF2B5EF4-FFF2-40B4-BE49-F238E27FC236}">
                <a16:creationId xmlns:a16="http://schemas.microsoft.com/office/drawing/2014/main" id="{035B90F7-52D2-4A1E-835D-2A0764011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8288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1" name="Text Box 29">
            <a:extLst>
              <a:ext uri="{FF2B5EF4-FFF2-40B4-BE49-F238E27FC236}">
                <a16:creationId xmlns:a16="http://schemas.microsoft.com/office/drawing/2014/main" id="{7F58EB55-7D3B-48A8-8DFA-005A24343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310302" name="Text Box 30">
            <a:extLst>
              <a:ext uri="{FF2B5EF4-FFF2-40B4-BE49-F238E27FC236}">
                <a16:creationId xmlns:a16="http://schemas.microsoft.com/office/drawing/2014/main" id="{40851FDE-93F4-464C-A49B-13E5AD36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310303" name="Text Box 31">
            <a:extLst>
              <a:ext uri="{FF2B5EF4-FFF2-40B4-BE49-F238E27FC236}">
                <a16:creationId xmlns:a16="http://schemas.microsoft.com/office/drawing/2014/main" id="{F0D259BB-3840-4F72-9B1E-741DABA36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310304" name="Text Box 32">
            <a:extLst>
              <a:ext uri="{FF2B5EF4-FFF2-40B4-BE49-F238E27FC236}">
                <a16:creationId xmlns:a16="http://schemas.microsoft.com/office/drawing/2014/main" id="{EA83A78A-2101-48BF-ABE6-59B4F123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495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310305" name="Text Box 33">
            <a:extLst>
              <a:ext uri="{FF2B5EF4-FFF2-40B4-BE49-F238E27FC236}">
                <a16:creationId xmlns:a16="http://schemas.microsoft.com/office/drawing/2014/main" id="{11AEBCB3-76D1-4C6F-A29C-F3FC71A75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00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310306" name="Text Box 34">
            <a:extLst>
              <a:ext uri="{FF2B5EF4-FFF2-40B4-BE49-F238E27FC236}">
                <a16:creationId xmlns:a16="http://schemas.microsoft.com/office/drawing/2014/main" id="{D790BE03-F8D6-461C-AA6F-F3065BD0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52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</a:t>
            </a:r>
          </a:p>
        </p:txBody>
      </p:sp>
      <p:sp>
        <p:nvSpPr>
          <p:cNvPr id="310307" name="Text Box 35">
            <a:extLst>
              <a:ext uri="{FF2B5EF4-FFF2-40B4-BE49-F238E27FC236}">
                <a16:creationId xmlns:a16="http://schemas.microsoft.com/office/drawing/2014/main" id="{97BF135D-5E20-4DD8-BDAE-BE93B738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</a:t>
            </a:r>
          </a:p>
        </p:txBody>
      </p:sp>
      <p:sp>
        <p:nvSpPr>
          <p:cNvPr id="310308" name="Text Box 36">
            <a:extLst>
              <a:ext uri="{FF2B5EF4-FFF2-40B4-BE49-F238E27FC236}">
                <a16:creationId xmlns:a16="http://schemas.microsoft.com/office/drawing/2014/main" id="{8F66E181-4EAA-4449-B485-D842CE80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14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0309" name="Text Box 37">
            <a:extLst>
              <a:ext uri="{FF2B5EF4-FFF2-40B4-BE49-F238E27FC236}">
                <a16:creationId xmlns:a16="http://schemas.microsoft.com/office/drawing/2014/main" id="{3E8C0617-62B3-4683-8017-CC284DFDA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6670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</a:t>
            </a: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C6039D3F-CE9B-5749-B6E5-C9205D1F9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334000"/>
            <a:ext cx="32766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AA7248-8B1F-3047-9708-C885F2E7F387}"/>
              </a:ext>
            </a:extLst>
          </p:cNvPr>
          <p:cNvSpPr txBox="1"/>
          <p:nvPr/>
        </p:nvSpPr>
        <p:spPr>
          <a:xfrm>
            <a:off x="7465308" y="53524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Scanline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10" name="Text Box 38">
            <a:extLst>
              <a:ext uri="{FF2B5EF4-FFF2-40B4-BE49-F238E27FC236}">
                <a16:creationId xmlns:a16="http://schemas.microsoft.com/office/drawing/2014/main" id="{940781F9-AE67-47B5-BC55-6C0A53A3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J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F6D12BD6-D158-4BD1-90D1-5D8BC92622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Scanline 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J – intersection of IJ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Not of JA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 – no change seen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 – intersection of ED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Result: [J, D]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JD is filled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98D5405B-AFE1-48A7-ACE6-980FC16BF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Scanning Polygon: Example</a:t>
            </a:r>
          </a:p>
        </p:txBody>
      </p:sp>
      <p:sp>
        <p:nvSpPr>
          <p:cNvPr id="310276" name="Freeform 4">
            <a:extLst>
              <a:ext uri="{FF2B5EF4-FFF2-40B4-BE49-F238E27FC236}">
                <a16:creationId xmlns:a16="http://schemas.microsoft.com/office/drawing/2014/main" id="{144CF626-1FB8-4295-B5BB-C88350FCCC3A}"/>
              </a:ext>
            </a:extLst>
          </p:cNvPr>
          <p:cNvSpPr>
            <a:spLocks/>
          </p:cNvSpPr>
          <p:nvPr/>
        </p:nvSpPr>
        <p:spPr bwMode="auto">
          <a:xfrm>
            <a:off x="5486400" y="2133600"/>
            <a:ext cx="3124200" cy="3200400"/>
          </a:xfrm>
          <a:custGeom>
            <a:avLst/>
            <a:gdLst>
              <a:gd name="T0" fmla="*/ 96 w 1968"/>
              <a:gd name="T1" fmla="*/ 480 h 2016"/>
              <a:gd name="T2" fmla="*/ 672 w 1968"/>
              <a:gd name="T3" fmla="*/ 480 h 2016"/>
              <a:gd name="T4" fmla="*/ 672 w 1968"/>
              <a:gd name="T5" fmla="*/ 0 h 2016"/>
              <a:gd name="T6" fmla="*/ 1488 w 1968"/>
              <a:gd name="T7" fmla="*/ 0 h 2016"/>
              <a:gd name="T8" fmla="*/ 1968 w 1968"/>
              <a:gd name="T9" fmla="*/ 864 h 2016"/>
              <a:gd name="T10" fmla="*/ 1680 w 1968"/>
              <a:gd name="T11" fmla="*/ 1632 h 2016"/>
              <a:gd name="T12" fmla="*/ 912 w 1968"/>
              <a:gd name="T13" fmla="*/ 1632 h 2016"/>
              <a:gd name="T14" fmla="*/ 912 w 1968"/>
              <a:gd name="T15" fmla="*/ 2016 h 2016"/>
              <a:gd name="T16" fmla="*/ 336 w 1968"/>
              <a:gd name="T17" fmla="*/ 2016 h 2016"/>
              <a:gd name="T18" fmla="*/ 0 w 1968"/>
              <a:gd name="T19" fmla="*/ 1632 h 2016"/>
              <a:gd name="T20" fmla="*/ 0 w 1968"/>
              <a:gd name="T21" fmla="*/ 480 h 2016"/>
              <a:gd name="T22" fmla="*/ 96 w 1968"/>
              <a:gd name="T23" fmla="*/ 480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8" h="2016">
                <a:moveTo>
                  <a:pt x="96" y="480"/>
                </a:moveTo>
                <a:lnTo>
                  <a:pt x="672" y="480"/>
                </a:lnTo>
                <a:lnTo>
                  <a:pt x="672" y="0"/>
                </a:lnTo>
                <a:lnTo>
                  <a:pt x="1488" y="0"/>
                </a:lnTo>
                <a:lnTo>
                  <a:pt x="1968" y="864"/>
                </a:lnTo>
                <a:lnTo>
                  <a:pt x="1680" y="1632"/>
                </a:lnTo>
                <a:lnTo>
                  <a:pt x="912" y="1632"/>
                </a:lnTo>
                <a:lnTo>
                  <a:pt x="912" y="2016"/>
                </a:lnTo>
                <a:lnTo>
                  <a:pt x="336" y="2016"/>
                </a:lnTo>
                <a:lnTo>
                  <a:pt x="0" y="1632"/>
                </a:lnTo>
                <a:lnTo>
                  <a:pt x="0" y="480"/>
                </a:lnTo>
                <a:lnTo>
                  <a:pt x="96" y="48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Line 11">
            <a:extLst>
              <a:ext uri="{FF2B5EF4-FFF2-40B4-BE49-F238E27FC236}">
                <a16:creationId xmlns:a16="http://schemas.microsoft.com/office/drawing/2014/main" id="{6F964DE4-36C6-4171-8D51-6B1DCC311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724400"/>
            <a:ext cx="32766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8" name="Line 26">
            <a:extLst>
              <a:ext uri="{FF2B5EF4-FFF2-40B4-BE49-F238E27FC236}">
                <a16:creationId xmlns:a16="http://schemas.microsoft.com/office/drawing/2014/main" id="{035B90F7-52D2-4A1E-835D-2A0764011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8288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1" name="Text Box 29">
            <a:extLst>
              <a:ext uri="{FF2B5EF4-FFF2-40B4-BE49-F238E27FC236}">
                <a16:creationId xmlns:a16="http://schemas.microsoft.com/office/drawing/2014/main" id="{7F58EB55-7D3B-48A8-8DFA-005A24343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310302" name="Text Box 30">
            <a:extLst>
              <a:ext uri="{FF2B5EF4-FFF2-40B4-BE49-F238E27FC236}">
                <a16:creationId xmlns:a16="http://schemas.microsoft.com/office/drawing/2014/main" id="{40851FDE-93F4-464C-A49B-13E5AD36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310303" name="Text Box 31">
            <a:extLst>
              <a:ext uri="{FF2B5EF4-FFF2-40B4-BE49-F238E27FC236}">
                <a16:creationId xmlns:a16="http://schemas.microsoft.com/office/drawing/2014/main" id="{F0D259BB-3840-4F72-9B1E-741DABA36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310304" name="Text Box 32">
            <a:extLst>
              <a:ext uri="{FF2B5EF4-FFF2-40B4-BE49-F238E27FC236}">
                <a16:creationId xmlns:a16="http://schemas.microsoft.com/office/drawing/2014/main" id="{EA83A78A-2101-48BF-ABE6-59B4F123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495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310305" name="Text Box 33">
            <a:extLst>
              <a:ext uri="{FF2B5EF4-FFF2-40B4-BE49-F238E27FC236}">
                <a16:creationId xmlns:a16="http://schemas.microsoft.com/office/drawing/2014/main" id="{11AEBCB3-76D1-4C6F-A29C-F3FC71A75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00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310306" name="Text Box 34">
            <a:extLst>
              <a:ext uri="{FF2B5EF4-FFF2-40B4-BE49-F238E27FC236}">
                <a16:creationId xmlns:a16="http://schemas.microsoft.com/office/drawing/2014/main" id="{D790BE03-F8D6-461C-AA6F-F3065BD0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52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</a:t>
            </a:r>
          </a:p>
        </p:txBody>
      </p:sp>
      <p:sp>
        <p:nvSpPr>
          <p:cNvPr id="310307" name="Text Box 35">
            <a:extLst>
              <a:ext uri="{FF2B5EF4-FFF2-40B4-BE49-F238E27FC236}">
                <a16:creationId xmlns:a16="http://schemas.microsoft.com/office/drawing/2014/main" id="{97BF135D-5E20-4DD8-BDAE-BE93B738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</a:t>
            </a:r>
          </a:p>
        </p:txBody>
      </p:sp>
      <p:sp>
        <p:nvSpPr>
          <p:cNvPr id="310308" name="Text Box 36">
            <a:extLst>
              <a:ext uri="{FF2B5EF4-FFF2-40B4-BE49-F238E27FC236}">
                <a16:creationId xmlns:a16="http://schemas.microsoft.com/office/drawing/2014/main" id="{8F66E181-4EAA-4449-B485-D842CE80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14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0309" name="Text Box 37">
            <a:extLst>
              <a:ext uri="{FF2B5EF4-FFF2-40B4-BE49-F238E27FC236}">
                <a16:creationId xmlns:a16="http://schemas.microsoft.com/office/drawing/2014/main" id="{3E8C0617-62B3-4683-8017-CC284DFDA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6670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0DC54C-2F8F-A948-90FB-78ACBC20795B}"/>
              </a:ext>
            </a:extLst>
          </p:cNvPr>
          <p:cNvSpPr txBox="1"/>
          <p:nvPr/>
        </p:nvSpPr>
        <p:spPr>
          <a:xfrm>
            <a:off x="5643741" y="435375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Scanline 2</a:t>
            </a:r>
          </a:p>
        </p:txBody>
      </p:sp>
    </p:spTree>
    <p:extLst>
      <p:ext uri="{BB962C8B-B14F-4D97-AF65-F5344CB8AC3E}">
        <p14:creationId xmlns:p14="http://schemas.microsoft.com/office/powerpoint/2010/main" val="149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10" name="Text Box 38">
            <a:extLst>
              <a:ext uri="{FF2B5EF4-FFF2-40B4-BE49-F238E27FC236}">
                <a16:creationId xmlns:a16="http://schemas.microsoft.com/office/drawing/2014/main" id="{940781F9-AE67-47B5-BC55-6C0A53A3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J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F6D12BD6-D158-4BD1-90D1-5D8BC92622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Scanline 3</a:t>
            </a:r>
          </a:p>
          <a:p>
            <a:pPr lvl="1"/>
            <a:r>
              <a:rPr lang="en-US" altLang="en-US" dirty="0"/>
              <a:t>I – no intersection of IJ</a:t>
            </a:r>
          </a:p>
          <a:p>
            <a:pPr lvl="1"/>
            <a:r>
              <a:rPr lang="en-US" altLang="en-US" dirty="0"/>
              <a:t>H – intersection of GH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Result: [H, H’]</a:t>
            </a:r>
          </a:p>
          <a:p>
            <a:pPr lvl="1"/>
            <a:r>
              <a:rPr lang="en-US" altLang="en-US" dirty="0"/>
              <a:t>HH’ is filled</a:t>
            </a:r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98D5405B-AFE1-48A7-ACE6-980FC16BF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Scanning Polygon: Example</a:t>
            </a:r>
          </a:p>
        </p:txBody>
      </p:sp>
      <p:sp>
        <p:nvSpPr>
          <p:cNvPr id="310276" name="Freeform 4">
            <a:extLst>
              <a:ext uri="{FF2B5EF4-FFF2-40B4-BE49-F238E27FC236}">
                <a16:creationId xmlns:a16="http://schemas.microsoft.com/office/drawing/2014/main" id="{144CF626-1FB8-4295-B5BB-C88350FCCC3A}"/>
              </a:ext>
            </a:extLst>
          </p:cNvPr>
          <p:cNvSpPr>
            <a:spLocks/>
          </p:cNvSpPr>
          <p:nvPr/>
        </p:nvSpPr>
        <p:spPr bwMode="auto">
          <a:xfrm>
            <a:off x="5486400" y="2133600"/>
            <a:ext cx="3124200" cy="3200400"/>
          </a:xfrm>
          <a:custGeom>
            <a:avLst/>
            <a:gdLst>
              <a:gd name="T0" fmla="*/ 96 w 1968"/>
              <a:gd name="T1" fmla="*/ 480 h 2016"/>
              <a:gd name="T2" fmla="*/ 672 w 1968"/>
              <a:gd name="T3" fmla="*/ 480 h 2016"/>
              <a:gd name="T4" fmla="*/ 672 w 1968"/>
              <a:gd name="T5" fmla="*/ 0 h 2016"/>
              <a:gd name="T6" fmla="*/ 1488 w 1968"/>
              <a:gd name="T7" fmla="*/ 0 h 2016"/>
              <a:gd name="T8" fmla="*/ 1968 w 1968"/>
              <a:gd name="T9" fmla="*/ 864 h 2016"/>
              <a:gd name="T10" fmla="*/ 1680 w 1968"/>
              <a:gd name="T11" fmla="*/ 1632 h 2016"/>
              <a:gd name="T12" fmla="*/ 912 w 1968"/>
              <a:gd name="T13" fmla="*/ 1632 h 2016"/>
              <a:gd name="T14" fmla="*/ 912 w 1968"/>
              <a:gd name="T15" fmla="*/ 2016 h 2016"/>
              <a:gd name="T16" fmla="*/ 336 w 1968"/>
              <a:gd name="T17" fmla="*/ 2016 h 2016"/>
              <a:gd name="T18" fmla="*/ 0 w 1968"/>
              <a:gd name="T19" fmla="*/ 1632 h 2016"/>
              <a:gd name="T20" fmla="*/ 0 w 1968"/>
              <a:gd name="T21" fmla="*/ 480 h 2016"/>
              <a:gd name="T22" fmla="*/ 96 w 1968"/>
              <a:gd name="T23" fmla="*/ 480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8" h="2016">
                <a:moveTo>
                  <a:pt x="96" y="480"/>
                </a:moveTo>
                <a:lnTo>
                  <a:pt x="672" y="480"/>
                </a:lnTo>
                <a:lnTo>
                  <a:pt x="672" y="0"/>
                </a:lnTo>
                <a:lnTo>
                  <a:pt x="1488" y="0"/>
                </a:lnTo>
                <a:lnTo>
                  <a:pt x="1968" y="864"/>
                </a:lnTo>
                <a:lnTo>
                  <a:pt x="1680" y="1632"/>
                </a:lnTo>
                <a:lnTo>
                  <a:pt x="912" y="1632"/>
                </a:lnTo>
                <a:lnTo>
                  <a:pt x="912" y="2016"/>
                </a:lnTo>
                <a:lnTo>
                  <a:pt x="336" y="2016"/>
                </a:lnTo>
                <a:lnTo>
                  <a:pt x="0" y="1632"/>
                </a:lnTo>
                <a:lnTo>
                  <a:pt x="0" y="480"/>
                </a:lnTo>
                <a:lnTo>
                  <a:pt x="96" y="48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Line 11">
            <a:extLst>
              <a:ext uri="{FF2B5EF4-FFF2-40B4-BE49-F238E27FC236}">
                <a16:creationId xmlns:a16="http://schemas.microsoft.com/office/drawing/2014/main" id="{6F964DE4-36C6-4171-8D51-6B1DCC311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2250" y="2881313"/>
            <a:ext cx="32766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8" name="Line 26">
            <a:extLst>
              <a:ext uri="{FF2B5EF4-FFF2-40B4-BE49-F238E27FC236}">
                <a16:creationId xmlns:a16="http://schemas.microsoft.com/office/drawing/2014/main" id="{035B90F7-52D2-4A1E-835D-2A0764011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8288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1" name="Text Box 29">
            <a:extLst>
              <a:ext uri="{FF2B5EF4-FFF2-40B4-BE49-F238E27FC236}">
                <a16:creationId xmlns:a16="http://schemas.microsoft.com/office/drawing/2014/main" id="{7F58EB55-7D3B-48A8-8DFA-005A24343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310302" name="Text Box 30">
            <a:extLst>
              <a:ext uri="{FF2B5EF4-FFF2-40B4-BE49-F238E27FC236}">
                <a16:creationId xmlns:a16="http://schemas.microsoft.com/office/drawing/2014/main" id="{40851FDE-93F4-464C-A49B-13E5AD36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310303" name="Text Box 31">
            <a:extLst>
              <a:ext uri="{FF2B5EF4-FFF2-40B4-BE49-F238E27FC236}">
                <a16:creationId xmlns:a16="http://schemas.microsoft.com/office/drawing/2014/main" id="{F0D259BB-3840-4F72-9B1E-741DABA36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310304" name="Text Box 32">
            <a:extLst>
              <a:ext uri="{FF2B5EF4-FFF2-40B4-BE49-F238E27FC236}">
                <a16:creationId xmlns:a16="http://schemas.microsoft.com/office/drawing/2014/main" id="{EA83A78A-2101-48BF-ABE6-59B4F123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495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310305" name="Text Box 33">
            <a:extLst>
              <a:ext uri="{FF2B5EF4-FFF2-40B4-BE49-F238E27FC236}">
                <a16:creationId xmlns:a16="http://schemas.microsoft.com/office/drawing/2014/main" id="{11AEBCB3-76D1-4C6F-A29C-F3FC71A75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00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310306" name="Text Box 34">
            <a:extLst>
              <a:ext uri="{FF2B5EF4-FFF2-40B4-BE49-F238E27FC236}">
                <a16:creationId xmlns:a16="http://schemas.microsoft.com/office/drawing/2014/main" id="{D790BE03-F8D6-461C-AA6F-F3065BD0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52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</a:t>
            </a:r>
          </a:p>
        </p:txBody>
      </p:sp>
      <p:sp>
        <p:nvSpPr>
          <p:cNvPr id="310307" name="Text Box 35">
            <a:extLst>
              <a:ext uri="{FF2B5EF4-FFF2-40B4-BE49-F238E27FC236}">
                <a16:creationId xmlns:a16="http://schemas.microsoft.com/office/drawing/2014/main" id="{97BF135D-5E20-4DD8-BDAE-BE93B738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</a:t>
            </a:r>
          </a:p>
        </p:txBody>
      </p:sp>
      <p:sp>
        <p:nvSpPr>
          <p:cNvPr id="310308" name="Text Box 36">
            <a:extLst>
              <a:ext uri="{FF2B5EF4-FFF2-40B4-BE49-F238E27FC236}">
                <a16:creationId xmlns:a16="http://schemas.microsoft.com/office/drawing/2014/main" id="{8F66E181-4EAA-4449-B485-D842CE80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14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0309" name="Text Box 37">
            <a:extLst>
              <a:ext uri="{FF2B5EF4-FFF2-40B4-BE49-F238E27FC236}">
                <a16:creationId xmlns:a16="http://schemas.microsoft.com/office/drawing/2014/main" id="{3E8C0617-62B3-4683-8017-CC284DFDA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6670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18B6B1-79A4-384D-B017-C579DC550EA1}"/>
              </a:ext>
            </a:extLst>
          </p:cNvPr>
          <p:cNvSpPr txBox="1"/>
          <p:nvPr/>
        </p:nvSpPr>
        <p:spPr>
          <a:xfrm>
            <a:off x="6834366" y="2880005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Scanline 3</a:t>
            </a:r>
          </a:p>
        </p:txBody>
      </p:sp>
      <p:sp>
        <p:nvSpPr>
          <p:cNvPr id="18" name="Text Box 34">
            <a:extLst>
              <a:ext uri="{FF2B5EF4-FFF2-40B4-BE49-F238E27FC236}">
                <a16:creationId xmlns:a16="http://schemas.microsoft.com/office/drawing/2014/main" id="{5B43789A-0BFE-FF45-8C40-5CB25B05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9492" y="2513290"/>
            <a:ext cx="402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H’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4B90164-3E17-3B40-B047-08A1EEF9A347}"/>
              </a:ext>
            </a:extLst>
          </p:cNvPr>
          <p:cNvSpPr/>
          <p:nvPr/>
        </p:nvSpPr>
        <p:spPr>
          <a:xfrm>
            <a:off x="8228613" y="2841027"/>
            <a:ext cx="77955" cy="7795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10" name="Text Box 38">
            <a:extLst>
              <a:ext uri="{FF2B5EF4-FFF2-40B4-BE49-F238E27FC236}">
                <a16:creationId xmlns:a16="http://schemas.microsoft.com/office/drawing/2014/main" id="{940781F9-AE67-47B5-BC55-6C0A53A3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J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F6D12BD6-D158-4BD1-90D1-5D8BC92622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Scanline 4</a:t>
            </a:r>
          </a:p>
          <a:p>
            <a:pPr lvl="1"/>
            <a:r>
              <a:rPr lang="en-US" altLang="en-US" dirty="0"/>
              <a:t>G – no intersection of GH</a:t>
            </a:r>
          </a:p>
          <a:p>
            <a:pPr lvl="1"/>
            <a:r>
              <a:rPr lang="en-US" altLang="en-US" dirty="0"/>
              <a:t>F – no intersection of FE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Result: [] (empty list)</a:t>
            </a:r>
          </a:p>
          <a:p>
            <a:pPr lvl="1"/>
            <a:r>
              <a:rPr lang="en-US" altLang="en-US" dirty="0"/>
              <a:t>Nothing is filled</a:t>
            </a:r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98D5405B-AFE1-48A7-ACE6-980FC16BF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Scanning Polygon: Example</a:t>
            </a:r>
          </a:p>
        </p:txBody>
      </p:sp>
      <p:sp>
        <p:nvSpPr>
          <p:cNvPr id="310276" name="Freeform 4">
            <a:extLst>
              <a:ext uri="{FF2B5EF4-FFF2-40B4-BE49-F238E27FC236}">
                <a16:creationId xmlns:a16="http://schemas.microsoft.com/office/drawing/2014/main" id="{144CF626-1FB8-4295-B5BB-C88350FCCC3A}"/>
              </a:ext>
            </a:extLst>
          </p:cNvPr>
          <p:cNvSpPr>
            <a:spLocks/>
          </p:cNvSpPr>
          <p:nvPr/>
        </p:nvSpPr>
        <p:spPr bwMode="auto">
          <a:xfrm>
            <a:off x="5486400" y="2133600"/>
            <a:ext cx="3124200" cy="3200400"/>
          </a:xfrm>
          <a:custGeom>
            <a:avLst/>
            <a:gdLst>
              <a:gd name="T0" fmla="*/ 96 w 1968"/>
              <a:gd name="T1" fmla="*/ 480 h 2016"/>
              <a:gd name="T2" fmla="*/ 672 w 1968"/>
              <a:gd name="T3" fmla="*/ 480 h 2016"/>
              <a:gd name="T4" fmla="*/ 672 w 1968"/>
              <a:gd name="T5" fmla="*/ 0 h 2016"/>
              <a:gd name="T6" fmla="*/ 1488 w 1968"/>
              <a:gd name="T7" fmla="*/ 0 h 2016"/>
              <a:gd name="T8" fmla="*/ 1968 w 1968"/>
              <a:gd name="T9" fmla="*/ 864 h 2016"/>
              <a:gd name="T10" fmla="*/ 1680 w 1968"/>
              <a:gd name="T11" fmla="*/ 1632 h 2016"/>
              <a:gd name="T12" fmla="*/ 912 w 1968"/>
              <a:gd name="T13" fmla="*/ 1632 h 2016"/>
              <a:gd name="T14" fmla="*/ 912 w 1968"/>
              <a:gd name="T15" fmla="*/ 2016 h 2016"/>
              <a:gd name="T16" fmla="*/ 336 w 1968"/>
              <a:gd name="T17" fmla="*/ 2016 h 2016"/>
              <a:gd name="T18" fmla="*/ 0 w 1968"/>
              <a:gd name="T19" fmla="*/ 1632 h 2016"/>
              <a:gd name="T20" fmla="*/ 0 w 1968"/>
              <a:gd name="T21" fmla="*/ 480 h 2016"/>
              <a:gd name="T22" fmla="*/ 96 w 1968"/>
              <a:gd name="T23" fmla="*/ 480 h 2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8" h="2016">
                <a:moveTo>
                  <a:pt x="96" y="480"/>
                </a:moveTo>
                <a:lnTo>
                  <a:pt x="672" y="480"/>
                </a:lnTo>
                <a:lnTo>
                  <a:pt x="672" y="0"/>
                </a:lnTo>
                <a:lnTo>
                  <a:pt x="1488" y="0"/>
                </a:lnTo>
                <a:lnTo>
                  <a:pt x="1968" y="864"/>
                </a:lnTo>
                <a:lnTo>
                  <a:pt x="1680" y="1632"/>
                </a:lnTo>
                <a:lnTo>
                  <a:pt x="912" y="1632"/>
                </a:lnTo>
                <a:lnTo>
                  <a:pt x="912" y="2016"/>
                </a:lnTo>
                <a:lnTo>
                  <a:pt x="336" y="2016"/>
                </a:lnTo>
                <a:lnTo>
                  <a:pt x="0" y="1632"/>
                </a:lnTo>
                <a:lnTo>
                  <a:pt x="0" y="480"/>
                </a:lnTo>
                <a:lnTo>
                  <a:pt x="96" y="48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Line 11">
            <a:extLst>
              <a:ext uri="{FF2B5EF4-FFF2-40B4-BE49-F238E27FC236}">
                <a16:creationId xmlns:a16="http://schemas.microsoft.com/office/drawing/2014/main" id="{6F964DE4-36C6-4171-8D51-6B1DCC311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2133600"/>
            <a:ext cx="32766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8" name="Line 26">
            <a:extLst>
              <a:ext uri="{FF2B5EF4-FFF2-40B4-BE49-F238E27FC236}">
                <a16:creationId xmlns:a16="http://schemas.microsoft.com/office/drawing/2014/main" id="{035B90F7-52D2-4A1E-835D-2A0764011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8288" y="2057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1" name="Text Box 29">
            <a:extLst>
              <a:ext uri="{FF2B5EF4-FFF2-40B4-BE49-F238E27FC236}">
                <a16:creationId xmlns:a16="http://schemas.microsoft.com/office/drawing/2014/main" id="{7F58EB55-7D3B-48A8-8DFA-005A24343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  <p:sp>
        <p:nvSpPr>
          <p:cNvPr id="310302" name="Text Box 30">
            <a:extLst>
              <a:ext uri="{FF2B5EF4-FFF2-40B4-BE49-F238E27FC236}">
                <a16:creationId xmlns:a16="http://schemas.microsoft.com/office/drawing/2014/main" id="{40851FDE-93F4-464C-A49B-13E5AD36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310303" name="Text Box 31">
            <a:extLst>
              <a:ext uri="{FF2B5EF4-FFF2-40B4-BE49-F238E27FC236}">
                <a16:creationId xmlns:a16="http://schemas.microsoft.com/office/drawing/2014/main" id="{F0D259BB-3840-4F72-9B1E-741DABA36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310304" name="Text Box 32">
            <a:extLst>
              <a:ext uri="{FF2B5EF4-FFF2-40B4-BE49-F238E27FC236}">
                <a16:creationId xmlns:a16="http://schemas.microsoft.com/office/drawing/2014/main" id="{EA83A78A-2101-48BF-ABE6-59B4F123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495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310305" name="Text Box 33">
            <a:extLst>
              <a:ext uri="{FF2B5EF4-FFF2-40B4-BE49-F238E27FC236}">
                <a16:creationId xmlns:a16="http://schemas.microsoft.com/office/drawing/2014/main" id="{11AEBCB3-76D1-4C6F-A29C-F3FC71A75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00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310306" name="Text Box 34">
            <a:extLst>
              <a:ext uri="{FF2B5EF4-FFF2-40B4-BE49-F238E27FC236}">
                <a16:creationId xmlns:a16="http://schemas.microsoft.com/office/drawing/2014/main" id="{D790BE03-F8D6-461C-AA6F-F3065BD0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52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</a:t>
            </a:r>
          </a:p>
        </p:txBody>
      </p:sp>
      <p:sp>
        <p:nvSpPr>
          <p:cNvPr id="310307" name="Text Box 35">
            <a:extLst>
              <a:ext uri="{FF2B5EF4-FFF2-40B4-BE49-F238E27FC236}">
                <a16:creationId xmlns:a16="http://schemas.microsoft.com/office/drawing/2014/main" id="{97BF135D-5E20-4DD8-BDAE-BE93B738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</a:t>
            </a:r>
          </a:p>
        </p:txBody>
      </p:sp>
      <p:sp>
        <p:nvSpPr>
          <p:cNvPr id="310308" name="Text Box 36">
            <a:extLst>
              <a:ext uri="{FF2B5EF4-FFF2-40B4-BE49-F238E27FC236}">
                <a16:creationId xmlns:a16="http://schemas.microsoft.com/office/drawing/2014/main" id="{8F66E181-4EAA-4449-B485-D842CE80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14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</a:t>
            </a:r>
          </a:p>
        </p:txBody>
      </p:sp>
      <p:sp>
        <p:nvSpPr>
          <p:cNvPr id="310309" name="Text Box 37">
            <a:extLst>
              <a:ext uri="{FF2B5EF4-FFF2-40B4-BE49-F238E27FC236}">
                <a16:creationId xmlns:a16="http://schemas.microsoft.com/office/drawing/2014/main" id="{3E8C0617-62B3-4683-8017-CC284DFDA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6670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CD3ABC-5291-4B41-A41C-3BB24B74407B}"/>
              </a:ext>
            </a:extLst>
          </p:cNvPr>
          <p:cNvSpPr txBox="1"/>
          <p:nvPr/>
        </p:nvSpPr>
        <p:spPr>
          <a:xfrm>
            <a:off x="5118100" y="175509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Scanline 4</a:t>
            </a:r>
          </a:p>
        </p:txBody>
      </p:sp>
    </p:spTree>
    <p:extLst>
      <p:ext uri="{BB962C8B-B14F-4D97-AF65-F5344CB8AC3E}">
        <p14:creationId xmlns:p14="http://schemas.microsoft.com/office/powerpoint/2010/main" val="11541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E1E14E5F-1031-4F79-9C41-6E963CB3E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Implementing the Scanline Algorithm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CCD1E0C7-680E-4698-B444-1A8B5D922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dirty="0"/>
              <a:t>Brute force: </a:t>
            </a:r>
            <a:r>
              <a:rPr lang="en-US" altLang="en-US" sz="2800" dirty="0"/>
              <a:t>intersect all the edges with all scanline</a:t>
            </a:r>
          </a:p>
          <a:p>
            <a:pPr lvl="1"/>
            <a:r>
              <a:rPr lang="en-US" altLang="en-US" dirty="0"/>
              <a:t>Too slow for complex scenes!</a:t>
            </a:r>
          </a:p>
          <a:p>
            <a:pPr lvl="1"/>
            <a:endParaRPr lang="en-US" altLang="en-US" dirty="0"/>
          </a:p>
          <a:p>
            <a:r>
              <a:rPr lang="en-US" altLang="en-US" sz="2800" b="1" dirty="0"/>
              <a:t>Goal: </a:t>
            </a:r>
            <a:r>
              <a:rPr lang="en-US" altLang="en-US" sz="2800" dirty="0"/>
              <a:t>compute the intersections more efficiently</a:t>
            </a:r>
          </a:p>
          <a:p>
            <a:pPr lvl="1"/>
            <a:r>
              <a:rPr lang="en-US" altLang="en-US" sz="2400" dirty="0"/>
              <a:t>Find the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min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max</a:t>
            </a:r>
            <a:r>
              <a:rPr lang="en-US" altLang="en-US" sz="2400" dirty="0"/>
              <a:t> of each edge and intersect the edge only when it crosses the scanline</a:t>
            </a:r>
          </a:p>
          <a:p>
            <a:pPr lvl="1"/>
            <a:r>
              <a:rPr lang="en-US" altLang="en-US" dirty="0"/>
              <a:t>O</a:t>
            </a:r>
            <a:r>
              <a:rPr lang="en-US" altLang="en-US" sz="2400" dirty="0"/>
              <a:t>nly calculate the intersection of the edge with the first scan line it intersects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>
            <a:extLst>
              <a:ext uri="{FF2B5EF4-FFF2-40B4-BE49-F238E27FC236}">
                <a16:creationId xmlns:a16="http://schemas.microsoft.com/office/drawing/2014/main" id="{7007CA4E-B6C6-4024-B7C1-F695D03D73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200" dirty="0"/>
              <a:t>A separate </a:t>
            </a:r>
            <a:r>
              <a:rPr lang="en-US" altLang="en-US" sz="2200" b="1" dirty="0"/>
              <a:t>bucket</a:t>
            </a:r>
            <a:r>
              <a:rPr lang="en-US" altLang="en-US" sz="2200" dirty="0"/>
              <a:t> for each scanline</a:t>
            </a:r>
          </a:p>
          <a:p>
            <a:r>
              <a:rPr lang="en-US" altLang="en-US" sz="2200" dirty="0"/>
              <a:t>Each edge goes to the bucket of its </a:t>
            </a:r>
            <a:r>
              <a:rPr lang="en-US" altLang="en-US" sz="2200" dirty="0" err="1"/>
              <a:t>y</a:t>
            </a:r>
            <a:r>
              <a:rPr lang="en-US" altLang="en-US" sz="2200" baseline="-25000" dirty="0" err="1"/>
              <a:t>min</a:t>
            </a:r>
            <a:r>
              <a:rPr lang="en-US" altLang="en-US" sz="2200" dirty="0"/>
              <a:t> scanline</a:t>
            </a:r>
            <a:endParaRPr lang="en-US" altLang="en-US" sz="2200" baseline="-25000" dirty="0"/>
          </a:p>
          <a:p>
            <a:r>
              <a:rPr lang="en-US" altLang="en-US" sz="2200" dirty="0"/>
              <a:t>In each bucket, edges are sorted by increasing x of the </a:t>
            </a:r>
            <a:r>
              <a:rPr lang="en-US" altLang="en-US" sz="2200" dirty="0" err="1"/>
              <a:t>y</a:t>
            </a:r>
            <a:r>
              <a:rPr lang="en-US" altLang="en-US" sz="2200" baseline="-25000" dirty="0" err="1"/>
              <a:t>min</a:t>
            </a:r>
            <a:r>
              <a:rPr lang="en-US" altLang="en-US" sz="2200" dirty="0"/>
              <a:t> endpoint</a:t>
            </a:r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F46F3A2B-CB4D-4505-B114-0C8CF40EA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Edge Table (ET)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E63F64EF-DCBF-6247-BFBE-A12B6F60C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31" y="2317398"/>
            <a:ext cx="4962738" cy="416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206E1D20-2A48-4B79-A0F5-33909A8D6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Active Edge Table (AET)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252EB9E2-D96E-4F19-9395-7FFD2D272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 list of edges active for current scanline, sorted in increasing x</a:t>
            </a:r>
          </a:p>
        </p:txBody>
      </p:sp>
      <p:pic>
        <p:nvPicPr>
          <p:cNvPr id="315396" name="Picture 4">
            <a:extLst>
              <a:ext uri="{FF2B5EF4-FFF2-40B4-BE49-F238E27FC236}">
                <a16:creationId xmlns:a16="http://schemas.microsoft.com/office/drawing/2014/main" id="{7A3A9EA1-1A3D-4E39-AFC1-E890F54B4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05148"/>
            <a:ext cx="5429250" cy="32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5397" name="Picture 5">
            <a:extLst>
              <a:ext uri="{FF2B5EF4-FFF2-40B4-BE49-F238E27FC236}">
                <a16:creationId xmlns:a16="http://schemas.microsoft.com/office/drawing/2014/main" id="{707EB31E-7D8C-441B-837B-B15DDE13E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86523"/>
            <a:ext cx="63341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5398" name="Picture 6">
            <a:extLst>
              <a:ext uri="{FF2B5EF4-FFF2-40B4-BE49-F238E27FC236}">
                <a16:creationId xmlns:a16="http://schemas.microsoft.com/office/drawing/2014/main" id="{8DAFA896-0BBD-4680-8F1A-EC85A725E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81548"/>
            <a:ext cx="29718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5399" name="Text Box 7">
            <a:extLst>
              <a:ext uri="{FF2B5EF4-FFF2-40B4-BE49-F238E27FC236}">
                <a16:creationId xmlns:a16="http://schemas.microsoft.com/office/drawing/2014/main" id="{E853505B-1540-404C-8909-C1000B8B1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7194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0">
                <a:latin typeface="Times New Roman" panose="02020603050405020304" pitchFamily="18" charset="0"/>
              </a:rPr>
              <a:t>y =  9</a:t>
            </a:r>
          </a:p>
        </p:txBody>
      </p:sp>
      <p:sp>
        <p:nvSpPr>
          <p:cNvPr id="315400" name="Text Box 8">
            <a:extLst>
              <a:ext uri="{FF2B5EF4-FFF2-40B4-BE49-F238E27FC236}">
                <a16:creationId xmlns:a16="http://schemas.microsoft.com/office/drawing/2014/main" id="{F7B9C519-4820-4529-947D-55FE4D772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2934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b="0">
                <a:latin typeface="Times New Roman" panose="02020603050405020304" pitchFamily="18" charset="0"/>
              </a:rPr>
              <a:t>y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4037-EF9A-48A4-B680-3A19E64F1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Culling: discarding </a:t>
            </a:r>
            <a:r>
              <a:rPr lang="en-US" dirty="0">
                <a:solidFill>
                  <a:schemeClr val="accent2"/>
                </a:solidFill>
              </a:rPr>
              <a:t>invisible</a:t>
            </a:r>
            <a:r>
              <a:rPr lang="en-US" dirty="0"/>
              <a:t> polygons</a:t>
            </a:r>
          </a:p>
          <a:p>
            <a:endParaRPr lang="en-US" dirty="0"/>
          </a:p>
          <a:p>
            <a:r>
              <a:rPr lang="en-US" dirty="0"/>
              <a:t>Back-face culling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Discarding all faces (i.e., polygons) that face “backward” (i.e., whose </a:t>
            </a:r>
            <a:r>
              <a:rPr lang="en-US" dirty="0" err="1"/>
              <a:t>normals</a:t>
            </a:r>
            <a:r>
              <a:rPr lang="en-US" dirty="0"/>
              <a:t> point away from the eye)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4BF26C-E92F-4699-95D2-D51A4C7B2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Culling</a:t>
            </a:r>
          </a:p>
        </p:txBody>
      </p:sp>
      <p:pic>
        <p:nvPicPr>
          <p:cNvPr id="1026" name="Picture 2" descr="https://learnopengl.com/img/advanced/faceculling_frontback.png">
            <a:extLst>
              <a:ext uri="{FF2B5EF4-FFF2-40B4-BE49-F238E27FC236}">
                <a16:creationId xmlns:a16="http://schemas.microsoft.com/office/drawing/2014/main" id="{0F2044A4-4983-4B39-AE2A-1DEBDE643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294" y="2644497"/>
            <a:ext cx="4030163" cy="219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757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>
            <a:extLst>
              <a:ext uri="{FF2B5EF4-FFF2-40B4-BE49-F238E27FC236}">
                <a16:creationId xmlns:a16="http://schemas.microsoft.com/office/drawing/2014/main" id="{FB3AB028-0241-4283-99C5-249EFBCD72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construct the ET	</a:t>
            </a:r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</a:rPr>
              <a:t># edge table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AET = [] 		</a:t>
            </a:r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</a:rPr>
              <a:t># active edge table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for y = </a:t>
            </a:r>
            <a:r>
              <a:rPr lang="en-US" altLang="en-US" sz="2200" dirty="0" err="1"/>
              <a:t>y</a:t>
            </a:r>
            <a:r>
              <a:rPr lang="en-US" altLang="en-US" sz="2200" baseline="-25000" dirty="0" err="1"/>
              <a:t>min</a:t>
            </a:r>
            <a:r>
              <a:rPr lang="en-US" altLang="en-US" sz="2200" dirty="0"/>
              <a:t> to </a:t>
            </a:r>
            <a:r>
              <a:rPr lang="en-US" altLang="en-US" sz="2200" dirty="0" err="1"/>
              <a:t>y</a:t>
            </a:r>
            <a:r>
              <a:rPr lang="en-US" altLang="en-US" sz="2200" baseline="-25000" dirty="0" err="1"/>
              <a:t>max</a:t>
            </a:r>
            <a:endParaRPr lang="en-US" altLang="en-US" sz="2200" baseline="-250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merge-sort ET[y] into AET by x value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for each edge in AET: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if </a:t>
            </a:r>
            <a:r>
              <a:rPr lang="en-US" altLang="en-US" sz="2200" dirty="0" err="1"/>
              <a:t>edge.ymax</a:t>
            </a:r>
            <a:r>
              <a:rPr lang="en-US" altLang="en-US" sz="2200" dirty="0"/>
              <a:t> = y: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	remove edge from AET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fill between pairs of x in AET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for each edge in AET: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/>
              <a:t>edge.x</a:t>
            </a:r>
            <a:r>
              <a:rPr lang="en-US" altLang="en-US" sz="2200" dirty="0"/>
              <a:t> = </a:t>
            </a:r>
            <a:r>
              <a:rPr lang="en-US" altLang="en-US" sz="2200" dirty="0" err="1"/>
              <a:t>edge.x</a:t>
            </a:r>
            <a:r>
              <a:rPr lang="en-US" altLang="en-US" sz="2200" dirty="0"/>
              <a:t> + dx/</a:t>
            </a:r>
            <a:r>
              <a:rPr lang="en-US" altLang="en-US" sz="2200" dirty="0" err="1"/>
              <a:t>dy</a:t>
            </a:r>
            <a:endParaRPr lang="en-US" altLang="en-US" sz="22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sort AET by x value</a:t>
            </a:r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66F4C9AD-DE35-4BA5-A590-7A0959DFA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Scan-Polygon Algorithm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FB2B7C73-D1F0-4B23-ABCF-D577DF4970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Remove parts of primitives (e.g., lines and polygons) that are not visible</a:t>
            </a:r>
          </a:p>
          <a:p>
            <a:pPr lvl="1"/>
            <a:r>
              <a:rPr lang="en-US" altLang="en-US" dirty="0"/>
              <a:t>May need to generate new primitives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OpenGL performs clipping in the clip space (hence the name) against the view frustum (a cube)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6227006-7782-4B80-B6BC-952CE77DE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Clipping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DD9B12-1875-40CA-B3CE-B7FE526AF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Frustum Culling &amp; Clipping</a:t>
            </a:r>
          </a:p>
        </p:txBody>
      </p:sp>
      <p:pic>
        <p:nvPicPr>
          <p:cNvPr id="81924" name="Picture 4" descr="https://cf.ydcdn.net/latest/images/computer/_FRUSTUM.GIF">
            <a:extLst>
              <a:ext uri="{FF2B5EF4-FFF2-40B4-BE49-F238E27FC236}">
                <a16:creationId xmlns:a16="http://schemas.microsoft.com/office/drawing/2014/main" id="{C5608575-CE8E-4888-B6CB-06B6CC792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41" y="1666044"/>
            <a:ext cx="3182990" cy="253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6" name="Picture 6" descr="https://i2.wp.com/www.lighthouse3d.com/wp-content/uploads/2011/04/culling.gif?resize=348%2C205">
            <a:extLst>
              <a:ext uri="{FF2B5EF4-FFF2-40B4-BE49-F238E27FC236}">
                <a16:creationId xmlns:a16="http://schemas.microsoft.com/office/drawing/2014/main" id="{188E43F2-F0EC-499B-98BC-DB3676424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15" y="1695420"/>
            <a:ext cx="3945071" cy="232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0ED181-486B-4B77-8947-33B718D5DC97}"/>
              </a:ext>
            </a:extLst>
          </p:cNvPr>
          <p:cNvSpPr txBox="1"/>
          <p:nvPr/>
        </p:nvSpPr>
        <p:spPr>
          <a:xfrm>
            <a:off x="3657082" y="4333460"/>
            <a:ext cx="5208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Red objects are fully outside (culling)</a:t>
            </a:r>
          </a:p>
          <a:p>
            <a:r>
              <a:rPr lang="en-US" sz="2000" dirty="0"/>
              <a:t>Yellow objects are partially outside (clipping)</a:t>
            </a:r>
          </a:p>
          <a:p>
            <a:r>
              <a:rPr lang="en-US" sz="2000" dirty="0"/>
              <a:t>Green objects are fully inside</a:t>
            </a:r>
          </a:p>
        </p:txBody>
      </p:sp>
    </p:spTree>
    <p:extLst>
      <p:ext uri="{BB962C8B-B14F-4D97-AF65-F5344CB8AC3E}">
        <p14:creationId xmlns:p14="http://schemas.microsoft.com/office/powerpoint/2010/main" val="20623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076B1F0C-0F9D-4067-BB30-45A41A6F97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Clipping line segments</a:t>
            </a:r>
            <a:br>
              <a:rPr lang="en-US" altLang="en-US" dirty="0"/>
            </a:br>
            <a:r>
              <a:rPr lang="en-US" altLang="en-US" dirty="0"/>
              <a:t>using an axis-aligned</a:t>
            </a:r>
            <a:br>
              <a:rPr lang="en-US" altLang="en-US" dirty="0"/>
            </a:br>
            <a:r>
              <a:rPr lang="en-US" altLang="en-US" dirty="0"/>
              <a:t>window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 this example:</a:t>
            </a:r>
          </a:p>
          <a:p>
            <a:pPr lvl="1"/>
            <a:r>
              <a:rPr lang="en-US" altLang="en-US" dirty="0"/>
              <a:t>AB: accept</a:t>
            </a:r>
          </a:p>
          <a:p>
            <a:pPr lvl="1"/>
            <a:r>
              <a:rPr lang="en-US" altLang="en-US" dirty="0"/>
              <a:t>CD: discard (cull)</a:t>
            </a:r>
          </a:p>
          <a:p>
            <a:pPr lvl="1"/>
            <a:r>
              <a:rPr lang="en-US" altLang="en-US" dirty="0"/>
              <a:t>EF: clip (one endpoint</a:t>
            </a:r>
            <a:br>
              <a:rPr lang="en-US" altLang="en-US" dirty="0"/>
            </a:br>
            <a:r>
              <a:rPr lang="en-US" altLang="en-US" dirty="0"/>
              <a:t>outside the window)</a:t>
            </a:r>
          </a:p>
          <a:p>
            <a:pPr lvl="1"/>
            <a:r>
              <a:rPr lang="en-US" altLang="en-US" dirty="0"/>
              <a:t>GH: clip (both endpoints</a:t>
            </a:r>
            <a:br>
              <a:rPr lang="en-US" altLang="en-US" dirty="0"/>
            </a:br>
            <a:r>
              <a:rPr lang="en-US" altLang="en-US" dirty="0"/>
              <a:t>outside the window)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098AECB-0426-4FC6-8661-74DD6CF87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Line Clipping in 2D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87A5F99-44A7-48A2-A876-8E5997ED2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86000"/>
            <a:ext cx="2590800" cy="167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BAF787A7-9FAB-4681-B241-22535CF68C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2514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>
            <a:extLst>
              <a:ext uri="{FF2B5EF4-FFF2-40B4-BE49-F238E27FC236}">
                <a16:creationId xmlns:a16="http://schemas.microsoft.com/office/drawing/2014/main" id="{DAA9F13E-BA63-4966-A8E2-35C3ECEC24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16002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8">
            <a:extLst>
              <a:ext uri="{FF2B5EF4-FFF2-40B4-BE49-F238E27FC236}">
                <a16:creationId xmlns:a16="http://schemas.microsoft.com/office/drawing/2014/main" id="{F4DBE866-0B35-4760-A86E-16AA8B2B9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514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E8266E1D-EF98-4292-B8AE-7DB9B09135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057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1D6BDCCB-2A73-4F7B-A189-58D13F01D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239871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G</a:t>
            </a:r>
          </a:p>
        </p:txBody>
      </p:sp>
      <p:sp>
        <p:nvSpPr>
          <p:cNvPr id="11274" name="Text Box 11">
            <a:extLst>
              <a:ext uri="{FF2B5EF4-FFF2-40B4-BE49-F238E27FC236}">
                <a16:creationId xmlns:a16="http://schemas.microsoft.com/office/drawing/2014/main" id="{016EE748-4FCF-4960-9F35-9E55D0263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76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H</a:t>
            </a:r>
          </a:p>
        </p:txBody>
      </p:sp>
      <p:sp>
        <p:nvSpPr>
          <p:cNvPr id="11275" name="Text Box 12">
            <a:extLst>
              <a:ext uri="{FF2B5EF4-FFF2-40B4-BE49-F238E27FC236}">
                <a16:creationId xmlns:a16="http://schemas.microsoft.com/office/drawing/2014/main" id="{FA3BC1D0-169F-410B-B459-9783D8B76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95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1276" name="Text Box 13">
            <a:extLst>
              <a:ext uri="{FF2B5EF4-FFF2-40B4-BE49-F238E27FC236}">
                <a16:creationId xmlns:a16="http://schemas.microsoft.com/office/drawing/2014/main" id="{3CCE20CA-B5CF-4362-9A77-17F4EAEF1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62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1277" name="Text Box 14">
            <a:extLst>
              <a:ext uri="{FF2B5EF4-FFF2-40B4-BE49-F238E27FC236}">
                <a16:creationId xmlns:a16="http://schemas.microsoft.com/office/drawing/2014/main" id="{C503B024-2D9F-4365-8E92-F1B66A3FB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590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1278" name="Text Box 15">
            <a:extLst>
              <a:ext uri="{FF2B5EF4-FFF2-40B4-BE49-F238E27FC236}">
                <a16:creationId xmlns:a16="http://schemas.microsoft.com/office/drawing/2014/main" id="{7C953417-36E2-4AB1-B857-6F407249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0" y="1143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sp>
        <p:nvSpPr>
          <p:cNvPr id="11279" name="Text Box 16">
            <a:extLst>
              <a:ext uri="{FF2B5EF4-FFF2-40B4-BE49-F238E27FC236}">
                <a16:creationId xmlns:a16="http://schemas.microsoft.com/office/drawing/2014/main" id="{A2866AF2-025D-4C85-A699-8FD6C213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276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1280" name="Text Box 17">
            <a:extLst>
              <a:ext uri="{FF2B5EF4-FFF2-40B4-BE49-F238E27FC236}">
                <a16:creationId xmlns:a16="http://schemas.microsoft.com/office/drawing/2014/main" id="{43A52B0C-1FFC-44FB-B03C-2FF390F6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209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1281" name="Line 18">
            <a:extLst>
              <a:ext uri="{FF2B5EF4-FFF2-40B4-BE49-F238E27FC236}">
                <a16:creationId xmlns:a16="http://schemas.microsoft.com/office/drawing/2014/main" id="{196209EC-C827-4031-BA0C-E71EF29B30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676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19">
            <a:extLst>
              <a:ext uri="{FF2B5EF4-FFF2-40B4-BE49-F238E27FC236}">
                <a16:creationId xmlns:a16="http://schemas.microsoft.com/office/drawing/2014/main" id="{C5DBA2D9-E44D-45BA-A176-F7435A015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5" y="19415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</a:t>
            </a:r>
          </a:p>
        </p:txBody>
      </p:sp>
      <p:sp>
        <p:nvSpPr>
          <p:cNvPr id="11283" name="Text Box 20">
            <a:extLst>
              <a:ext uri="{FF2B5EF4-FFF2-40B4-BE49-F238E27FC236}">
                <a16:creationId xmlns:a16="http://schemas.microsoft.com/office/drawing/2014/main" id="{50189FAF-6C89-4126-A0B7-14B5DF2B2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1295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0CF144C5-665A-46DF-95C8-91AADE7C4F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Divide the window in nine regions marked by binary codes:</a:t>
            </a:r>
          </a:p>
          <a:p>
            <a:pPr lvl="1"/>
            <a:r>
              <a:rPr lang="en-US" altLang="en-US" i="1" dirty="0"/>
              <a:t>b</a:t>
            </a:r>
            <a:r>
              <a:rPr lang="en-US" altLang="en-US" baseline="-25000" dirty="0"/>
              <a:t>1</a:t>
            </a:r>
            <a:r>
              <a:rPr lang="en-US" altLang="en-US" dirty="0"/>
              <a:t> = </a:t>
            </a:r>
            <a:r>
              <a:rPr lang="en-US" altLang="en-US" i="1" dirty="0"/>
              <a:t>y</a:t>
            </a:r>
            <a:r>
              <a:rPr lang="en-US" altLang="en-US" dirty="0"/>
              <a:t> &gt; 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max</a:t>
            </a:r>
            <a:r>
              <a:rPr lang="en-US" altLang="en-US" baseline="-25000" dirty="0"/>
              <a:t> </a:t>
            </a:r>
            <a:r>
              <a:rPr lang="en-US" altLang="en-US" dirty="0"/>
              <a:t>? 1 : 0</a:t>
            </a:r>
          </a:p>
          <a:p>
            <a:pPr lvl="1"/>
            <a:r>
              <a:rPr lang="en-US" altLang="en-US" i="1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 = </a:t>
            </a:r>
            <a:r>
              <a:rPr lang="en-US" altLang="en-US" i="1" dirty="0"/>
              <a:t>y</a:t>
            </a:r>
            <a:r>
              <a:rPr lang="en-US" altLang="en-US" dirty="0"/>
              <a:t> &lt; </a:t>
            </a:r>
            <a:r>
              <a:rPr lang="en-US" altLang="en-US" i="1" dirty="0" err="1"/>
              <a:t>y</a:t>
            </a:r>
            <a:r>
              <a:rPr lang="en-US" altLang="en-US" baseline="-25000" dirty="0" err="1"/>
              <a:t>min</a:t>
            </a:r>
            <a:r>
              <a:rPr lang="en-US" altLang="en-US" baseline="-25000" dirty="0"/>
              <a:t> </a:t>
            </a:r>
            <a:r>
              <a:rPr lang="en-US" altLang="en-US" dirty="0"/>
              <a:t>? 1 : 0</a:t>
            </a:r>
            <a:endParaRPr lang="en-US" altLang="en-US" baseline="-25000" dirty="0"/>
          </a:p>
          <a:p>
            <a:pPr lvl="1"/>
            <a:r>
              <a:rPr lang="en-US" altLang="en-US" i="1" dirty="0"/>
              <a:t>b</a:t>
            </a:r>
            <a:r>
              <a:rPr lang="en-US" altLang="en-US" baseline="-25000" dirty="0"/>
              <a:t>3</a:t>
            </a:r>
            <a:r>
              <a:rPr lang="en-US" altLang="en-US" dirty="0"/>
              <a:t> = </a:t>
            </a:r>
            <a:r>
              <a:rPr lang="en-US" altLang="en-US" i="1" dirty="0"/>
              <a:t>x</a:t>
            </a:r>
            <a:r>
              <a:rPr lang="en-US" altLang="en-US" dirty="0"/>
              <a:t> &gt; 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max</a:t>
            </a:r>
            <a:r>
              <a:rPr lang="en-US" altLang="en-US" baseline="-25000" dirty="0"/>
              <a:t> </a:t>
            </a:r>
            <a:r>
              <a:rPr lang="en-US" altLang="en-US" dirty="0"/>
              <a:t>? 1 : 0</a:t>
            </a:r>
            <a:endParaRPr lang="en-US" altLang="en-US" baseline="-25000" dirty="0"/>
          </a:p>
          <a:p>
            <a:pPr lvl="1"/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  <a:r>
              <a:rPr lang="en-US" altLang="en-US" dirty="0"/>
              <a:t> = </a:t>
            </a:r>
            <a:r>
              <a:rPr lang="en-US" altLang="en-US" i="1" dirty="0"/>
              <a:t>x</a:t>
            </a:r>
            <a:r>
              <a:rPr lang="en-US" altLang="en-US" dirty="0"/>
              <a:t> &lt; 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min</a:t>
            </a:r>
            <a:r>
              <a:rPr lang="en-US" altLang="en-US" baseline="-25000" dirty="0"/>
              <a:t> </a:t>
            </a:r>
            <a:r>
              <a:rPr lang="en-US" altLang="en-US" dirty="0"/>
              <a:t>? 1 : 0</a:t>
            </a:r>
          </a:p>
          <a:p>
            <a:pPr lvl="1"/>
            <a:endParaRPr lang="en-US" altLang="en-US" baseline="-25000" dirty="0"/>
          </a:p>
          <a:p>
            <a:r>
              <a:rPr lang="en-US" altLang="en-US" dirty="0"/>
              <a:t>0000 corresponds to the</a:t>
            </a:r>
            <a:br>
              <a:rPr lang="en-US" altLang="en-US" dirty="0"/>
            </a:br>
            <a:r>
              <a:rPr lang="en-US" altLang="en-US" dirty="0"/>
              <a:t>interior of the window</a:t>
            </a:r>
          </a:p>
          <a:p>
            <a:pPr lvl="1"/>
            <a:endParaRPr lang="en-US" altLang="en-US" baseline="-25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385E500-4585-4085-8AED-63D2AA624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Cohen-Sutherland Clipping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1BD5A740-5879-40A0-B998-66CAD6E0C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133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E27D43EE-DE08-4BA1-98FD-3E9C0A2171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133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7F556AF6-AA72-4FD7-94F6-2A844243A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743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8C0DFDAE-0ABE-482A-B970-58598577A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01BD21AD-7C59-4CC2-8BE1-7F19FEC05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690" y="4349233"/>
            <a:ext cx="587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x</a:t>
            </a:r>
            <a:r>
              <a:rPr lang="en-US" altLang="en-US" baseline="-25000" dirty="0" err="1"/>
              <a:t>min</a:t>
            </a:r>
            <a:endParaRPr lang="en-US" altLang="en-US" baseline="-25000" dirty="0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62D32A7E-AC41-4853-9407-6AA862B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4346970"/>
            <a:ext cx="619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x</a:t>
            </a:r>
            <a:r>
              <a:rPr lang="en-US" altLang="en-US" baseline="-25000" dirty="0" err="1"/>
              <a:t>max</a:t>
            </a:r>
            <a:endParaRPr lang="en-US" altLang="en-US" baseline="-25000" dirty="0"/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83C20885-511E-4D5B-A500-5472E1312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2265" y="2481722"/>
            <a:ext cx="619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y</a:t>
            </a:r>
            <a:r>
              <a:rPr lang="en-US" altLang="en-US" baseline="-25000" dirty="0" err="1"/>
              <a:t>max</a:t>
            </a:r>
            <a:endParaRPr lang="en-US" altLang="en-US" baseline="-25000" dirty="0"/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433CD50D-9163-4E43-98AC-3114F0A3B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820" y="3472931"/>
            <a:ext cx="587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y</a:t>
            </a:r>
            <a:r>
              <a:rPr lang="en-US" altLang="en-US" baseline="-25000" dirty="0" err="1"/>
              <a:t>min</a:t>
            </a:r>
            <a:endParaRPr lang="en-US" altLang="en-US" baseline="-25000" dirty="0"/>
          </a:p>
        </p:txBody>
      </p:sp>
      <p:sp>
        <p:nvSpPr>
          <p:cNvPr id="254995" name="Text Box 19">
            <a:extLst>
              <a:ext uri="{FF2B5EF4-FFF2-40B4-BE49-F238E27FC236}">
                <a16:creationId xmlns:a16="http://schemas.microsoft.com/office/drawing/2014/main" id="{B8263606-5313-4551-9762-07EDA9DCC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2098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1000</a:t>
            </a:r>
          </a:p>
        </p:txBody>
      </p:sp>
      <p:sp>
        <p:nvSpPr>
          <p:cNvPr id="254996" name="Text Box 20">
            <a:extLst>
              <a:ext uri="{FF2B5EF4-FFF2-40B4-BE49-F238E27FC236}">
                <a16:creationId xmlns:a16="http://schemas.microsoft.com/office/drawing/2014/main" id="{C657F674-C466-41BB-BB17-AD4B0B4C6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8100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0100</a:t>
            </a:r>
          </a:p>
        </p:txBody>
      </p:sp>
      <p:sp>
        <p:nvSpPr>
          <p:cNvPr id="254997" name="Text Box 21">
            <a:extLst>
              <a:ext uri="{FF2B5EF4-FFF2-40B4-BE49-F238E27FC236}">
                <a16:creationId xmlns:a16="http://schemas.microsoft.com/office/drawing/2014/main" id="{3E7C0CBA-61A9-4194-B4C4-C3BAA7A91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9718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0000</a:t>
            </a:r>
          </a:p>
        </p:txBody>
      </p:sp>
      <p:sp>
        <p:nvSpPr>
          <p:cNvPr id="254998" name="Text Box 22">
            <a:extLst>
              <a:ext uri="{FF2B5EF4-FFF2-40B4-BE49-F238E27FC236}">
                <a16:creationId xmlns:a16="http://schemas.microsoft.com/office/drawing/2014/main" id="{62BBB107-2AEC-444F-9F24-35B28FD75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2098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1010</a:t>
            </a:r>
          </a:p>
        </p:txBody>
      </p:sp>
      <p:sp>
        <p:nvSpPr>
          <p:cNvPr id="254999" name="Text Box 23">
            <a:extLst>
              <a:ext uri="{FF2B5EF4-FFF2-40B4-BE49-F238E27FC236}">
                <a16:creationId xmlns:a16="http://schemas.microsoft.com/office/drawing/2014/main" id="{592C215D-ADC2-4157-97CB-C7D4F0068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8100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0110</a:t>
            </a:r>
          </a:p>
        </p:txBody>
      </p:sp>
      <p:sp>
        <p:nvSpPr>
          <p:cNvPr id="255000" name="Text Box 24">
            <a:extLst>
              <a:ext uri="{FF2B5EF4-FFF2-40B4-BE49-F238E27FC236}">
                <a16:creationId xmlns:a16="http://schemas.microsoft.com/office/drawing/2014/main" id="{91F94487-CFD3-408A-B764-12D830E9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9718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0010</a:t>
            </a:r>
          </a:p>
        </p:txBody>
      </p:sp>
      <p:sp>
        <p:nvSpPr>
          <p:cNvPr id="255001" name="Text Box 25">
            <a:extLst>
              <a:ext uri="{FF2B5EF4-FFF2-40B4-BE49-F238E27FC236}">
                <a16:creationId xmlns:a16="http://schemas.microsoft.com/office/drawing/2014/main" id="{C856D94D-288A-4F0C-A14B-31048EC2F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098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1001</a:t>
            </a:r>
          </a:p>
        </p:txBody>
      </p:sp>
      <p:sp>
        <p:nvSpPr>
          <p:cNvPr id="255002" name="Text Box 26">
            <a:extLst>
              <a:ext uri="{FF2B5EF4-FFF2-40B4-BE49-F238E27FC236}">
                <a16:creationId xmlns:a16="http://schemas.microsoft.com/office/drawing/2014/main" id="{3902E88C-D103-4E3D-9323-FA191C3B8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100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0101</a:t>
            </a:r>
          </a:p>
        </p:txBody>
      </p:sp>
      <p:sp>
        <p:nvSpPr>
          <p:cNvPr id="255003" name="Text Box 27">
            <a:extLst>
              <a:ext uri="{FF2B5EF4-FFF2-40B4-BE49-F238E27FC236}">
                <a16:creationId xmlns:a16="http://schemas.microsoft.com/office/drawing/2014/main" id="{CF6AE19F-B244-452D-B157-640BB23E7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0001</a:t>
            </a:r>
          </a:p>
        </p:txBody>
      </p:sp>
      <p:sp>
        <p:nvSpPr>
          <p:cNvPr id="13338" name="Line 29">
            <a:extLst>
              <a:ext uri="{FF2B5EF4-FFF2-40B4-BE49-F238E27FC236}">
                <a16:creationId xmlns:a16="http://schemas.microsoft.com/office/drawing/2014/main" id="{6734216D-BBEE-4E7D-BE88-DF7460EB03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30">
            <a:extLst>
              <a:ext uri="{FF2B5EF4-FFF2-40B4-BE49-F238E27FC236}">
                <a16:creationId xmlns:a16="http://schemas.microsoft.com/office/drawing/2014/main" id="{E371B684-C8FD-482D-A28B-F9ACEBA46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362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Line 31">
            <a:extLst>
              <a:ext uri="{FF2B5EF4-FFF2-40B4-BE49-F238E27FC236}">
                <a16:creationId xmlns:a16="http://schemas.microsoft.com/office/drawing/2014/main" id="{F9CDC85B-6B4D-402B-9E38-283CE5ADA7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743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10B285-7B46-4241-9015-3ABD7DD70DD5}"/>
              </a:ext>
            </a:extLst>
          </p:cNvPr>
          <p:cNvSpPr/>
          <p:nvPr/>
        </p:nvSpPr>
        <p:spPr>
          <a:xfrm>
            <a:off x="6553200" y="2743200"/>
            <a:ext cx="1142990" cy="91439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B7A2EF2-6275-473B-9DA0-26103555E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Cohen-Sutherland Clipping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C487D97-6588-48F0-AD07-F6CCD54C4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Find binary codes of two endpoints (C</a:t>
            </a:r>
            <a:r>
              <a:rPr lang="en-US" altLang="en-US" baseline="-25000" dirty="0"/>
              <a:t>1</a:t>
            </a:r>
            <a:r>
              <a:rPr lang="en-US" altLang="en-US" dirty="0"/>
              <a:t>, C</a:t>
            </a:r>
            <a:r>
              <a:rPr lang="en-US" altLang="en-US" baseline="-25000" dirty="0"/>
              <a:t>2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= C</a:t>
            </a:r>
            <a:r>
              <a:rPr lang="en-US" altLang="en-US" baseline="-25000" dirty="0"/>
              <a:t>2</a:t>
            </a:r>
            <a:r>
              <a:rPr lang="en-US" altLang="en-US" dirty="0"/>
              <a:t> = 0</a:t>
            </a:r>
          </a:p>
          <a:p>
            <a:pPr lvl="2" eaLnBrk="1" hangingPunct="1"/>
            <a:r>
              <a:rPr lang="en-US" altLang="en-US" dirty="0"/>
              <a:t>Accept the line, both endpoints inside the window</a:t>
            </a:r>
          </a:p>
          <a:p>
            <a:pPr lvl="1" eaLnBrk="1" hangingPunct="1"/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 = 0 or C</a:t>
            </a:r>
            <a:r>
              <a:rPr lang="en-US" altLang="en-US" baseline="-25000" dirty="0"/>
              <a:t>2</a:t>
            </a:r>
            <a:r>
              <a:rPr lang="en-US" altLang="en-US" dirty="0"/>
              <a:t> = 0 (but not both)</a:t>
            </a:r>
          </a:p>
          <a:p>
            <a:pPr lvl="2" eaLnBrk="1" hangingPunct="1"/>
            <a:r>
              <a:rPr lang="en-US" altLang="en-US" dirty="0"/>
              <a:t>One endpoint outside the window</a:t>
            </a:r>
          </a:p>
          <a:p>
            <a:pPr lvl="2" eaLnBrk="1" hangingPunct="1"/>
            <a:r>
              <a:rPr lang="en-US" altLang="en-US" dirty="0"/>
              <a:t>Nonzero bits give the lines with which to intersect</a:t>
            </a:r>
          </a:p>
          <a:p>
            <a:pPr lvl="2" eaLnBrk="1" hangingPunct="1"/>
            <a:r>
              <a:rPr lang="en-US" altLang="en-US" dirty="0"/>
              <a:t>Maximum two intersection to get the clipped line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 &amp; C</a:t>
            </a:r>
            <a:r>
              <a:rPr lang="en-US" altLang="en-US" baseline="-25000" dirty="0"/>
              <a:t>2</a:t>
            </a:r>
            <a:r>
              <a:rPr lang="en-US" altLang="en-US" dirty="0"/>
              <a:t> != 0</a:t>
            </a:r>
          </a:p>
          <a:p>
            <a:pPr lvl="2"/>
            <a:r>
              <a:rPr lang="en-US" altLang="en-US" dirty="0"/>
              <a:t>Both endpoints outside the same edge of the window</a:t>
            </a:r>
          </a:p>
          <a:p>
            <a:pPr lvl="2"/>
            <a:r>
              <a:rPr lang="en-US" altLang="en-US" dirty="0"/>
              <a:t>Cull completely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 &amp; C</a:t>
            </a:r>
            <a:r>
              <a:rPr lang="en-US" altLang="en-US" baseline="-25000" dirty="0"/>
              <a:t>2</a:t>
            </a:r>
            <a:r>
              <a:rPr lang="en-US" altLang="en-US" dirty="0"/>
              <a:t> = 0</a:t>
            </a:r>
          </a:p>
          <a:p>
            <a:pPr lvl="2"/>
            <a:r>
              <a:rPr lang="en-US" altLang="en-US" dirty="0"/>
              <a:t>Both endpoints outside, but different edges</a:t>
            </a:r>
          </a:p>
          <a:p>
            <a:pPr lvl="2"/>
            <a:r>
              <a:rPr lang="en-US" altLang="en-US" dirty="0"/>
              <a:t>Find the first intersection and find its binary code</a:t>
            </a:r>
          </a:p>
          <a:p>
            <a:pPr lvl="2"/>
            <a:r>
              <a:rPr lang="en-US" altLang="en-US" dirty="0"/>
              <a:t>Apply recursively on this culled line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7699009-8DB7-452E-851F-66981E6AE0F8}"/>
              </a:ext>
            </a:extLst>
          </p:cNvPr>
          <p:cNvSpPr/>
          <p:nvPr/>
        </p:nvSpPr>
        <p:spPr>
          <a:xfrm rot="5400000">
            <a:off x="6135188" y="3362633"/>
            <a:ext cx="3622766" cy="762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in this order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113375-9D45-48DE-A3A5-9E383FD82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96" y="1008406"/>
            <a:ext cx="4663164" cy="5470455"/>
          </a:xfrm>
        </p:spPr>
        <p:txBody>
          <a:bodyPr/>
          <a:lstStyle/>
          <a:p>
            <a:r>
              <a:rPr lang="en-US" altLang="en-US" dirty="0"/>
              <a:t>Convex polygons clipped to a single polygon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Concave polygons</a:t>
            </a:r>
          </a:p>
          <a:p>
            <a:pPr lvl="1"/>
            <a:r>
              <a:rPr lang="en-US" altLang="en-US" dirty="0"/>
              <a:t>Clip and join to a single polygon</a:t>
            </a:r>
          </a:p>
          <a:p>
            <a:pPr lvl="1"/>
            <a:r>
              <a:rPr lang="en-US" altLang="en-US" dirty="0" err="1"/>
              <a:t>Tessalate</a:t>
            </a:r>
            <a:r>
              <a:rPr lang="en-US" altLang="en-US" dirty="0"/>
              <a:t> and clip triangles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278B67-EFC4-4A84-9825-2E91DEA83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Polygon Clipping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435184CD-B910-44FE-BA2E-8D9B61869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4034" y="1676400"/>
            <a:ext cx="3765550" cy="148907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E36EF841-8815-4743-AAE3-239B3FF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0834" y="3505200"/>
            <a:ext cx="1628775" cy="135255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id="{FF83DAF4-BBFE-436D-B095-12CFCB698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"/>
          <a:stretch>
            <a:fillRect/>
          </a:stretch>
        </p:blipFill>
        <p:spPr bwMode="auto">
          <a:xfrm>
            <a:off x="5216434" y="5276850"/>
            <a:ext cx="33718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6399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98.0205"/>
  <p:tag name="ORIGINALWIDTH" val="190.0098"/>
  <p:tag name="LATEXADDIN" val="\documentclass{article}&#10;\usepackage{amsmath,amsfonts,amssymb,bm}&#10;\pagestyle{empty}&#10;\begin{document}&#10;&#10;\[&#10;\begin{pmatrix}&#10;x_c\\&#10;y_c\\&#10;z_c\\&#10;w_c&#10;\end{pmatrix}&#10;\]&#10;&#10;&#10;\end{document}"/>
  <p:tag name="IGUANATEXSIZE" val="22"/>
  <p:tag name="IGUANATEXCURSOR" val="156"/>
  <p:tag name="TRANSPARENCY" val="True"/>
  <p:tag name="FILENAME" val=""/>
  <p:tag name="INPUTTYPE" val="0"/>
  <p:tag name="LATEXENGINEID" val="1"/>
  <p:tag name="TEMPFOLDER" val="D:\tmp\iguanaTeX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98.5154"/>
  <p:tag name="ORIGINALWIDTH" val="661.534"/>
  <p:tag name="LATEXADDIN" val="\documentclass{article}&#10;\usepackage{amsmath,amsfonts,amssymb,bm}&#10;\pagestyle{empty}&#10;\begin{document}&#10;&#10;\[&#10;\begin{pmatrix}&#10;x_n\\&#10;y_n\\&#10;z_n&#10;\end{pmatrix}&#10;=&#10;\begin{pmatrix}&#10;x_c/w_c\\&#10;y_c/w_c\\&#10;z_c/w_c&#10;\end{pmatrix}&#10;\]&#10;&#10;&#10;\end{document}"/>
  <p:tag name="IGUANATEXSIZE" val="22"/>
  <p:tag name="IGUANATEXCURSOR" val="135"/>
  <p:tag name="TRANSPARENCY" val="True"/>
  <p:tag name="FILENAME" val=""/>
  <p:tag name="INPUTTYPE" val="0"/>
  <p:tag name="LATEXENGINEID" val="1"/>
  <p:tag name="TEMPFOLDER" val="D:\tmp\iguanaTeX\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31758</TotalTime>
  <Words>1221</Words>
  <Application>Microsoft Office PowerPoint</Application>
  <PresentationFormat>On-screen Show (4:3)</PresentationFormat>
  <Paragraphs>339</Paragraphs>
  <Slides>30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Office Theme</vt:lpstr>
      <vt:lpstr>PowerPoint Presentation</vt:lpstr>
      <vt:lpstr>Clip Coordinates vs. NDC</vt:lpstr>
      <vt:lpstr>Culling</vt:lpstr>
      <vt:lpstr>Clipping</vt:lpstr>
      <vt:lpstr>View Frustum Culling &amp; Clipping</vt:lpstr>
      <vt:lpstr>Line Clipping in 2D</vt:lpstr>
      <vt:lpstr>Cohen-Sutherland Clipping</vt:lpstr>
      <vt:lpstr>Cohen-Sutherland Clipping</vt:lpstr>
      <vt:lpstr>Polygon Clipping</vt:lpstr>
      <vt:lpstr>Clipping Convex Polygons</vt:lpstr>
      <vt:lpstr>Sutherland-Hodgeman Algorithm</vt:lpstr>
      <vt:lpstr>View Frustum Culling</vt:lpstr>
      <vt:lpstr>Hierarchical bounding volumes/ Spatial Subdivision</vt:lpstr>
      <vt:lpstr>View Frustum Culling &amp; Clipping</vt:lpstr>
      <vt:lpstr>PowerPoint Presentation</vt:lpstr>
      <vt:lpstr>Polygon Types</vt:lpstr>
      <vt:lpstr>Identifying Concave Polygons</vt:lpstr>
      <vt:lpstr>Triangulating a Convex Polygon</vt:lpstr>
      <vt:lpstr>Triangulating a Convex Polygon</vt:lpstr>
      <vt:lpstr>Polygon Rasterization</vt:lpstr>
      <vt:lpstr>Corner Case: Edge Endpoint</vt:lpstr>
      <vt:lpstr>Corner Case : Edge Endpoint</vt:lpstr>
      <vt:lpstr>Scanning Polygon: Example</vt:lpstr>
      <vt:lpstr>Scanning Polygon: Example</vt:lpstr>
      <vt:lpstr>Scanning Polygon: Example</vt:lpstr>
      <vt:lpstr>Scanning Polygon: Example</vt:lpstr>
      <vt:lpstr>Implementing the Scanline Algorithm</vt:lpstr>
      <vt:lpstr>Edge Table (ET)</vt:lpstr>
      <vt:lpstr>Active Edge Table (AET)</vt:lpstr>
      <vt:lpstr>Scan-Polygon Algorithm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Shuang Zhao</dc:creator>
  <cp:lastModifiedBy>Aditi Majumder</cp:lastModifiedBy>
  <cp:revision>4921</cp:revision>
  <cp:lastPrinted>2019-10-02T23:21:34Z</cp:lastPrinted>
  <dcterms:created xsi:type="dcterms:W3CDTF">2015-02-11T02:57:27Z</dcterms:created>
  <dcterms:modified xsi:type="dcterms:W3CDTF">2020-01-20T20:21:40Z</dcterms:modified>
</cp:coreProperties>
</file>