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6"/>
  </p:notesMasterIdLst>
  <p:handoutMasterIdLst>
    <p:handoutMasterId r:id="rId27"/>
  </p:handoutMasterIdLst>
  <p:sldIdLst>
    <p:sldId id="277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82" r:id="rId14"/>
    <p:sldId id="267" r:id="rId15"/>
    <p:sldId id="268" r:id="rId16"/>
    <p:sldId id="269" r:id="rId17"/>
    <p:sldId id="270" r:id="rId18"/>
    <p:sldId id="272" r:id="rId19"/>
    <p:sldId id="271" r:id="rId20"/>
    <p:sldId id="280" r:id="rId21"/>
    <p:sldId id="273" r:id="rId22"/>
    <p:sldId id="281" r:id="rId23"/>
    <p:sldId id="274" r:id="rId24"/>
    <p:sldId id="275" r:id="rId25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E8E8E"/>
    <a:srgbClr val="C0C0C0"/>
    <a:srgbClr val="DDDDDD"/>
    <a:srgbClr val="009900"/>
    <a:srgbClr val="FF3300"/>
    <a:srgbClr val="BEBEBE"/>
    <a:srgbClr val="39393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7"/>
    <p:restoredTop sz="94737"/>
  </p:normalViewPr>
  <p:slideViewPr>
    <p:cSldViewPr>
      <p:cViewPr varScale="1">
        <p:scale>
          <a:sx n="103" d="100"/>
          <a:sy n="103" d="100"/>
        </p:scale>
        <p:origin x="1827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11D5B4CB-1BBF-4A4D-B691-5D55363BDA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FEAEB200-378B-4395-B159-FBF452B95E3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2" name="Rectangle 4">
            <a:extLst>
              <a:ext uri="{FF2B5EF4-FFF2-40B4-BE49-F238E27FC236}">
                <a16:creationId xmlns:a16="http://schemas.microsoft.com/office/drawing/2014/main" id="{2929BDA1-CA4D-4DE9-B3AE-FD4B39A610A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77EDEFF7-3FF7-47A5-82F2-DF4436FCB8F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fld id="{1B5F2DA0-5057-421D-A799-97D69D401E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DDEB043-2538-4851-ABAD-EFCD4E07E1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17C22B3-E7A6-4E2B-84A3-4C7A61F164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A662D05F-5B0F-4853-AA32-79220210B2F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2C0ADB3E-B27A-49EE-8215-B427A712BB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06DB5950-2D66-4F68-8890-2BB683A605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76BCDA42-EA3A-4B6D-937F-5485D212BB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fld id="{0CAF8DD1-024C-4E27-8538-11A792F1CF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CD9A98A-C1E3-44F5-933B-A3080DE459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401879-E214-42F4-9465-E578A38300CD}" type="slidenum">
              <a:rPr lang="en-US" altLang="en-US" b="0"/>
              <a:pPr eaLnBrk="1" hangingPunct="1"/>
              <a:t>3</a:t>
            </a:fld>
            <a:endParaRPr lang="en-US" altLang="en-US" b="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02013C3-D474-45A9-A3C0-F3D78EFBFA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AA69483-AF12-423B-B604-49A26FBF3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326BCB1-178A-483A-9336-3ED2557621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0A5883-EE94-4BAF-B244-FF4DA7FEBD0F}" type="slidenum">
              <a:rPr lang="en-US" altLang="en-US" b="0"/>
              <a:pPr eaLnBrk="1" hangingPunct="1"/>
              <a:t>12</a:t>
            </a:fld>
            <a:endParaRPr lang="en-US" altLang="en-US" b="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30E2730-B015-47EC-9512-9BE22B852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1B5902C8-66E7-4B7B-A8F9-0EA925369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DBBADA54-3430-49D3-B528-D927E1F034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478777-4EDA-40EB-982E-87EFDBA6965B}" type="slidenum">
              <a:rPr lang="en-US" altLang="en-US" b="0"/>
              <a:pPr eaLnBrk="1" hangingPunct="1"/>
              <a:t>13</a:t>
            </a:fld>
            <a:endParaRPr lang="en-US" altLang="en-US" b="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5DFA771-EEBD-43FB-8F9A-769C4CF985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6AD37EF-58E3-4BB0-BAF0-EC6973965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74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6BE41E5F-6295-4A86-BD56-423A849A10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440B2C-C601-45F0-9DFA-C25D9C4C2AE7}" type="slidenum">
              <a:rPr lang="en-US" altLang="en-US" b="0"/>
              <a:pPr eaLnBrk="1" hangingPunct="1"/>
              <a:t>14</a:t>
            </a:fld>
            <a:endParaRPr lang="en-US" altLang="en-US" b="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77D6F3B-43BC-4A5F-8E40-0D9959B6F9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83150176-5422-4432-8D1D-57591DA0E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48FEBD0C-30D4-434D-B4BC-E65814A70B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E11891-30F9-4406-9882-CB37246298EB}" type="slidenum">
              <a:rPr lang="en-US" altLang="en-US" b="0"/>
              <a:pPr eaLnBrk="1" hangingPunct="1"/>
              <a:t>15</a:t>
            </a:fld>
            <a:endParaRPr lang="en-US" altLang="en-US" b="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F4E7296-FE36-4A9E-A6A7-BE86538FB2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25BB98F-C58A-46BB-8D19-BEF274B51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583CCDDD-7586-4A12-BD86-ED6ED180C7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82D4CD-6FE9-40B0-A126-9545035B3CD3}" type="slidenum">
              <a:rPr lang="en-US" altLang="en-US" b="0"/>
              <a:pPr eaLnBrk="1" hangingPunct="1"/>
              <a:t>16</a:t>
            </a:fld>
            <a:endParaRPr lang="en-US" altLang="en-US" b="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75BD917-83C8-4CC4-9578-D66AF9B515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0D0FB1F7-50A4-4D72-95CB-9555C4954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2F51DB4-63A3-4BE8-B9C4-807CFC39BF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164CA6-72DB-4098-BC23-EE1CE1CCBF4C}" type="slidenum">
              <a:rPr lang="en-US" altLang="en-US" b="0"/>
              <a:pPr eaLnBrk="1" hangingPunct="1"/>
              <a:t>17</a:t>
            </a:fld>
            <a:endParaRPr lang="en-US" altLang="en-US" b="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878EA16-8CA5-4422-B1E1-D104C4B27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818EF4E3-9875-4084-95AA-462E17FA8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123BC6B-6DAB-4510-B3D6-10F1C29DF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1D845C-B194-40F1-B710-3624B3FC3A73}" type="slidenum">
              <a:rPr lang="en-US" altLang="en-US" b="0"/>
              <a:pPr eaLnBrk="1" hangingPunct="1"/>
              <a:t>18</a:t>
            </a:fld>
            <a:endParaRPr lang="en-US" altLang="en-US" b="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371E6B32-3D97-4C97-AEF9-4C3EFCC947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3F6C65A8-9ABD-4547-8FE1-D6C731E26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F6BA171-A68B-4118-9489-5B89D8FDCE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AEBA78-619A-4516-AD28-E9ADA9E39E02}" type="slidenum">
              <a:rPr lang="en-US" altLang="en-US" b="0"/>
              <a:pPr eaLnBrk="1" hangingPunct="1"/>
              <a:t>19</a:t>
            </a:fld>
            <a:endParaRPr lang="en-US" altLang="en-US" b="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36B65F6-BE24-4EB2-B6E2-3CEA05C7F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2D41EC2C-3907-45E0-800D-56C004DEB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ADFDA2C-8D6E-45C3-BDBC-123626A488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5AE592-2080-459C-985F-A22599644FAD}" type="slidenum">
              <a:rPr lang="en-US" altLang="en-US" b="0"/>
              <a:pPr eaLnBrk="1" hangingPunct="1"/>
              <a:t>21</a:t>
            </a:fld>
            <a:endParaRPr lang="en-US" altLang="en-US" b="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3A55BC71-56AE-4E0E-A592-8F37D78BC1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7D2872B-2BDA-4D70-97BE-F36C6C761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1D6FE38-1F43-4F22-A4FC-338DD0D219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7A4CCC-B0CA-416A-8D54-8D6EAAE4310F}" type="slidenum">
              <a:rPr lang="en-US" altLang="en-US" b="0"/>
              <a:pPr eaLnBrk="1" hangingPunct="1"/>
              <a:t>23</a:t>
            </a:fld>
            <a:endParaRPr lang="en-US" altLang="en-US" b="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81E12CA-D313-4F44-B08B-F4632792E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D91F7DF1-9F96-4990-92DB-AEF93EE90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DBBADA54-3430-49D3-B528-D927E1F034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478777-4EDA-40EB-982E-87EFDBA6965B}" type="slidenum">
              <a:rPr lang="en-US" altLang="en-US" b="0"/>
              <a:pPr eaLnBrk="1" hangingPunct="1"/>
              <a:t>4</a:t>
            </a:fld>
            <a:endParaRPr lang="en-US" altLang="en-US" b="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5DFA771-EEBD-43FB-8F9A-769C4CF985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6AD37EF-58E3-4BB0-BAF0-EC6973965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9946025-18B9-4D43-BF8E-76E261A78F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F8AEF8-3803-4EA4-B3C2-B84D55430434}" type="slidenum">
              <a:rPr lang="en-US" altLang="en-US" b="0"/>
              <a:pPr eaLnBrk="1" hangingPunct="1"/>
              <a:t>24</a:t>
            </a:fld>
            <a:endParaRPr lang="en-US" altLang="en-US" b="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4E01CCC-799E-4832-9B3B-21790EF949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85A8239D-A355-4245-B4D2-5616D71F7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D75F5A7C-4CFC-4C6D-9763-B7BE94A1F2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5FE871-FA0C-47C9-90EC-4F7A26466D82}" type="slidenum">
              <a:rPr lang="en-US" altLang="en-US" b="0"/>
              <a:pPr eaLnBrk="1" hangingPunct="1"/>
              <a:t>5</a:t>
            </a:fld>
            <a:endParaRPr lang="en-US" altLang="en-US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524680F-DB7D-40AA-862E-9C554397C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F486F82-E5F5-4513-BE1A-4D96300EA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C24EEEE-D10C-4557-9F35-CF70E8CA1E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4570A7-9E50-4669-BA0E-C3937836AFE0}" type="slidenum">
              <a:rPr lang="en-US" altLang="en-US" b="0"/>
              <a:pPr eaLnBrk="1" hangingPunct="1"/>
              <a:t>6</a:t>
            </a:fld>
            <a:endParaRPr lang="en-US" altLang="en-US" b="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8B21634-7D47-4AE1-82CE-4543DC5C71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D146682-E96A-40C1-9753-2E214377C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7535365-A9A8-4167-B6AC-01C9BA428D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5AEEFD-7063-490A-A860-3692CA0F981F}" type="slidenum">
              <a:rPr lang="en-US" altLang="en-US" b="0"/>
              <a:pPr eaLnBrk="1" hangingPunct="1"/>
              <a:t>7</a:t>
            </a:fld>
            <a:endParaRPr lang="en-US" altLang="en-US" b="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8BC8266A-6F16-4280-AB49-7219E16ACF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8915DDB-1AC6-43CA-9BA8-3D23D7C04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A04F143F-C34D-46AA-A8B6-5EBE4DB5C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BE6177-F4F4-41AE-B235-11423CC7B2F9}" type="slidenum">
              <a:rPr lang="en-US" altLang="en-US" b="0"/>
              <a:pPr eaLnBrk="1" hangingPunct="1"/>
              <a:t>8</a:t>
            </a:fld>
            <a:endParaRPr lang="en-US" altLang="en-US" b="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8282493-B65A-4D55-99D4-7EFCB152BA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15F1501-88B0-41EB-BD96-0574B43FC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0CCD669-6057-4A54-9BAA-1770DB8779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5BD417-30E0-41C0-8A79-B5CFEE2BCB07}" type="slidenum">
              <a:rPr lang="en-US" altLang="en-US" b="0"/>
              <a:pPr eaLnBrk="1" hangingPunct="1"/>
              <a:t>9</a:t>
            </a:fld>
            <a:endParaRPr lang="en-US" altLang="en-US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B13C322-49B9-4B29-8BFF-151D215950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7F000838-7B79-429D-8D2F-95FE9E942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B8C3B377-22A3-4F62-8803-F104AF7E27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E6DA50-C616-4A97-9436-3EDE83F44810}" type="slidenum">
              <a:rPr lang="en-US" altLang="en-US" b="0"/>
              <a:pPr eaLnBrk="1" hangingPunct="1"/>
              <a:t>10</a:t>
            </a:fld>
            <a:endParaRPr lang="en-US" altLang="en-US" b="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4B7788DC-77C9-4A39-B9CB-8FAA83B8D8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5268EB3C-EDFC-499B-AAD1-65524B87C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0AFEF0B-5416-457C-AC5A-A6BD0C392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663CC8-D48D-47B1-9A49-4F1CFB0C601A}" type="slidenum">
              <a:rPr lang="en-US" altLang="en-US" b="0"/>
              <a:pPr eaLnBrk="1" hangingPunct="1"/>
              <a:t>11</a:t>
            </a:fld>
            <a:endParaRPr lang="en-US" altLang="en-US" b="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B0B98AC-4EB7-4421-85CD-50D6392A72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10032A1-5470-473A-8FE7-750731832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n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51451" y="2040466"/>
            <a:ext cx="6955431" cy="2777067"/>
            <a:chOff x="1473047" y="629073"/>
            <a:chExt cx="6955431" cy="2777067"/>
          </a:xfrm>
        </p:grpSpPr>
        <p:sp>
          <p:nvSpPr>
            <p:cNvPr id="3" name="Rectangle 2"/>
            <p:cNvSpPr/>
            <p:nvPr/>
          </p:nvSpPr>
          <p:spPr>
            <a:xfrm>
              <a:off x="1473047" y="629073"/>
              <a:ext cx="2854532" cy="2777067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80268" y="879045"/>
              <a:ext cx="3148210" cy="2277122"/>
            </a:xfrm>
            <a:prstGeom prst="rect">
              <a:avLst/>
            </a:prstGeom>
            <a:blipFill dpi="0" rotWithShape="1">
              <a:blip r:embed="rId3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0"/>
            <a:ext cx="523220" cy="6858002"/>
            <a:chOff x="-1" y="0"/>
            <a:chExt cx="523220" cy="6858002"/>
          </a:xfrm>
        </p:grpSpPr>
        <p:sp>
          <p:nvSpPr>
            <p:cNvPr id="20" name="Rectangle 19"/>
            <p:cNvSpPr/>
            <p:nvPr/>
          </p:nvSpPr>
          <p:spPr>
            <a:xfrm rot="16200000">
              <a:off x="-3173399" y="3173401"/>
              <a:ext cx="6858002" cy="511199"/>
            </a:xfrm>
            <a:prstGeom prst="rect">
              <a:avLst/>
            </a:prstGeom>
            <a:solidFill>
              <a:srgbClr val="D6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b="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0800000">
              <a:off x="-1" y="2587555"/>
              <a:ext cx="523220" cy="418467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l"/>
              <a:r>
                <a:rPr lang="en-US" sz="2200" b="0" dirty="0">
                  <a:solidFill>
                    <a:schemeClr val="accent2">
                      <a:lumMod val="75000"/>
                    </a:schemeClr>
                  </a:solidFill>
                </a:rPr>
                <a:t>Shuang Zhao, CS 112, Fall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518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95400" y="228600"/>
            <a:ext cx="7648575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4210050" cy="2074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43450" y="1828800"/>
            <a:ext cx="4211638" cy="2074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056063"/>
            <a:ext cx="4210050" cy="2076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4056063"/>
            <a:ext cx="4211638" cy="2076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26BCD52-4B6A-409F-96D4-4D45B748C5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1ABE300-6536-4BE5-B5D1-212A2865EC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B5D6EFE-C4A6-4C58-8B92-3DA37B9B45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757F7-1B6B-4B87-8DD5-A4F5DF10E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82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CD7D549-A562-49C6-806C-8E79574D6049}"/>
              </a:ext>
            </a:extLst>
          </p:cNvPr>
          <p:cNvGrpSpPr/>
          <p:nvPr/>
        </p:nvGrpSpPr>
        <p:grpSpPr>
          <a:xfrm>
            <a:off x="1351451" y="2040466"/>
            <a:ext cx="6955431" cy="2777067"/>
            <a:chOff x="1473047" y="629073"/>
            <a:chExt cx="6955431" cy="277706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7E0C31E-9492-4970-8594-50035A2CBCD9}"/>
                </a:ext>
              </a:extLst>
            </p:cNvPr>
            <p:cNvSpPr/>
            <p:nvPr/>
          </p:nvSpPr>
          <p:spPr>
            <a:xfrm>
              <a:off x="1473047" y="629073"/>
              <a:ext cx="2854532" cy="2777067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E7A196-449C-4233-8AD7-E33C05C73802}"/>
                </a:ext>
              </a:extLst>
            </p:cNvPr>
            <p:cNvSpPr/>
            <p:nvPr/>
          </p:nvSpPr>
          <p:spPr>
            <a:xfrm>
              <a:off x="5280268" y="879045"/>
              <a:ext cx="3148210" cy="2277122"/>
            </a:xfrm>
            <a:prstGeom prst="rect">
              <a:avLst/>
            </a:prstGeom>
            <a:blipFill dpi="0" rotWithShape="1">
              <a:blip r:embed="rId3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48" y="1336915"/>
            <a:ext cx="7886700" cy="1325563"/>
          </a:xfrm>
        </p:spPr>
        <p:txBody>
          <a:bodyPr anchor="ctr"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0B92E9-E6A6-447B-AC8B-E36D5120C7A0}"/>
              </a:ext>
            </a:extLst>
          </p:cNvPr>
          <p:cNvGrpSpPr/>
          <p:nvPr/>
        </p:nvGrpSpPr>
        <p:grpSpPr>
          <a:xfrm>
            <a:off x="0" y="0"/>
            <a:ext cx="523220" cy="6858002"/>
            <a:chOff x="-1" y="0"/>
            <a:chExt cx="523220" cy="685800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21A1EE-DDC1-4F46-8F69-B22621E531E0}"/>
                </a:ext>
              </a:extLst>
            </p:cNvPr>
            <p:cNvSpPr/>
            <p:nvPr/>
          </p:nvSpPr>
          <p:spPr>
            <a:xfrm rot="16200000">
              <a:off x="-3173399" y="3173401"/>
              <a:ext cx="6858002" cy="511199"/>
            </a:xfrm>
            <a:prstGeom prst="rect">
              <a:avLst/>
            </a:prstGeom>
            <a:solidFill>
              <a:srgbClr val="D6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DCC4EC-EDF0-4E09-BC5B-060DD1186F78}"/>
                </a:ext>
              </a:extLst>
            </p:cNvPr>
            <p:cNvSpPr txBox="1"/>
            <p:nvPr/>
          </p:nvSpPr>
          <p:spPr>
            <a:xfrm rot="10800000">
              <a:off x="-1" y="2587555"/>
              <a:ext cx="523220" cy="418467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l"/>
              <a:r>
                <a:rPr lang="en-US" sz="2200" dirty="0">
                  <a:solidFill>
                    <a:schemeClr val="accent2">
                      <a:lumMod val="75000"/>
                    </a:schemeClr>
                  </a:solidFill>
                </a:rPr>
                <a:t>Shuang Zhao, CS 112, Fall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792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6" y="1008406"/>
            <a:ext cx="8914360" cy="5470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14A60E-46AA-482C-ACFB-B86D5ED8AEDF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b="0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D19F16-4DC9-4FF9-9DDE-775091052406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>
                <a:solidFill>
                  <a:schemeClr val="bg1">
                    <a:lumMod val="7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122874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45855-BA5E-4E44-AA5D-AE7E871F0F7B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EF7FF8-5264-4BB0-9315-2305967CD7A4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383490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3708-8768-44B2-93C1-1E7F62B1B8CC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46B16-D0BF-48B2-A2B7-D0F7C4F4A2EF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Shuang Zhao, CS112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E2AB7E-0D36-454E-8460-8ADA6A584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96" y="1008406"/>
            <a:ext cx="8914360" cy="5470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9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3708-8768-44B2-93C1-1E7F62B1B8CC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46B16-D0BF-48B2-A2B7-D0F7C4F4A2EF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397721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B611B4-88D2-4E41-9BB8-1AD780A3A2DE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9D623-5486-4943-B7C3-E2E38725EC9E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200975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0AFB3F-807F-4EE8-9501-F092DBEC5F98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4BC71-A73E-43B6-91D7-5361634D09BE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262816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48575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828800"/>
            <a:ext cx="4210050" cy="4303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43450" y="1828800"/>
            <a:ext cx="4211638" cy="2074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43450" y="4056063"/>
            <a:ext cx="4211638" cy="2076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AF6190F-EDA7-44D3-9590-5D3D1AFC9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79A78F1-C1C1-413D-8707-7A45BC2B9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3778AF40-E581-4584-AC20-00197E8CD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04E6B-D347-4206-9BA5-E05C0F1DC1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38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3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9" r:id="rId9"/>
    <p:sldLayoutId id="214748369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5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6.png"/><Relationship Id="rId18" Type="http://schemas.openxmlformats.org/officeDocument/2006/relationships/image" Target="../media/image15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5.png"/><Relationship Id="rId17" Type="http://schemas.openxmlformats.org/officeDocument/2006/relationships/image" Target="../media/image14.png"/><Relationship Id="rId2" Type="http://schemas.openxmlformats.org/officeDocument/2006/relationships/tags" Target="../tags/tag11.xml"/><Relationship Id="rId16" Type="http://schemas.openxmlformats.org/officeDocument/2006/relationships/image" Target="../media/image10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14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D753A2-CA1C-464F-99BE-74CE543E6B0A}"/>
              </a:ext>
            </a:extLst>
          </p:cNvPr>
          <p:cNvSpPr txBox="1"/>
          <p:nvPr/>
        </p:nvSpPr>
        <p:spPr>
          <a:xfrm>
            <a:off x="732651" y="1752600"/>
            <a:ext cx="8174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j-lt"/>
              </a:rPr>
              <a:t>CS112: Texture Mapping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A9EA55-E878-4305-8A7B-9E28E346ADE9}"/>
              </a:ext>
            </a:extLst>
          </p:cNvPr>
          <p:cNvSpPr txBox="1"/>
          <p:nvPr/>
        </p:nvSpPr>
        <p:spPr>
          <a:xfrm>
            <a:off x="1921342" y="4332063"/>
            <a:ext cx="57967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+mj-lt"/>
              </a:rPr>
              <a:t>Shuang Zhao</a:t>
            </a:r>
          </a:p>
          <a:p>
            <a:pPr algn="ctr"/>
            <a:r>
              <a:rPr lang="en-US" sz="2400" b="0" dirty="0">
                <a:solidFill>
                  <a:schemeClr val="bg1"/>
                </a:solidFill>
                <a:latin typeface="+mj-lt"/>
              </a:rPr>
              <a:t>Assistant Professor of Computer Science</a:t>
            </a:r>
          </a:p>
          <a:p>
            <a:pPr algn="ctr"/>
            <a:r>
              <a:rPr lang="en-US" sz="2400" b="0" dirty="0">
                <a:solidFill>
                  <a:schemeClr val="bg1"/>
                </a:solidFill>
                <a:latin typeface="+mj-lt"/>
              </a:rPr>
              <a:t>University of California, Irvine</a:t>
            </a:r>
            <a:endParaRPr lang="en-US" sz="28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033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59DF2D80-DD06-4475-8ED4-B6A1F2FEAE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Arbitrary geometry can be hard to parameterize</a:t>
            </a:r>
          </a:p>
          <a:p>
            <a:pPr eaLnBrk="1" hangingPunct="1"/>
            <a:r>
              <a:rPr lang="en-US" altLang="en-US" dirty="0"/>
              <a:t>Solution:</a:t>
            </a:r>
          </a:p>
          <a:p>
            <a:pPr lvl="1"/>
            <a:r>
              <a:rPr lang="en-US" altLang="en-US" dirty="0"/>
              <a:t>Define intermediate simpler surface (e.g., plane, sphere, or cylinder) and parameterize it</a:t>
            </a:r>
          </a:p>
          <a:p>
            <a:pPr lvl="1"/>
            <a:r>
              <a:rPr lang="en-US" altLang="en-US" dirty="0"/>
              <a:t>Enclose arbitrary geometry within the intermediate one</a:t>
            </a:r>
          </a:p>
          <a:p>
            <a:pPr eaLnBrk="1" hangingPunct="1"/>
            <a:r>
              <a:rPr lang="en-US" altLang="en-US" dirty="0"/>
              <a:t>More close these shapes are, better (i.e., more uniform) the mapping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ECFC84B9-E965-4ED2-AA68-1A0E18001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Indirect Method</a:t>
            </a:r>
          </a:p>
        </p:txBody>
      </p:sp>
      <p:pic>
        <p:nvPicPr>
          <p:cNvPr id="11268" name="Picture 4" descr="texintermediate">
            <a:extLst>
              <a:ext uri="{FF2B5EF4-FFF2-40B4-BE49-F238E27FC236}">
                <a16:creationId xmlns:a16="http://schemas.microsoft.com/office/drawing/2014/main" id="{8DF07B21-3191-41AD-ABE7-22C9F7DF8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49" y="4267200"/>
            <a:ext cx="3859053" cy="179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>
            <a:extLst>
              <a:ext uri="{FF2B5EF4-FFF2-40B4-BE49-F238E27FC236}">
                <a16:creationId xmlns:a16="http://schemas.microsoft.com/office/drawing/2014/main" id="{5CA532BD-C16B-4041-A006-A3C8DF5E41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429" y="1671897"/>
            <a:ext cx="5571429" cy="4142857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F7AB313D-9B0F-415D-B5BC-E6BF2C23C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 (Planar Mapping)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>
            <a:extLst>
              <a:ext uri="{FF2B5EF4-FFF2-40B4-BE49-F238E27FC236}">
                <a16:creationId xmlns:a16="http://schemas.microsoft.com/office/drawing/2014/main" id="{3A5EB5BE-4977-4624-B650-BC8FB8B042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82" y="1657059"/>
            <a:ext cx="5544324" cy="4172532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E699AF42-A616-4DB4-89A4-BE4F2BBBE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 (Cylindrical Mapping)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3A86C211-CD36-4A35-B701-1AF6BC231E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3505200" cy="2209800"/>
          </a:xfrm>
        </p:spPr>
        <p:txBody>
          <a:bodyPr/>
          <a:lstStyle/>
          <a:p>
            <a:pPr eaLnBrk="1" hangingPunct="1"/>
            <a:r>
              <a:rPr lang="en-US" altLang="en-US" dirty="0"/>
              <a:t>Three spaces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C91D358B-0382-49F1-A2D7-5FBF2AF82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2D Texture Mapping</a:t>
            </a:r>
          </a:p>
        </p:txBody>
      </p:sp>
      <p:pic>
        <p:nvPicPr>
          <p:cNvPr id="5124" name="Picture 4" descr="texspaces">
            <a:extLst>
              <a:ext uri="{FF2B5EF4-FFF2-40B4-BE49-F238E27FC236}">
                <a16:creationId xmlns:a16="http://schemas.microsoft.com/office/drawing/2014/main" id="{64EA7C6A-0161-4B42-B014-6DB77A104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162925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6">
            <a:extLst>
              <a:ext uri="{FF2B5EF4-FFF2-40B4-BE49-F238E27FC236}">
                <a16:creationId xmlns:a16="http://schemas.microsoft.com/office/drawing/2014/main" id="{837B26F0-6C68-4AB9-90FC-109E6F5D9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Texture Space</a:t>
            </a:r>
          </a:p>
        </p:txBody>
      </p:sp>
      <p:sp>
        <p:nvSpPr>
          <p:cNvPr id="5126" name="Text Box 7">
            <a:extLst>
              <a:ext uri="{FF2B5EF4-FFF2-40B4-BE49-F238E27FC236}">
                <a16:creationId xmlns:a16="http://schemas.microsoft.com/office/drawing/2014/main" id="{0C193E93-716A-4266-AE0D-0C4A9BDDC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44958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Object Space</a:t>
            </a:r>
          </a:p>
        </p:txBody>
      </p:sp>
      <p:sp>
        <p:nvSpPr>
          <p:cNvPr id="5127" name="Text Box 8">
            <a:extLst>
              <a:ext uri="{FF2B5EF4-FFF2-40B4-BE49-F238E27FC236}">
                <a16:creationId xmlns:a16="http://schemas.microsoft.com/office/drawing/2014/main" id="{86605704-F5E7-4710-AF53-6664496A5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00" y="426720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Screen Space</a:t>
            </a:r>
          </a:p>
        </p:txBody>
      </p:sp>
      <p:sp>
        <p:nvSpPr>
          <p:cNvPr id="419850" name="AutoShape 10">
            <a:extLst>
              <a:ext uri="{FF2B5EF4-FFF2-40B4-BE49-F238E27FC236}">
                <a16:creationId xmlns:a16="http://schemas.microsoft.com/office/drawing/2014/main" id="{8ACA3AF0-CB4B-4118-9A0E-2770B4AD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648200"/>
            <a:ext cx="1295400" cy="609600"/>
          </a:xfrm>
          <a:prstGeom prst="curvedUpArrow">
            <a:avLst>
              <a:gd name="adj1" fmla="val 42500"/>
              <a:gd name="adj2" fmla="val 85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851" name="AutoShape 11">
            <a:extLst>
              <a:ext uri="{FF2B5EF4-FFF2-40B4-BE49-F238E27FC236}">
                <a16:creationId xmlns:a16="http://schemas.microsoft.com/office/drawing/2014/main" id="{ECA743D9-C942-4513-94A1-D42B19286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876800"/>
            <a:ext cx="1295400" cy="609600"/>
          </a:xfrm>
          <a:prstGeom prst="curvedUpArrow">
            <a:avLst>
              <a:gd name="adj1" fmla="val 42500"/>
              <a:gd name="adj2" fmla="val 85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852" name="Text Box 12">
            <a:extLst>
              <a:ext uri="{FF2B5EF4-FFF2-40B4-BE49-F238E27FC236}">
                <a16:creationId xmlns:a16="http://schemas.microsoft.com/office/drawing/2014/main" id="{42D2DE64-2208-4970-A687-AB817D1C6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99" y="5348287"/>
            <a:ext cx="427553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dirty="0"/>
              <a:t>Done by modeling</a:t>
            </a:r>
          </a:p>
          <a:p>
            <a:pPr eaLnBrk="1" hangingPunct="1"/>
            <a:r>
              <a:rPr lang="en-US" altLang="en-US" b="0" dirty="0"/>
              <a:t>(providing per-point texture coordinates)</a:t>
            </a:r>
          </a:p>
        </p:txBody>
      </p:sp>
      <p:sp>
        <p:nvSpPr>
          <p:cNvPr id="419853" name="Text Box 13">
            <a:extLst>
              <a:ext uri="{FF2B5EF4-FFF2-40B4-BE49-F238E27FC236}">
                <a16:creationId xmlns:a16="http://schemas.microsoft.com/office/drawing/2014/main" id="{652B92D5-B65B-48B5-8360-D8B4DC82D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244" y="5555277"/>
            <a:ext cx="2664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dirty="0"/>
              <a:t>Done via rasterization</a:t>
            </a:r>
          </a:p>
        </p:txBody>
      </p:sp>
    </p:spTree>
    <p:extLst>
      <p:ext uri="{BB962C8B-B14F-4D97-AF65-F5344CB8AC3E}">
        <p14:creationId xmlns:p14="http://schemas.microsoft.com/office/powerpoint/2010/main" val="401632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0" grpId="0" animBg="1"/>
      <p:bldP spid="419851" grpId="0" animBg="1"/>
      <p:bldP spid="419852" grpId="0"/>
      <p:bldP spid="4198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53EECB2-585C-460C-BF26-6A5FF9F97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Object Space to Screen Space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794620-C4B4-4BB7-821D-E775657AF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texture coordinates are known in the object space</a:t>
            </a:r>
          </a:p>
          <a:p>
            <a:r>
              <a:rPr lang="en-US" altLang="en-US" dirty="0"/>
              <a:t>Needs to be interpolated in the screen space</a:t>
            </a:r>
          </a:p>
          <a:p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620B5E3-C20B-4153-8386-872835213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2788" y="2514600"/>
            <a:ext cx="6353175" cy="341788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52" name="Picture 8">
            <a:extLst>
              <a:ext uri="{FF2B5EF4-FFF2-40B4-BE49-F238E27FC236}">
                <a16:creationId xmlns:a16="http://schemas.microsoft.com/office/drawing/2014/main" id="{88A6F6F7-66E7-41C5-8390-1BFBBD0BED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34" y="3624341"/>
            <a:ext cx="1047619" cy="237969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6386" name="Rectangle 2">
            <a:extLst>
              <a:ext uri="{FF2B5EF4-FFF2-40B4-BE49-F238E27FC236}">
                <a16:creationId xmlns:a16="http://schemas.microsoft.com/office/drawing/2014/main" id="{AB7714C6-7D38-4CE4-8ACC-F7DA50E5C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Interpolation of Attributes</a:t>
            </a:r>
          </a:p>
        </p:txBody>
      </p:sp>
      <p:pic>
        <p:nvPicPr>
          <p:cNvPr id="441354" name="Picture 10">
            <a:extLst>
              <a:ext uri="{FF2B5EF4-FFF2-40B4-BE49-F238E27FC236}">
                <a16:creationId xmlns:a16="http://schemas.microsoft.com/office/drawing/2014/main" id="{3827138F-78C6-4F9F-A3F7-31698C5676D6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0203" y="1223871"/>
            <a:ext cx="3281362" cy="98583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441358" name="Picture 14">
            <a:extLst>
              <a:ext uri="{FF2B5EF4-FFF2-40B4-BE49-F238E27FC236}">
                <a16:creationId xmlns:a16="http://schemas.microsoft.com/office/drawing/2014/main" id="{04CD89DE-1899-4A25-BA95-185EFE2FB82E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7639" y="1344055"/>
            <a:ext cx="2111375" cy="74136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394E57A-BE7D-4CDF-AF6D-8B327F4D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2788" y="2514600"/>
            <a:ext cx="6353175" cy="341788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621147-98B7-4614-BD87-D06E3C28A2EF}"/>
              </a:ext>
            </a:extLst>
          </p:cNvPr>
          <p:cNvSpPr txBox="1"/>
          <p:nvPr/>
        </p:nvSpPr>
        <p:spPr>
          <a:xfrm>
            <a:off x="4953000" y="2145268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(Linearly interpolate using 1/Z)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1D376060-6175-464F-9D86-8846492445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to query texture images using continuous texture coordinates?</a:t>
            </a:r>
          </a:p>
          <a:p>
            <a:pPr lvl="1"/>
            <a:r>
              <a:rPr lang="en-US" altLang="en-US" dirty="0"/>
              <a:t>E.g., evaluating </a:t>
            </a:r>
            <a:r>
              <a:rPr lang="en-US" altLang="en-US" i="1" dirty="0"/>
              <a:t>I</a:t>
            </a:r>
            <a:r>
              <a:rPr lang="en-US" altLang="en-US" baseline="-25000" dirty="0"/>
              <a:t>1</a:t>
            </a:r>
            <a:r>
              <a:rPr lang="en-US" altLang="en-US" dirty="0"/>
              <a:t>(</a:t>
            </a:r>
            <a:r>
              <a:rPr lang="en-US" altLang="en-US" i="1" dirty="0"/>
              <a:t>u</a:t>
            </a:r>
            <a:r>
              <a:rPr lang="en-US" altLang="en-US" dirty="0"/>
              <a:t>) for 1D texture </a:t>
            </a:r>
            <a:r>
              <a:rPr lang="en-US" altLang="en-US" i="1" dirty="0"/>
              <a:t>I</a:t>
            </a:r>
            <a:r>
              <a:rPr lang="en-US" altLang="en-US" baseline="-25000" dirty="0"/>
              <a:t>1</a:t>
            </a:r>
            <a:r>
              <a:rPr lang="en-US" altLang="en-US" dirty="0"/>
              <a:t> or </a:t>
            </a:r>
            <a:r>
              <a:rPr lang="en-US" altLang="en-US" i="1" dirty="0"/>
              <a:t>I</a:t>
            </a:r>
            <a:r>
              <a:rPr lang="en-US" altLang="en-US" baseline="-25000" dirty="0"/>
              <a:t>2</a:t>
            </a:r>
            <a:r>
              <a:rPr lang="en-US" altLang="en-US" dirty="0"/>
              <a:t>(</a:t>
            </a:r>
            <a:r>
              <a:rPr lang="en-US" altLang="en-US" i="1" dirty="0"/>
              <a:t>u</a:t>
            </a:r>
            <a:r>
              <a:rPr lang="en-US" altLang="en-US" dirty="0"/>
              <a:t>, </a:t>
            </a:r>
            <a:r>
              <a:rPr lang="en-US" altLang="en-US" i="1" dirty="0"/>
              <a:t>v</a:t>
            </a:r>
            <a:r>
              <a:rPr lang="en-US" altLang="en-US" dirty="0"/>
              <a:t>) for 2D texture </a:t>
            </a:r>
            <a:r>
              <a:rPr lang="en-US" altLang="en-US" i="1" dirty="0"/>
              <a:t>I</a:t>
            </a:r>
            <a:r>
              <a:rPr lang="en-US" altLang="en-US" baseline="-25000" dirty="0"/>
              <a:t>2</a:t>
            </a:r>
            <a:r>
              <a:rPr lang="en-US" altLang="en-US" dirty="0"/>
              <a:t> with </a:t>
            </a:r>
            <a:r>
              <a:rPr lang="en-US" altLang="en-US" i="1" dirty="0"/>
              <a:t>u,</a:t>
            </a:r>
            <a:r>
              <a:rPr lang="en-US" altLang="en-US" dirty="0"/>
              <a:t> </a:t>
            </a:r>
            <a:r>
              <a:rPr lang="en-US" altLang="en-US" i="1" dirty="0"/>
              <a:t>v</a:t>
            </a:r>
            <a:r>
              <a:rPr lang="en-US" altLang="en-US" dirty="0"/>
              <a:t> being floats between 0 and 1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Common sampling methods</a:t>
            </a:r>
          </a:p>
          <a:p>
            <a:pPr lvl="1"/>
            <a:r>
              <a:rPr lang="en-US" altLang="en-US" dirty="0"/>
              <a:t>Nearest neighbor</a:t>
            </a:r>
          </a:p>
          <a:p>
            <a:pPr lvl="1"/>
            <a:r>
              <a:rPr lang="en-US" altLang="en-US" dirty="0"/>
              <a:t>Linear</a:t>
            </a:r>
          </a:p>
          <a:p>
            <a:pPr lvl="1"/>
            <a:endParaRPr lang="en-US" altLang="en-US" dirty="0"/>
          </a:p>
          <a:p>
            <a:r>
              <a:rPr lang="en-US" altLang="en-US" dirty="0" err="1"/>
              <a:t>Mipmaping</a:t>
            </a:r>
            <a:endParaRPr lang="en-US" altLang="en-US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B0B096B-1B3C-4887-A0C4-5AB7B9EB9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Sampling the Texture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74F01EDD-6662-4C75-9F99-19BAFB2FEC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Let </a:t>
            </a:r>
            <a:r>
              <a:rPr lang="en-US" altLang="en-US" i="1" dirty="0"/>
              <a:t>I</a:t>
            </a:r>
            <a:r>
              <a:rPr lang="en-US" altLang="en-US" baseline="-25000" dirty="0"/>
              <a:t>1</a:t>
            </a:r>
            <a:r>
              <a:rPr lang="en-US" altLang="en-US" dirty="0"/>
              <a:t> be a 1D texture with </a:t>
            </a:r>
            <a:r>
              <a:rPr lang="en-US" altLang="en-US" i="1" dirty="0"/>
              <a:t>n</a:t>
            </a:r>
            <a:r>
              <a:rPr lang="en-US" altLang="en-US" dirty="0"/>
              <a:t> pixels</a:t>
            </a:r>
          </a:p>
          <a:p>
            <a:pPr eaLnBrk="1" hangingPunct="1"/>
            <a:r>
              <a:rPr lang="en-US" altLang="en-US" dirty="0"/>
              <a:t>To evaluate </a:t>
            </a:r>
            <a:r>
              <a:rPr lang="en-US" altLang="en-US" i="1" dirty="0"/>
              <a:t>I</a:t>
            </a:r>
            <a:r>
              <a:rPr lang="en-US" altLang="en-US" baseline="-25000" dirty="0"/>
              <a:t>1</a:t>
            </a:r>
            <a:r>
              <a:rPr lang="en-US" altLang="en-US" dirty="0"/>
              <a:t>(</a:t>
            </a:r>
            <a:r>
              <a:rPr lang="en-US" altLang="en-US" i="1" dirty="0"/>
              <a:t>u</a:t>
            </a:r>
            <a:r>
              <a:rPr lang="en-US" altLang="en-US" dirty="0"/>
              <a:t>) for some 0 &lt; </a:t>
            </a:r>
            <a:r>
              <a:rPr lang="en-US" altLang="en-US" i="1" dirty="0"/>
              <a:t>u</a:t>
            </a:r>
            <a:r>
              <a:rPr lang="en-US" altLang="en-US" dirty="0"/>
              <a:t> &lt; 1:</a:t>
            </a:r>
          </a:p>
          <a:p>
            <a:pPr lvl="1"/>
            <a:r>
              <a:rPr lang="en-US" altLang="en-US" dirty="0"/>
              <a:t>Let </a:t>
            </a:r>
            <a:r>
              <a:rPr lang="en-US" altLang="en-US" i="1" dirty="0"/>
              <a:t>i</a:t>
            </a:r>
            <a:r>
              <a:rPr lang="en-US" altLang="en-US" dirty="0"/>
              <a:t> = floor(</a:t>
            </a:r>
            <a:r>
              <a:rPr lang="en-US" altLang="en-US" i="1" dirty="0"/>
              <a:t>n</a:t>
            </a:r>
            <a:r>
              <a:rPr lang="en-US" altLang="en-US" dirty="0"/>
              <a:t>*</a:t>
            </a:r>
            <a:r>
              <a:rPr lang="en-US" altLang="en-US" i="1" dirty="0"/>
              <a:t>u</a:t>
            </a:r>
            <a:r>
              <a:rPr lang="en-US" altLang="en-US" dirty="0"/>
              <a:t>), </a:t>
            </a:r>
            <a:r>
              <a:rPr lang="en-US" altLang="en-US" sz="2000" dirty="0"/>
              <a:t>which is an integer</a:t>
            </a:r>
            <a:endParaRPr lang="en-US" altLang="en-US" dirty="0"/>
          </a:p>
          <a:p>
            <a:pPr lvl="1"/>
            <a:r>
              <a:rPr lang="en-US" altLang="en-US" dirty="0"/>
              <a:t>Return </a:t>
            </a:r>
            <a:r>
              <a:rPr lang="en-US" altLang="en-US" i="1" dirty="0"/>
              <a:t>I</a:t>
            </a:r>
            <a:r>
              <a:rPr lang="en-US" altLang="en-US" baseline="-25000" dirty="0"/>
              <a:t>1</a:t>
            </a:r>
            <a:r>
              <a:rPr lang="en-US" altLang="en-US" dirty="0"/>
              <a:t>[</a:t>
            </a:r>
            <a:r>
              <a:rPr lang="en-US" altLang="en-US" i="1" dirty="0" err="1"/>
              <a:t>i</a:t>
            </a:r>
            <a:r>
              <a:rPr lang="en-US" altLang="en-US" dirty="0"/>
              <a:t>]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Returns the color of the pixel that is closest to </a:t>
            </a:r>
            <a:r>
              <a:rPr lang="en-US" altLang="en-US" i="1" dirty="0"/>
              <a:t>u</a:t>
            </a:r>
          </a:p>
          <a:p>
            <a:r>
              <a:rPr lang="en-US" altLang="en-US" dirty="0"/>
              <a:t>This mode is called GL_NEAREST in OpenGL and produces pixelized results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EAF4B1CB-0D82-43CF-B648-11818BDE6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Nearest-Neighbor Sampling</a:t>
            </a:r>
          </a:p>
        </p:txBody>
      </p:sp>
      <p:pic>
        <p:nvPicPr>
          <p:cNvPr id="6" name="Picture 2" descr="https://www.scirra.com/images/point-vs-linear.png">
            <a:extLst>
              <a:ext uri="{FF2B5EF4-FFF2-40B4-BE49-F238E27FC236}">
                <a16:creationId xmlns:a16="http://schemas.microsoft.com/office/drawing/2014/main" id="{103BC651-2F6A-4406-A9E6-78250D2AA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16"/>
          <a:stretch/>
        </p:blipFill>
        <p:spPr bwMode="auto">
          <a:xfrm>
            <a:off x="3723970" y="4572000"/>
            <a:ext cx="1703436" cy="18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55EFD359-E055-4E63-881E-DEBA47DCCF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Let </a:t>
            </a:r>
            <a:r>
              <a:rPr lang="en-US" altLang="en-US" i="1" dirty="0"/>
              <a:t>I</a:t>
            </a:r>
            <a:r>
              <a:rPr lang="en-US" altLang="en-US" baseline="-25000" dirty="0"/>
              <a:t>1</a:t>
            </a:r>
            <a:r>
              <a:rPr lang="en-US" altLang="en-US" dirty="0"/>
              <a:t> be a 1D texture with </a:t>
            </a:r>
            <a:r>
              <a:rPr lang="en-US" altLang="en-US" i="1" dirty="0"/>
              <a:t>n</a:t>
            </a:r>
            <a:r>
              <a:rPr lang="en-US" altLang="en-US" dirty="0"/>
              <a:t> pixels</a:t>
            </a:r>
          </a:p>
          <a:p>
            <a:r>
              <a:rPr lang="en-US" altLang="en-US" dirty="0"/>
              <a:t>To evaluate </a:t>
            </a:r>
            <a:r>
              <a:rPr lang="en-US" altLang="en-US" i="1" dirty="0"/>
              <a:t>I</a:t>
            </a:r>
            <a:r>
              <a:rPr lang="en-US" altLang="en-US" baseline="-25000" dirty="0"/>
              <a:t>1</a:t>
            </a:r>
            <a:r>
              <a:rPr lang="en-US" altLang="en-US" dirty="0"/>
              <a:t>(</a:t>
            </a:r>
            <a:r>
              <a:rPr lang="en-US" altLang="en-US" i="1" dirty="0"/>
              <a:t>u</a:t>
            </a:r>
            <a:r>
              <a:rPr lang="en-US" altLang="en-US" dirty="0"/>
              <a:t>) for some 0 &lt; </a:t>
            </a:r>
            <a:r>
              <a:rPr lang="en-US" altLang="en-US" i="1" dirty="0"/>
              <a:t>u</a:t>
            </a:r>
            <a:r>
              <a:rPr lang="en-US" altLang="en-US" dirty="0"/>
              <a:t> &lt; 1:</a:t>
            </a:r>
          </a:p>
          <a:p>
            <a:pPr lvl="1"/>
            <a:r>
              <a:rPr lang="en-US" altLang="en-US" dirty="0"/>
              <a:t>Let </a:t>
            </a:r>
            <a:r>
              <a:rPr lang="en-US" altLang="en-US" i="1" dirty="0" err="1"/>
              <a:t>i</a:t>
            </a:r>
            <a:r>
              <a:rPr lang="en-US" altLang="en-US" dirty="0"/>
              <a:t> = floor(</a:t>
            </a:r>
            <a:r>
              <a:rPr lang="en-US" altLang="en-US" i="1" dirty="0"/>
              <a:t>n</a:t>
            </a:r>
            <a:r>
              <a:rPr lang="en-US" altLang="en-US" dirty="0"/>
              <a:t>*</a:t>
            </a:r>
            <a:r>
              <a:rPr lang="en-US" altLang="en-US" i="1" dirty="0"/>
              <a:t>u</a:t>
            </a:r>
            <a:r>
              <a:rPr lang="en-US" altLang="en-US" dirty="0"/>
              <a:t>), </a:t>
            </a:r>
            <a:r>
              <a:rPr lang="en-US" altLang="en-US" sz="2000" dirty="0"/>
              <a:t>which is an integer</a:t>
            </a:r>
            <a:endParaRPr lang="en-US" altLang="en-US" dirty="0"/>
          </a:p>
          <a:p>
            <a:pPr lvl="1"/>
            <a:r>
              <a:rPr lang="en-US" altLang="en-US" dirty="0"/>
              <a:t>Let </a:t>
            </a:r>
            <a:r>
              <a:rPr lang="en-US" altLang="en-US" i="1" dirty="0"/>
              <a:t>w</a:t>
            </a:r>
            <a:r>
              <a:rPr lang="en-US" altLang="en-US" dirty="0"/>
              <a:t> = </a:t>
            </a:r>
            <a:r>
              <a:rPr lang="en-US" altLang="en-US" dirty="0" err="1"/>
              <a:t>fract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*</a:t>
            </a:r>
            <a:r>
              <a:rPr lang="en-US" altLang="en-US" i="1" dirty="0"/>
              <a:t>u</a:t>
            </a:r>
            <a:r>
              <a:rPr lang="en-US" altLang="en-US" dirty="0"/>
              <a:t>) = </a:t>
            </a:r>
            <a:r>
              <a:rPr lang="en-US" altLang="en-US" i="1" dirty="0"/>
              <a:t>n</a:t>
            </a:r>
            <a:r>
              <a:rPr lang="en-US" altLang="en-US" dirty="0"/>
              <a:t>*</a:t>
            </a:r>
            <a:r>
              <a:rPr lang="en-US" altLang="en-US" i="1" dirty="0"/>
              <a:t>u</a:t>
            </a:r>
            <a:r>
              <a:rPr lang="en-US" altLang="en-US" dirty="0"/>
              <a:t> – </a:t>
            </a:r>
            <a:r>
              <a:rPr lang="en-US" altLang="en-US" i="1" dirty="0" err="1"/>
              <a:t>i</a:t>
            </a:r>
            <a:r>
              <a:rPr lang="en-US" altLang="en-US" dirty="0"/>
              <a:t>, </a:t>
            </a:r>
            <a:r>
              <a:rPr lang="en-US" altLang="en-US" sz="2000" dirty="0"/>
              <a:t>which is a float between 0 and 1</a:t>
            </a:r>
            <a:endParaRPr lang="en-US" altLang="en-US" dirty="0"/>
          </a:p>
          <a:p>
            <a:pPr lvl="1"/>
            <a:r>
              <a:rPr lang="en-US" altLang="en-US" dirty="0"/>
              <a:t>Return (1 - </a:t>
            </a:r>
            <a:r>
              <a:rPr lang="en-US" altLang="en-US" i="1" dirty="0"/>
              <a:t>w</a:t>
            </a:r>
            <a:r>
              <a:rPr lang="en-US" altLang="en-US" dirty="0"/>
              <a:t>)*</a:t>
            </a:r>
            <a:r>
              <a:rPr lang="en-US" altLang="en-US" i="1" dirty="0"/>
              <a:t>I</a:t>
            </a:r>
            <a:r>
              <a:rPr lang="en-US" altLang="en-US" baseline="-25000" dirty="0"/>
              <a:t>1</a:t>
            </a:r>
            <a:r>
              <a:rPr lang="en-US" altLang="en-US" dirty="0"/>
              <a:t>[</a:t>
            </a:r>
            <a:r>
              <a:rPr lang="en-US" altLang="en-US" i="1" dirty="0" err="1"/>
              <a:t>i</a:t>
            </a:r>
            <a:r>
              <a:rPr lang="en-US" altLang="en-US" dirty="0"/>
              <a:t>] + </a:t>
            </a:r>
            <a:r>
              <a:rPr lang="en-US" altLang="en-US" i="1" dirty="0"/>
              <a:t>w</a:t>
            </a:r>
            <a:r>
              <a:rPr lang="en-US" altLang="en-US" dirty="0"/>
              <a:t>*</a:t>
            </a:r>
            <a:r>
              <a:rPr lang="en-US" altLang="en-US" i="1" dirty="0"/>
              <a:t>I</a:t>
            </a:r>
            <a:r>
              <a:rPr lang="en-US" altLang="en-US" baseline="-25000" dirty="0"/>
              <a:t>1</a:t>
            </a:r>
            <a:r>
              <a:rPr lang="en-US" altLang="en-US" dirty="0"/>
              <a:t>[</a:t>
            </a:r>
            <a:r>
              <a:rPr lang="en-US" altLang="en-US" i="1" dirty="0" err="1"/>
              <a:t>i</a:t>
            </a:r>
            <a:r>
              <a:rPr lang="en-US" altLang="en-US" dirty="0"/>
              <a:t> + 1]</a:t>
            </a:r>
          </a:p>
          <a:p>
            <a:pPr lvl="1"/>
            <a:r>
              <a:rPr lang="en-US" altLang="en-US" dirty="0"/>
              <a:t>Linearly interpolates the values of two neighboring pixels</a:t>
            </a:r>
          </a:p>
          <a:p>
            <a:r>
              <a:rPr lang="en-US" altLang="en-US" dirty="0"/>
              <a:t>This mode is called GL_LINEAR in OpenGL and produces smoother results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773E1EE9-58F0-420A-8A5E-DC282B6C1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Linear Sampling</a:t>
            </a:r>
          </a:p>
        </p:txBody>
      </p:sp>
      <p:pic>
        <p:nvPicPr>
          <p:cNvPr id="4" name="Picture 2" descr="https://www.scirra.com/images/point-vs-linear.png">
            <a:extLst>
              <a:ext uri="{FF2B5EF4-FFF2-40B4-BE49-F238E27FC236}">
                <a16:creationId xmlns:a16="http://schemas.microsoft.com/office/drawing/2014/main" id="{B23E4100-2D1D-411B-8FC5-9360F6E8E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733800" y="4572000"/>
            <a:ext cx="1710812" cy="18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47CC2-9681-457C-AA5F-BCD8E6500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Tahoma" panose="020B0604030504040204" pitchFamily="34" charset="0"/>
              </a:rPr>
              <a:t>Texture is inadequately sampled by the pixels</a:t>
            </a:r>
          </a:p>
          <a:p>
            <a:endParaRPr lang="en-US" altLang="en-US" dirty="0">
              <a:latin typeface="Tahoma" panose="020B0604030504040204" pitchFamily="34" charset="0"/>
            </a:endParaRPr>
          </a:p>
          <a:p>
            <a:r>
              <a:rPr lang="en-US" altLang="en-US" dirty="0">
                <a:latin typeface="Tahoma" panose="020B0604030504040204" pitchFamily="34" charset="0"/>
              </a:rPr>
              <a:t>Typical aliasing</a:t>
            </a:r>
          </a:p>
          <a:p>
            <a:endParaRPr lang="en-US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9B89EC55-F541-4F99-AC5F-B55228D3C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Problem: Aliasing</a:t>
            </a:r>
          </a:p>
        </p:txBody>
      </p:sp>
      <p:pic>
        <p:nvPicPr>
          <p:cNvPr id="29" name="Picture 4" descr="Image showing how mipmaps reduce aliasing at large distances.">
            <a:extLst>
              <a:ext uri="{FF2B5EF4-FFF2-40B4-BE49-F238E27FC236}">
                <a16:creationId xmlns:a16="http://schemas.microsoft.com/office/drawing/2014/main" id="{5EDD99C7-0183-4A57-91E9-0D7888AA1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6" r="50476"/>
          <a:stretch/>
        </p:blipFill>
        <p:spPr bwMode="auto">
          <a:xfrm>
            <a:off x="1098115" y="2743200"/>
            <a:ext cx="694777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755F5-0E95-4CA9-AFD0-B676DB32D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PA1 due tomorrow</a:t>
            </a:r>
          </a:p>
          <a:p>
            <a:pPr lvl="1"/>
            <a:r>
              <a:rPr lang="en-US" dirty="0"/>
              <a:t>Remember to submit on time (especially if you turned in PA0 late!)</a:t>
            </a:r>
          </a:p>
          <a:p>
            <a:pPr lvl="1"/>
            <a:endParaRPr lang="en-US" dirty="0"/>
          </a:p>
          <a:p>
            <a:r>
              <a:rPr lang="en-US" dirty="0"/>
              <a:t>PA2 will be released afterward</a:t>
            </a:r>
          </a:p>
          <a:p>
            <a:endParaRPr lang="en-US" dirty="0"/>
          </a:p>
          <a:p>
            <a:r>
              <a:rPr lang="en-US" dirty="0"/>
              <a:t>This week’s discussions:</a:t>
            </a:r>
          </a:p>
          <a:p>
            <a:pPr lvl="1"/>
            <a:r>
              <a:rPr lang="en-US" dirty="0"/>
              <a:t>Shading &amp; lighting concepts (closely related to PA2)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9A5FBE-D577-4420-B8B5-3945B27B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412413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8F4B89-EE9F-46DB-B6FF-E0D7681E7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Ideally, we </a:t>
            </a:r>
            <a:r>
              <a:rPr lang="en-US" altLang="en-US"/>
              <a:t>should render </a:t>
            </a:r>
            <a:r>
              <a:rPr lang="en-US" altLang="en-US" dirty="0"/>
              <a:t>the image with more samples per pixel</a:t>
            </a:r>
          </a:p>
          <a:p>
            <a:pPr lvl="1"/>
            <a:r>
              <a:rPr lang="en-US" dirty="0"/>
              <a:t>E.g., 2x2 AA, 4x4 AA, …</a:t>
            </a:r>
          </a:p>
          <a:p>
            <a:pPr lvl="1"/>
            <a:endParaRPr lang="en-US" dirty="0"/>
          </a:p>
          <a:p>
            <a:r>
              <a:rPr lang="en-US" dirty="0"/>
              <a:t>But this is slow!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85176C-D80F-4307-B3BF-97804EC7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Anti-Aliasing (AA)</a:t>
            </a:r>
          </a:p>
        </p:txBody>
      </p:sp>
    </p:spTree>
    <p:extLst>
      <p:ext uri="{BB962C8B-B14F-4D97-AF65-F5344CB8AC3E}">
        <p14:creationId xmlns:p14="http://schemas.microsoft.com/office/powerpoint/2010/main" val="2113176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E72C3D1D-9550-4269-A893-255D820AAC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Idea:</a:t>
            </a:r>
            <a:r>
              <a:rPr lang="en-US" altLang="en-US" dirty="0"/>
              <a:t> subsampling the textures to reduce its frequency content</a:t>
            </a:r>
          </a:p>
          <a:p>
            <a:pPr eaLnBrk="1" hangingPunct="1"/>
            <a:r>
              <a:rPr lang="en-US" altLang="en-US" dirty="0"/>
              <a:t>At render time, one queries color values from the subsampled image to reduce aliasing</a:t>
            </a:r>
          </a:p>
          <a:p>
            <a:pPr lvl="1"/>
            <a:r>
              <a:rPr lang="en-US" altLang="en-US" dirty="0"/>
              <a:t>The lower frequency content will make the sampling adequate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B4DAD3E1-04FF-46A9-A4F5-2FB8C74FB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Prefiltering</a:t>
            </a:r>
          </a:p>
        </p:txBody>
      </p:sp>
      <p:pic>
        <p:nvPicPr>
          <p:cNvPr id="2052" name="Picture 4" descr="Image showing how mipmaps reduce aliasing at large distances.">
            <a:extLst>
              <a:ext uri="{FF2B5EF4-FFF2-40B4-BE49-F238E27FC236}">
                <a16:creationId xmlns:a16="http://schemas.microsoft.com/office/drawing/2014/main" id="{B32921C3-410B-4521-A448-F128132D3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886200"/>
            <a:ext cx="8001000" cy="225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55ACF8-3502-40D3-9208-3156F5EC0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Progressively subsample the original image into a number of </a:t>
            </a:r>
            <a:r>
              <a:rPr lang="en-US" dirty="0">
                <a:solidFill>
                  <a:schemeClr val="accent2"/>
                </a:solidFill>
              </a:rPr>
              <a:t>levels</a:t>
            </a:r>
          </a:p>
          <a:p>
            <a:pPr lvl="1"/>
            <a:r>
              <a:rPr lang="en-US" dirty="0"/>
              <a:t>Up one level, half the resolution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E591CB-9455-4728-8AE5-65673350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Mipmapping</a:t>
            </a:r>
          </a:p>
        </p:txBody>
      </p:sp>
      <p:pic>
        <p:nvPicPr>
          <p:cNvPr id="5124" name="Picture 4" descr="https://upload.wikimedia.org/wikipedia/commons/5/5c/MipMap_Example_STS101.jpg">
            <a:extLst>
              <a:ext uri="{FF2B5EF4-FFF2-40B4-BE49-F238E27FC236}">
                <a16:creationId xmlns:a16="http://schemas.microsoft.com/office/drawing/2014/main" id="{93141C04-3347-413F-BDD2-65B4FFA34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547594"/>
            <a:ext cx="4953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260E15-3DAB-4903-8B5A-B1DA9065E845}"/>
              </a:ext>
            </a:extLst>
          </p:cNvPr>
          <p:cNvSpPr txBox="1"/>
          <p:nvPr/>
        </p:nvSpPr>
        <p:spPr>
          <a:xfrm>
            <a:off x="5735320" y="584959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[Wikipedia]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7D20D-0859-4119-BCEE-989421D641FC}"/>
              </a:ext>
            </a:extLst>
          </p:cNvPr>
          <p:cNvSpPr txBox="1"/>
          <p:nvPr/>
        </p:nvSpPr>
        <p:spPr>
          <a:xfrm>
            <a:off x="2095500" y="2547594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Level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FD5B2-6078-416A-80CA-AAEF9B3974BF}"/>
              </a:ext>
            </a:extLst>
          </p:cNvPr>
          <p:cNvSpPr txBox="1"/>
          <p:nvPr/>
        </p:nvSpPr>
        <p:spPr>
          <a:xfrm>
            <a:off x="6172200" y="2567447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Level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1543FB-74B6-4C6B-8D85-C6EC938B40AE}"/>
              </a:ext>
            </a:extLst>
          </p:cNvPr>
          <p:cNvSpPr txBox="1"/>
          <p:nvPr/>
        </p:nvSpPr>
        <p:spPr>
          <a:xfrm>
            <a:off x="6248400" y="4445189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Level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098971-BF5C-4576-9BF3-D919FAD40A69}"/>
              </a:ext>
            </a:extLst>
          </p:cNvPr>
          <p:cNvSpPr txBox="1"/>
          <p:nvPr/>
        </p:nvSpPr>
        <p:spPr>
          <a:xfrm>
            <a:off x="5823224" y="5114875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929292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207914C7-6888-44C2-9275-B7670FC9E7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323598"/>
            <a:ext cx="43434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Special way of storing images of different resolutions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</a:t>
            </a:r>
            <a:r>
              <a:rPr lang="en-US" altLang="en-US" sz="2800" baseline="-25000" dirty="0"/>
              <a:t>0</a:t>
            </a:r>
            <a:r>
              <a:rPr lang="en-US" altLang="en-US" sz="2800" dirty="0"/>
              <a:t>: 128x128 (RGB)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: 64x64 (RGB)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: 32x32 (RGB)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…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CB652D7-7AC4-4CAD-AA5B-6522A0D10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Mipmapping</a:t>
            </a:r>
          </a:p>
        </p:txBody>
      </p:sp>
      <p:sp>
        <p:nvSpPr>
          <p:cNvPr id="454661" name="Rectangle 5">
            <a:extLst>
              <a:ext uri="{FF2B5EF4-FFF2-40B4-BE49-F238E27FC236}">
                <a16:creationId xmlns:a16="http://schemas.microsoft.com/office/drawing/2014/main" id="{CFD078FF-693B-49E9-AB43-74181B4A3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475998"/>
            <a:ext cx="3657600" cy="3505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4663" name="Line 7">
            <a:extLst>
              <a:ext uri="{FF2B5EF4-FFF2-40B4-BE49-F238E27FC236}">
                <a16:creationId xmlns:a16="http://schemas.microsoft.com/office/drawing/2014/main" id="{CF6F1824-FF40-4112-9C02-4744774CA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475998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4664" name="Line 8">
            <a:extLst>
              <a:ext uri="{FF2B5EF4-FFF2-40B4-BE49-F238E27FC236}">
                <a16:creationId xmlns:a16="http://schemas.microsoft.com/office/drawing/2014/main" id="{31D522D6-A36C-45EB-ABC5-C21E724DC6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304798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4665" name="Text Box 9">
            <a:extLst>
              <a:ext uri="{FF2B5EF4-FFF2-40B4-BE49-F238E27FC236}">
                <a16:creationId xmlns:a16="http://schemas.microsoft.com/office/drawing/2014/main" id="{4FA7C464-1B8C-4A60-8F3D-9B5F3EAB9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825" y="1028530"/>
            <a:ext cx="2710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dirty="0"/>
              <a:t>Size: 4 x original texture </a:t>
            </a:r>
          </a:p>
        </p:txBody>
      </p:sp>
      <p:sp>
        <p:nvSpPr>
          <p:cNvPr id="454666" name="Text Box 10">
            <a:extLst>
              <a:ext uri="{FF2B5EF4-FFF2-40B4-BE49-F238E27FC236}">
                <a16:creationId xmlns:a16="http://schemas.microsoft.com/office/drawing/2014/main" id="{0FC8917F-7428-4174-B9D4-D43CE5865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999" y="2161798"/>
            <a:ext cx="7312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T</a:t>
            </a:r>
            <a:r>
              <a:rPr lang="en-US" altLang="en-US" baseline="-25000" dirty="0"/>
              <a:t>0</a:t>
            </a:r>
            <a:r>
              <a:rPr lang="en-US" altLang="en-US" dirty="0"/>
              <a:t>(R)</a:t>
            </a:r>
          </a:p>
        </p:txBody>
      </p:sp>
      <p:sp>
        <p:nvSpPr>
          <p:cNvPr id="454667" name="Text Box 11">
            <a:extLst>
              <a:ext uri="{FF2B5EF4-FFF2-40B4-BE49-F238E27FC236}">
                <a16:creationId xmlns:a16="http://schemas.microsoft.com/office/drawing/2014/main" id="{675E27B3-3145-4F57-8318-140FF69C7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3188" y="2161798"/>
            <a:ext cx="7441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T</a:t>
            </a:r>
            <a:r>
              <a:rPr lang="en-US" altLang="en-US" baseline="-25000" dirty="0"/>
              <a:t>0</a:t>
            </a:r>
            <a:r>
              <a:rPr lang="en-US" altLang="en-US" dirty="0"/>
              <a:t>(G)</a:t>
            </a:r>
          </a:p>
        </p:txBody>
      </p:sp>
      <p:sp>
        <p:nvSpPr>
          <p:cNvPr id="454668" name="Text Box 12">
            <a:extLst>
              <a:ext uri="{FF2B5EF4-FFF2-40B4-BE49-F238E27FC236}">
                <a16:creationId xmlns:a16="http://schemas.microsoft.com/office/drawing/2014/main" id="{8198A4E5-9EA5-4D1C-91B0-C8F2F5C38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049" y="3914398"/>
            <a:ext cx="7312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T</a:t>
            </a:r>
            <a:r>
              <a:rPr lang="en-US" altLang="en-US" baseline="-25000" dirty="0"/>
              <a:t>0</a:t>
            </a:r>
            <a:r>
              <a:rPr lang="en-US" altLang="en-US" dirty="0"/>
              <a:t>(B)</a:t>
            </a:r>
          </a:p>
        </p:txBody>
      </p:sp>
      <p:sp>
        <p:nvSpPr>
          <p:cNvPr id="454670" name="Line 14">
            <a:extLst>
              <a:ext uri="{FF2B5EF4-FFF2-40B4-BE49-F238E27FC236}">
                <a16:creationId xmlns:a16="http://schemas.microsoft.com/office/drawing/2014/main" id="{6CC93476-E75D-4C13-ADF1-9A32B64948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3304798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4671" name="Line 15">
            <a:extLst>
              <a:ext uri="{FF2B5EF4-FFF2-40B4-BE49-F238E27FC236}">
                <a16:creationId xmlns:a16="http://schemas.microsoft.com/office/drawing/2014/main" id="{A9C97B33-488C-4232-B6CC-045C4AE0DF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414299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4672" name="Text Box 16">
            <a:extLst>
              <a:ext uri="{FF2B5EF4-FFF2-40B4-BE49-F238E27FC236}">
                <a16:creationId xmlns:a16="http://schemas.microsoft.com/office/drawing/2014/main" id="{14C9FFC4-E9F2-4370-AAFF-9A4055559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099" y="3533398"/>
            <a:ext cx="7312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(R)</a:t>
            </a:r>
          </a:p>
        </p:txBody>
      </p:sp>
      <p:sp>
        <p:nvSpPr>
          <p:cNvPr id="454673" name="Text Box 17">
            <a:extLst>
              <a:ext uri="{FF2B5EF4-FFF2-40B4-BE49-F238E27FC236}">
                <a16:creationId xmlns:a16="http://schemas.microsoft.com/office/drawing/2014/main" id="{942D2218-1DCD-42E7-B466-D7C108035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638" y="3533398"/>
            <a:ext cx="7441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(G)</a:t>
            </a:r>
          </a:p>
        </p:txBody>
      </p:sp>
      <p:sp>
        <p:nvSpPr>
          <p:cNvPr id="454674" name="Text Box 18">
            <a:extLst>
              <a:ext uri="{FF2B5EF4-FFF2-40B4-BE49-F238E27FC236}">
                <a16:creationId xmlns:a16="http://schemas.microsoft.com/office/drawing/2014/main" id="{B237ED5D-792A-45C6-95D5-88156AEE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099" y="4371598"/>
            <a:ext cx="7312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(B)</a:t>
            </a:r>
          </a:p>
        </p:txBody>
      </p:sp>
      <p:sp>
        <p:nvSpPr>
          <p:cNvPr id="454675" name="Line 19">
            <a:extLst>
              <a:ext uri="{FF2B5EF4-FFF2-40B4-BE49-F238E27FC236}">
                <a16:creationId xmlns:a16="http://schemas.microsoft.com/office/drawing/2014/main" id="{FFA25F69-AE3F-45C6-8838-BF52CCF16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414299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4676" name="Line 20">
            <a:extLst>
              <a:ext uri="{FF2B5EF4-FFF2-40B4-BE49-F238E27FC236}">
                <a16:creationId xmlns:a16="http://schemas.microsoft.com/office/drawing/2014/main" id="{1F328BDD-BF91-44F4-B84C-BD4B5ABE2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4600198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1" grpId="0" animBg="1"/>
      <p:bldP spid="454665" grpId="0"/>
      <p:bldP spid="454666" grpId="0"/>
      <p:bldP spid="454667" grpId="0"/>
      <p:bldP spid="454668" grpId="0"/>
      <p:bldP spid="454672" grpId="0"/>
      <p:bldP spid="454673" grpId="0"/>
      <p:bldP spid="4546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BADC5F25-5E23-4745-8B6E-739A0A37F8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Which level to pick?</a:t>
            </a:r>
          </a:p>
          <a:p>
            <a:pPr lvl="1" eaLnBrk="1" hangingPunct="1"/>
            <a:endParaRPr lang="en-US" altLang="en-US" dirty="0"/>
          </a:p>
          <a:p>
            <a:r>
              <a:rPr lang="en-US" altLang="en-US" dirty="0"/>
              <a:t>Nearest: picking one best level based on the screen space projection</a:t>
            </a:r>
          </a:p>
          <a:p>
            <a:pPr lvl="1" eaLnBrk="1" hangingPunct="1"/>
            <a:endParaRPr lang="en-US" altLang="en-US" dirty="0"/>
          </a:p>
          <a:p>
            <a:r>
              <a:rPr lang="en-US" altLang="en-US"/>
              <a:t>Linear: interpolating </a:t>
            </a:r>
            <a:r>
              <a:rPr lang="en-US" altLang="en-US" dirty="0"/>
              <a:t>between two neighboring levels</a:t>
            </a:r>
          </a:p>
          <a:p>
            <a:pPr lvl="1" eaLnBrk="1" hangingPunct="1"/>
            <a:endParaRPr lang="en-US" altLang="en-US" dirty="0"/>
          </a:p>
          <a:p>
            <a:r>
              <a:rPr lang="en-US" altLang="en-US" dirty="0"/>
              <a:t>This is orthogonal to texture sampling</a:t>
            </a:r>
          </a:p>
          <a:p>
            <a:pPr lvl="1"/>
            <a:r>
              <a:rPr lang="en-US" altLang="en-US" dirty="0"/>
              <a:t>E.g., one can have nearest level + (bi)linear interpolation</a:t>
            </a:r>
          </a:p>
          <a:p>
            <a:pPr lvl="1"/>
            <a:r>
              <a:rPr lang="en-US" altLang="en-US" dirty="0"/>
              <a:t>When using linear everywhere, the sampling is called </a:t>
            </a:r>
            <a:r>
              <a:rPr lang="en-US" altLang="en-US" dirty="0">
                <a:solidFill>
                  <a:schemeClr val="accent2"/>
                </a:solidFill>
              </a:rPr>
              <a:t>trilinear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32E2F22-95DC-44AA-8BE4-A6792D228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Mipmapping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5D685FFE-C5C2-45C5-9A03-FFFD22570A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Per-vertex color is insufficient for realistic appearance</a:t>
            </a:r>
          </a:p>
          <a:p>
            <a:pPr lvl="1"/>
            <a:endParaRPr lang="en-US" altLang="en-US" dirty="0"/>
          </a:p>
          <a:p>
            <a:pPr eaLnBrk="1" hangingPunct="1"/>
            <a:r>
              <a:rPr lang="en-US" altLang="en-US" b="1" dirty="0"/>
              <a:t>Naïve solution: </a:t>
            </a:r>
            <a:r>
              <a:rPr lang="en-US" altLang="en-US" dirty="0"/>
              <a:t>using very fine meshes</a:t>
            </a:r>
          </a:p>
          <a:p>
            <a:pPr lvl="1"/>
            <a:r>
              <a:rPr lang="en-US" altLang="en-US" b="1" dirty="0"/>
              <a:t>Problem: </a:t>
            </a:r>
            <a:r>
              <a:rPr lang="en-US" altLang="en-US" dirty="0"/>
              <a:t>expensive!</a:t>
            </a:r>
          </a:p>
          <a:p>
            <a:pPr lvl="1"/>
            <a:endParaRPr lang="en-US" altLang="en-US" dirty="0"/>
          </a:p>
          <a:p>
            <a:pPr eaLnBrk="1" hangingPunct="1"/>
            <a:r>
              <a:rPr lang="en-US" altLang="en-US" dirty="0"/>
              <a:t>Wrap (map) a image onto a</a:t>
            </a:r>
            <a:br>
              <a:rPr lang="en-US" altLang="en-US" dirty="0"/>
            </a:br>
            <a:r>
              <a:rPr lang="en-US" altLang="en-US" dirty="0"/>
              <a:t>surface </a:t>
            </a:r>
            <a:r>
              <a:rPr lang="en-US" altLang="en-US" sz="2400" dirty="0"/>
              <a:t>(like gift wrapping)</a:t>
            </a:r>
            <a:endParaRPr lang="en-US" altLang="en-US" dirty="0"/>
          </a:p>
          <a:p>
            <a:pPr lvl="1" eaLnBrk="1" hangingPunct="1"/>
            <a:endParaRPr lang="en-US" altLang="en-US" dirty="0"/>
          </a:p>
          <a:p>
            <a:r>
              <a:rPr lang="en-US" altLang="en-US" dirty="0"/>
              <a:t>Fragment colors are given by</a:t>
            </a:r>
            <a:br>
              <a:rPr lang="en-US" altLang="en-US" dirty="0"/>
            </a:br>
            <a:r>
              <a:rPr lang="en-US" altLang="en-US" dirty="0"/>
              <a:t>the image contents</a:t>
            </a:r>
          </a:p>
          <a:p>
            <a:pPr lvl="1"/>
            <a:r>
              <a:rPr lang="en-US" altLang="en-US" dirty="0"/>
              <a:t>Use high-resolution images to</a:t>
            </a:r>
            <a:br>
              <a:rPr lang="en-US" altLang="en-US" dirty="0"/>
            </a:br>
            <a:r>
              <a:rPr lang="en-US" altLang="en-US" dirty="0"/>
              <a:t>provide detailed appearance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21D3E9C2-1BD8-4AD9-B8DF-FF0B0267B7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Texture Mapping?</a:t>
            </a:r>
          </a:p>
        </p:txBody>
      </p:sp>
      <p:pic>
        <p:nvPicPr>
          <p:cNvPr id="1026" name="Picture 2" descr="https://upload.wikimedia.org/wikipedia/commons/f/f2/Texture_mapping_demonstration_animation.gif">
            <a:extLst>
              <a:ext uri="{FF2B5EF4-FFF2-40B4-BE49-F238E27FC236}">
                <a16:creationId xmlns:a16="http://schemas.microsoft.com/office/drawing/2014/main" id="{6D9EF660-9557-4302-A181-1F89B21D97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043D38-8964-4B7E-A57A-87539D351155}"/>
              </a:ext>
            </a:extLst>
          </p:cNvPr>
          <p:cNvSpPr txBox="1"/>
          <p:nvPr/>
        </p:nvSpPr>
        <p:spPr>
          <a:xfrm>
            <a:off x="7068820" y="608445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[Wikipedia]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3A86C211-CD36-4A35-B701-1AF6BC231E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3505200" cy="2209800"/>
          </a:xfrm>
        </p:spPr>
        <p:txBody>
          <a:bodyPr/>
          <a:lstStyle/>
          <a:p>
            <a:pPr eaLnBrk="1" hangingPunct="1"/>
            <a:r>
              <a:rPr lang="en-US" altLang="en-US" dirty="0"/>
              <a:t>Three spaces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C91D358B-0382-49F1-A2D7-5FBF2AF82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2D Texture Mapping</a:t>
            </a:r>
          </a:p>
        </p:txBody>
      </p:sp>
      <p:pic>
        <p:nvPicPr>
          <p:cNvPr id="5124" name="Picture 4" descr="texspaces">
            <a:extLst>
              <a:ext uri="{FF2B5EF4-FFF2-40B4-BE49-F238E27FC236}">
                <a16:creationId xmlns:a16="http://schemas.microsoft.com/office/drawing/2014/main" id="{64EA7C6A-0161-4B42-B014-6DB77A104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162925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6">
            <a:extLst>
              <a:ext uri="{FF2B5EF4-FFF2-40B4-BE49-F238E27FC236}">
                <a16:creationId xmlns:a16="http://schemas.microsoft.com/office/drawing/2014/main" id="{837B26F0-6C68-4AB9-90FC-109E6F5D9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Texture Space</a:t>
            </a:r>
          </a:p>
        </p:txBody>
      </p:sp>
      <p:sp>
        <p:nvSpPr>
          <p:cNvPr id="5126" name="Text Box 7">
            <a:extLst>
              <a:ext uri="{FF2B5EF4-FFF2-40B4-BE49-F238E27FC236}">
                <a16:creationId xmlns:a16="http://schemas.microsoft.com/office/drawing/2014/main" id="{0C193E93-716A-4266-AE0D-0C4A9BDDC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44958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Object Space</a:t>
            </a:r>
          </a:p>
        </p:txBody>
      </p:sp>
      <p:sp>
        <p:nvSpPr>
          <p:cNvPr id="5127" name="Text Box 8">
            <a:extLst>
              <a:ext uri="{FF2B5EF4-FFF2-40B4-BE49-F238E27FC236}">
                <a16:creationId xmlns:a16="http://schemas.microsoft.com/office/drawing/2014/main" id="{86605704-F5E7-4710-AF53-6664496A5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00" y="426720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Screen Space</a:t>
            </a:r>
          </a:p>
        </p:txBody>
      </p:sp>
      <p:sp>
        <p:nvSpPr>
          <p:cNvPr id="419850" name="AutoShape 10">
            <a:extLst>
              <a:ext uri="{FF2B5EF4-FFF2-40B4-BE49-F238E27FC236}">
                <a16:creationId xmlns:a16="http://schemas.microsoft.com/office/drawing/2014/main" id="{8ACA3AF0-CB4B-4118-9A0E-2770B4AD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648200"/>
            <a:ext cx="1295400" cy="609600"/>
          </a:xfrm>
          <a:prstGeom prst="curvedUpArrow">
            <a:avLst>
              <a:gd name="adj1" fmla="val 42500"/>
              <a:gd name="adj2" fmla="val 85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851" name="AutoShape 11">
            <a:extLst>
              <a:ext uri="{FF2B5EF4-FFF2-40B4-BE49-F238E27FC236}">
                <a16:creationId xmlns:a16="http://schemas.microsoft.com/office/drawing/2014/main" id="{ECA743D9-C942-4513-94A1-D42B19286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876800"/>
            <a:ext cx="1295400" cy="609600"/>
          </a:xfrm>
          <a:prstGeom prst="curvedUpArrow">
            <a:avLst>
              <a:gd name="adj1" fmla="val 42500"/>
              <a:gd name="adj2" fmla="val 85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852" name="Text Box 12">
            <a:extLst>
              <a:ext uri="{FF2B5EF4-FFF2-40B4-BE49-F238E27FC236}">
                <a16:creationId xmlns:a16="http://schemas.microsoft.com/office/drawing/2014/main" id="{42D2DE64-2208-4970-A687-AB817D1C6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99" y="5348287"/>
            <a:ext cx="427553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dirty="0"/>
              <a:t>Done by modeling</a:t>
            </a:r>
          </a:p>
          <a:p>
            <a:pPr eaLnBrk="1" hangingPunct="1"/>
            <a:r>
              <a:rPr lang="en-US" altLang="en-US" b="0" dirty="0"/>
              <a:t>(providing per-point texture coordinates)</a:t>
            </a:r>
          </a:p>
        </p:txBody>
      </p:sp>
      <p:sp>
        <p:nvSpPr>
          <p:cNvPr id="419853" name="Text Box 13">
            <a:extLst>
              <a:ext uri="{FF2B5EF4-FFF2-40B4-BE49-F238E27FC236}">
                <a16:creationId xmlns:a16="http://schemas.microsoft.com/office/drawing/2014/main" id="{652B92D5-B65B-48B5-8360-D8B4DC82D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244" y="5555277"/>
            <a:ext cx="2664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dirty="0"/>
              <a:t>Done via rasterization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0" grpId="0" animBg="1"/>
      <p:bldP spid="419851" grpId="0" animBg="1"/>
      <p:bldP spid="419852" grpId="0"/>
      <p:bldP spid="4198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66D7A5C7-6266-4959-B7F8-B20EB3755C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Rectangular image mapped to arbitrary surfaces</a:t>
            </a:r>
          </a:p>
          <a:p>
            <a:pPr lvl="1"/>
            <a:r>
              <a:rPr lang="en-US" altLang="en-US" dirty="0"/>
              <a:t>Specified by assigning </a:t>
            </a:r>
            <a:r>
              <a:rPr lang="en-US" altLang="en-US" dirty="0">
                <a:solidFill>
                  <a:schemeClr val="accent2"/>
                </a:solidFill>
              </a:rPr>
              <a:t>texture (aka. UV) coordinates</a:t>
            </a:r>
            <a:r>
              <a:rPr lang="en-US" altLang="en-US" dirty="0"/>
              <a:t> to each point on the surface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The texture images will be stretched differently at different places on the surface (based on the curvature)</a:t>
            </a:r>
          </a:p>
          <a:p>
            <a:pPr lvl="1" eaLnBrk="1" hangingPunct="1"/>
            <a:r>
              <a:rPr lang="en-US" altLang="en-US" dirty="0"/>
              <a:t>E.g., imagine wrapping a rectangular image on a sphere</a:t>
            </a:r>
          </a:p>
          <a:p>
            <a:pPr lvl="1" eaLnBrk="1" hangingPunct="1"/>
            <a:endParaRPr lang="en-US" altLang="en-US" dirty="0"/>
          </a:p>
          <a:p>
            <a:r>
              <a:rPr lang="en-US" altLang="en-US" dirty="0"/>
              <a:t>Two methods: direct &amp; indirect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D534A265-9EAD-4A14-A14D-E8F05D72C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Texture Space to Object Space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BEA36E12-8B37-4831-B484-323279D27E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Find the </a:t>
            </a:r>
            <a:r>
              <a:rPr lang="en-US" altLang="en-US" dirty="0">
                <a:solidFill>
                  <a:schemeClr val="accent2"/>
                </a:solidFill>
              </a:rPr>
              <a:t>parametric</a:t>
            </a:r>
            <a:r>
              <a:rPr lang="en-US" altLang="en-US" dirty="0"/>
              <a:t> representation of the surface defined by parameters (</a:t>
            </a:r>
            <a:r>
              <a:rPr lang="en-US" altLang="en-US" i="1" dirty="0"/>
              <a:t>u</a:t>
            </a:r>
            <a:r>
              <a:rPr lang="en-US" altLang="en-US" dirty="0"/>
              <a:t>, </a:t>
            </a:r>
            <a:r>
              <a:rPr lang="en-US" altLang="en-US" i="1" dirty="0"/>
              <a:t>v</a:t>
            </a:r>
            <a:r>
              <a:rPr lang="en-US" altLang="en-US" dirty="0"/>
              <a:t>)</a:t>
            </a:r>
          </a:p>
          <a:p>
            <a:pPr lvl="1" eaLnBrk="1" hangingPunct="1"/>
            <a:r>
              <a:rPr lang="en-US" altLang="en-US" dirty="0"/>
              <a:t>Surfaces are 2D manifolds embedded in 3D</a:t>
            </a:r>
          </a:p>
          <a:p>
            <a:pPr lvl="1" eaLnBrk="1" hangingPunct="1"/>
            <a:r>
              <a:rPr lang="en-US" altLang="en-US" dirty="0"/>
              <a:t>A </a:t>
            </a:r>
            <a:r>
              <a:rPr lang="en-US" altLang="en-US" dirty="0">
                <a:solidFill>
                  <a:schemeClr val="accent2"/>
                </a:solidFill>
              </a:rPr>
              <a:t>parameterization</a:t>
            </a:r>
            <a:r>
              <a:rPr lang="en-US" altLang="en-US" dirty="0"/>
              <a:t> of a surface is a (vector-valued) function </a:t>
            </a:r>
            <a:r>
              <a:rPr lang="en-US" altLang="en-US" b="1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u</a:t>
            </a:r>
            <a:r>
              <a:rPr lang="en-US" altLang="en-US" dirty="0"/>
              <a:t>, </a:t>
            </a:r>
            <a:r>
              <a:rPr lang="en-US" altLang="en-US" i="1" dirty="0"/>
              <a:t>v</a:t>
            </a:r>
            <a:r>
              <a:rPr lang="en-US" altLang="en-US" dirty="0"/>
              <a:t>) </a:t>
            </a:r>
            <a:r>
              <a:rPr lang="en-US" altLang="en-US" sz="2000" dirty="0"/>
              <a:t>which is typically continuous in </a:t>
            </a:r>
            <a:r>
              <a:rPr lang="en-US" altLang="en-US" sz="2000" i="1" dirty="0"/>
              <a:t>u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v</a:t>
            </a:r>
            <a:endParaRPr lang="en-US" altLang="en-US" i="1" dirty="0"/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For each vertex of a tessellated object at </a:t>
            </a:r>
            <a:r>
              <a:rPr lang="en-US" altLang="en-US" b="1" i="1" dirty="0"/>
              <a:t>P</a:t>
            </a:r>
            <a:r>
              <a:rPr lang="en-US" altLang="en-US" dirty="0"/>
              <a:t> = </a:t>
            </a:r>
            <a:r>
              <a:rPr lang="en-US" altLang="en-US" b="1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u</a:t>
            </a:r>
            <a:r>
              <a:rPr lang="en-US" altLang="en-US" dirty="0"/>
              <a:t>, </a:t>
            </a:r>
            <a:r>
              <a:rPr lang="en-US" altLang="en-US" i="1" dirty="0"/>
              <a:t>v</a:t>
            </a:r>
            <a:r>
              <a:rPr lang="en-US" altLang="en-US" dirty="0"/>
              <a:t>), assign (</a:t>
            </a:r>
            <a:r>
              <a:rPr lang="en-US" altLang="en-US" i="1" dirty="0"/>
              <a:t>s</a:t>
            </a:r>
            <a:r>
              <a:rPr lang="en-US" altLang="en-US" dirty="0"/>
              <a:t>, </a:t>
            </a:r>
            <a:r>
              <a:rPr lang="en-US" altLang="en-US" i="1" dirty="0"/>
              <a:t>t</a:t>
            </a:r>
            <a:r>
              <a:rPr lang="en-US" altLang="en-US" dirty="0"/>
              <a:t>), a normalized version of (</a:t>
            </a:r>
            <a:r>
              <a:rPr lang="en-US" altLang="en-US" i="1" dirty="0"/>
              <a:t>u</a:t>
            </a:r>
            <a:r>
              <a:rPr lang="en-US" altLang="en-US" dirty="0"/>
              <a:t>, </a:t>
            </a:r>
            <a:r>
              <a:rPr lang="en-US" altLang="en-US" i="1" dirty="0"/>
              <a:t>v</a:t>
            </a:r>
            <a:r>
              <a:rPr lang="en-US" altLang="en-US" dirty="0"/>
              <a:t>), as the texture coordinate of </a:t>
            </a:r>
            <a:r>
              <a:rPr lang="en-US" altLang="en-US" b="1" i="1" dirty="0"/>
              <a:t>P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EBFA9A44-6B45-48B0-8BAB-4FDBBA209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Direct Method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980E29EE-CE65-4739-9DF4-95D2A2E7A4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376864"/>
            <a:ext cx="5410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   – angle, -180 ≤    ≤ 180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   – height, 0 ≤    ≤ 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Assign (</a:t>
            </a:r>
            <a:r>
              <a:rPr lang="en-US" altLang="en-US" i="1" dirty="0"/>
              <a:t>s</a:t>
            </a:r>
            <a:r>
              <a:rPr lang="en-US" altLang="en-US" dirty="0"/>
              <a:t>, </a:t>
            </a:r>
            <a:r>
              <a:rPr lang="en-US" altLang="en-US" i="1" dirty="0"/>
              <a:t>t</a:t>
            </a:r>
            <a:r>
              <a:rPr lang="en-US" altLang="en-US" dirty="0"/>
              <a:t>) to </a:t>
            </a:r>
            <a:r>
              <a:rPr lang="en-US" altLang="en-US" b="1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u</a:t>
            </a:r>
            <a:r>
              <a:rPr lang="en-US" altLang="en-US" dirty="0"/>
              <a:t>, </a:t>
            </a:r>
            <a:r>
              <a:rPr lang="en-US" altLang="en-US" i="1" dirty="0"/>
              <a:t>v</a:t>
            </a:r>
            <a:r>
              <a:rPr lang="en-US" altLang="en-US" dirty="0"/>
              <a:t>):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70ABE7B0-6C00-44F6-BDD3-53AA668D2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Open Cylinder</a:t>
            </a:r>
          </a:p>
        </p:txBody>
      </p:sp>
      <p:sp>
        <p:nvSpPr>
          <p:cNvPr id="8196" name="AutoShape 4">
            <a:extLst>
              <a:ext uri="{FF2B5EF4-FFF2-40B4-BE49-F238E27FC236}">
                <a16:creationId xmlns:a16="http://schemas.microsoft.com/office/drawing/2014/main" id="{DB152BEF-E151-4190-9AD7-778195BD6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453064"/>
            <a:ext cx="1295400" cy="2971800"/>
          </a:xfrm>
          <a:prstGeom prst="can">
            <a:avLst>
              <a:gd name="adj" fmla="val 5735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Oval 5">
            <a:extLst>
              <a:ext uri="{FF2B5EF4-FFF2-40B4-BE49-F238E27FC236}">
                <a16:creationId xmlns:a16="http://schemas.microsoft.com/office/drawing/2014/main" id="{4399ED73-7FA4-4C85-AF2F-336965205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748464"/>
            <a:ext cx="1295400" cy="685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1F89D2E8-D216-44D1-A480-A4703200DC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1224464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7">
            <a:extLst>
              <a:ext uri="{FF2B5EF4-FFF2-40B4-BE49-F238E27FC236}">
                <a16:creationId xmlns:a16="http://schemas.microsoft.com/office/drawing/2014/main" id="{C6DE0FF9-502C-4563-BD62-D47F804B8A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053264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4A4CB340-8CB6-43ED-9FFE-1BD1A66C03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3053264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36099DB2-1D47-4980-A4D6-26952811B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748464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B41B0C53-724B-4622-ACEB-ABF125A83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662864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Y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7381DCB2-73B8-4F6B-96E3-B2D85B077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350" y="919664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Z</a:t>
            </a:r>
          </a:p>
        </p:txBody>
      </p:sp>
      <p:sp>
        <p:nvSpPr>
          <p:cNvPr id="8204" name="Line 12">
            <a:extLst>
              <a:ext uri="{FF2B5EF4-FFF2-40B4-BE49-F238E27FC236}">
                <a16:creationId xmlns:a16="http://schemas.microsoft.com/office/drawing/2014/main" id="{5879CAE3-745E-434A-85D9-527478F0C5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2824664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Freeform 13">
            <a:extLst>
              <a:ext uri="{FF2B5EF4-FFF2-40B4-BE49-F238E27FC236}">
                <a16:creationId xmlns:a16="http://schemas.microsoft.com/office/drawing/2014/main" id="{492C3630-C03E-45B3-8E27-1FA66306AF5C}"/>
              </a:ext>
            </a:extLst>
          </p:cNvPr>
          <p:cNvSpPr>
            <a:spLocks/>
          </p:cNvSpPr>
          <p:nvPr/>
        </p:nvSpPr>
        <p:spPr bwMode="auto">
          <a:xfrm>
            <a:off x="7467600" y="2900864"/>
            <a:ext cx="177800" cy="152400"/>
          </a:xfrm>
          <a:custGeom>
            <a:avLst/>
            <a:gdLst>
              <a:gd name="T0" fmla="*/ 0 w 160"/>
              <a:gd name="T1" fmla="*/ 0 h 96"/>
              <a:gd name="T2" fmla="*/ 160020 w 160"/>
              <a:gd name="T3" fmla="*/ 76200 h 96"/>
              <a:gd name="T4" fmla="*/ 106680 w 160"/>
              <a:gd name="T5" fmla="*/ 15240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" h="96">
                <a:moveTo>
                  <a:pt x="0" y="0"/>
                </a:moveTo>
                <a:cubicBezTo>
                  <a:pt x="64" y="16"/>
                  <a:pt x="128" y="32"/>
                  <a:pt x="144" y="48"/>
                </a:cubicBezTo>
                <a:cubicBezTo>
                  <a:pt x="160" y="64"/>
                  <a:pt x="128" y="80"/>
                  <a:pt x="96" y="9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D14A93FF-546C-43CB-A375-A54929F8C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2708777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u</a:t>
            </a: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A441B901-1AB7-42E4-B559-FC775A412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50" y="328186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v</a:t>
            </a:r>
          </a:p>
        </p:txBody>
      </p:sp>
      <p:sp>
        <p:nvSpPr>
          <p:cNvPr id="8208" name="Line 16">
            <a:extLst>
              <a:ext uri="{FF2B5EF4-FFF2-40B4-BE49-F238E27FC236}">
                <a16:creationId xmlns:a16="http://schemas.microsoft.com/office/drawing/2014/main" id="{4F09740C-3CD7-4234-8D88-8620515B2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41200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Line 17">
            <a:extLst>
              <a:ext uri="{FF2B5EF4-FFF2-40B4-BE49-F238E27FC236}">
                <a16:creationId xmlns:a16="http://schemas.microsoft.com/office/drawing/2014/main" id="{95510A3F-4D44-41E2-8933-629FA9901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236746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Line 18">
            <a:extLst>
              <a:ext uri="{FF2B5EF4-FFF2-40B4-BE49-F238E27FC236}">
                <a16:creationId xmlns:a16="http://schemas.microsoft.com/office/drawing/2014/main" id="{4FC4C583-7A00-4D8A-A151-7B44D3558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367464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E1309-DCFF-4EFC-9A55-AAC48511811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6" y="1534089"/>
            <a:ext cx="226600" cy="195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7E900A-89CE-4537-B1C4-EDD59A5AA7E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1" y="2049742"/>
            <a:ext cx="192741" cy="195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528A1D-B91A-44EF-9C38-9213D441884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6" y="2445709"/>
            <a:ext cx="2178519" cy="405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C27C4A-5845-42CD-A014-5F5C44F8E01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6" y="2952658"/>
            <a:ext cx="2115374" cy="4055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8FAE1F-6D64-4FF3-8BDF-95962EF7C75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64144"/>
            <a:ext cx="1081620" cy="21574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833A2-43A7-48D4-A879-9FD99A7E2C3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34089"/>
            <a:ext cx="226600" cy="1953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1CB8F36-58F2-4019-B4F8-62A97AA483C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19" y="2041191"/>
            <a:ext cx="192741" cy="1953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6F847B-7EB4-48B7-A8FC-962ECC0AAB1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21" y="4721278"/>
            <a:ext cx="1911897" cy="7598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E05A9D1-D62C-4D09-88C3-4D4A3DC74CF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998" y="4975241"/>
            <a:ext cx="838200" cy="2519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852A19-E218-4637-A2AE-3C7AA95AC2DA}"/>
              </a:ext>
            </a:extLst>
          </p:cNvPr>
          <p:cNvSpPr/>
          <p:nvPr/>
        </p:nvSpPr>
        <p:spPr>
          <a:xfrm>
            <a:off x="304800" y="2445709"/>
            <a:ext cx="2736519" cy="14443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42A45E-53C2-47A9-AD4F-ED252806A46F}"/>
              </a:ext>
            </a:extLst>
          </p:cNvPr>
          <p:cNvSpPr txBox="1"/>
          <p:nvPr/>
        </p:nvSpPr>
        <p:spPr>
          <a:xfrm rot="16200000">
            <a:off x="3800369" y="2165852"/>
            <a:ext cx="461665" cy="19518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Parameterization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B42D0BB2-0C3E-4516-9B41-C335130313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550" y="1257300"/>
            <a:ext cx="54102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   – horizontal angle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 -180 ≤    ≤ 180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   – vertical angle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 -90 ≤    ≤ 90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Assign (</a:t>
            </a:r>
            <a:r>
              <a:rPr lang="en-US" altLang="en-US" i="1" dirty="0"/>
              <a:t>s</a:t>
            </a:r>
            <a:r>
              <a:rPr lang="en-US" altLang="en-US" dirty="0"/>
              <a:t>, </a:t>
            </a:r>
            <a:r>
              <a:rPr lang="en-US" altLang="en-US" i="1" dirty="0"/>
              <a:t>t</a:t>
            </a:r>
            <a:r>
              <a:rPr lang="en-US" altLang="en-US" dirty="0"/>
              <a:t>) to </a:t>
            </a:r>
            <a:r>
              <a:rPr lang="en-US" altLang="en-US" b="1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u</a:t>
            </a:r>
            <a:r>
              <a:rPr lang="en-US" altLang="en-US" dirty="0"/>
              <a:t>, </a:t>
            </a:r>
            <a:r>
              <a:rPr lang="en-US" altLang="en-US" i="1" dirty="0"/>
              <a:t>v</a:t>
            </a:r>
            <a:r>
              <a:rPr lang="en-US" altLang="en-US" dirty="0"/>
              <a:t>):</a:t>
            </a:r>
            <a:r>
              <a:rPr lang="en-US" altLang="en-US" sz="2800" dirty="0"/>
              <a:t>  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92D6542C-A9B9-4366-A0CE-E825E3561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Sphere</a:t>
            </a:r>
          </a:p>
        </p:txBody>
      </p:sp>
      <p:grpSp>
        <p:nvGrpSpPr>
          <p:cNvPr id="9220" name="Group 1">
            <a:extLst>
              <a:ext uri="{FF2B5EF4-FFF2-40B4-BE49-F238E27FC236}">
                <a16:creationId xmlns:a16="http://schemas.microsoft.com/office/drawing/2014/main" id="{E9C1883C-5BF8-40F8-BCF7-59F4B157B345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1295400"/>
            <a:ext cx="3155950" cy="3124200"/>
            <a:chOff x="5638800" y="1295400"/>
            <a:chExt cx="3155950" cy="3124200"/>
          </a:xfrm>
        </p:grpSpPr>
        <p:sp>
          <p:nvSpPr>
            <p:cNvPr id="9221" name="Oval 5">
              <a:extLst>
                <a:ext uri="{FF2B5EF4-FFF2-40B4-BE49-F238E27FC236}">
                  <a16:creationId xmlns:a16="http://schemas.microsoft.com/office/drawing/2014/main" id="{EDE05681-A0A9-48BF-A604-3461EEFD7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3124200"/>
              <a:ext cx="2057400" cy="5334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22" name="Line 6">
              <a:extLst>
                <a:ext uri="{FF2B5EF4-FFF2-40B4-BE49-F238E27FC236}">
                  <a16:creationId xmlns:a16="http://schemas.microsoft.com/office/drawing/2014/main" id="{7B7E1DD3-CEF5-4BA1-ADA9-AAAA5D82E8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39000" y="1600200"/>
              <a:ext cx="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Line 7">
              <a:extLst>
                <a:ext uri="{FF2B5EF4-FFF2-40B4-BE49-F238E27FC236}">
                  <a16:creationId xmlns:a16="http://schemas.microsoft.com/office/drawing/2014/main" id="{41DF0688-F2B8-411B-9914-8B2020A7F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0" y="34290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Line 8">
              <a:extLst>
                <a:ext uri="{FF2B5EF4-FFF2-40B4-BE49-F238E27FC236}">
                  <a16:creationId xmlns:a16="http://schemas.microsoft.com/office/drawing/2014/main" id="{8C4ED15A-4507-489C-9DF7-713D93851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43600" y="3429000"/>
              <a:ext cx="12954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Text Box 9">
              <a:extLst>
                <a:ext uri="{FF2B5EF4-FFF2-40B4-BE49-F238E27FC236}">
                  <a16:creationId xmlns:a16="http://schemas.microsoft.com/office/drawing/2014/main" id="{6D2E107B-6567-47F8-BE24-CFF72FE38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8200" y="3124200"/>
              <a:ext cx="336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</a:t>
              </a:r>
            </a:p>
          </p:txBody>
        </p:sp>
        <p:sp>
          <p:nvSpPr>
            <p:cNvPr id="9226" name="Text Box 10">
              <a:extLst>
                <a:ext uri="{FF2B5EF4-FFF2-40B4-BE49-F238E27FC236}">
                  <a16:creationId xmlns:a16="http://schemas.microsoft.com/office/drawing/2014/main" id="{321030C3-ADB6-486B-B298-95C75AC99A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4038600"/>
              <a:ext cx="336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Y</a:t>
              </a:r>
            </a:p>
          </p:txBody>
        </p:sp>
        <p:sp>
          <p:nvSpPr>
            <p:cNvPr id="9227" name="Text Box 11">
              <a:extLst>
                <a:ext uri="{FF2B5EF4-FFF2-40B4-BE49-F238E27FC236}">
                  <a16:creationId xmlns:a16="http://schemas.microsoft.com/office/drawing/2014/main" id="{3FE34877-C6CA-4BBB-A8EB-B04998BBA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5350" y="1295400"/>
              <a:ext cx="323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Z</a:t>
              </a:r>
            </a:p>
          </p:txBody>
        </p:sp>
        <p:sp>
          <p:nvSpPr>
            <p:cNvPr id="9228" name="Line 12">
              <a:extLst>
                <a:ext uri="{FF2B5EF4-FFF2-40B4-BE49-F238E27FC236}">
                  <a16:creationId xmlns:a16="http://schemas.microsoft.com/office/drawing/2014/main" id="{65A361E5-C264-45E0-9128-700961CDC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39000" y="3124200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Freeform 13">
              <a:extLst>
                <a:ext uri="{FF2B5EF4-FFF2-40B4-BE49-F238E27FC236}">
                  <a16:creationId xmlns:a16="http://schemas.microsoft.com/office/drawing/2014/main" id="{42B22EDE-70A8-4A22-9C41-8C869353C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7600" y="3276600"/>
              <a:ext cx="177800" cy="152400"/>
            </a:xfrm>
            <a:custGeom>
              <a:avLst/>
              <a:gdLst>
                <a:gd name="T0" fmla="*/ 0 w 160"/>
                <a:gd name="T1" fmla="*/ 0 h 96"/>
                <a:gd name="T2" fmla="*/ 160020 w 160"/>
                <a:gd name="T3" fmla="*/ 76200 h 96"/>
                <a:gd name="T4" fmla="*/ 106680 w 160"/>
                <a:gd name="T5" fmla="*/ 152400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0" h="96">
                  <a:moveTo>
                    <a:pt x="0" y="0"/>
                  </a:moveTo>
                  <a:cubicBezTo>
                    <a:pt x="64" y="16"/>
                    <a:pt x="128" y="32"/>
                    <a:pt x="144" y="48"/>
                  </a:cubicBezTo>
                  <a:cubicBezTo>
                    <a:pt x="160" y="64"/>
                    <a:pt x="128" y="80"/>
                    <a:pt x="96" y="9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Text Box 14">
              <a:extLst>
                <a:ext uri="{FF2B5EF4-FFF2-40B4-BE49-F238E27FC236}">
                  <a16:creationId xmlns:a16="http://schemas.microsoft.com/office/drawing/2014/main" id="{D1FBDC97-5C6C-4171-A1E3-867264E31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4275" y="3084513"/>
              <a:ext cx="3238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u</a:t>
              </a:r>
            </a:p>
          </p:txBody>
        </p:sp>
        <p:sp>
          <p:nvSpPr>
            <p:cNvPr id="9231" name="Line 19">
              <a:extLst>
                <a:ext uri="{FF2B5EF4-FFF2-40B4-BE49-F238E27FC236}">
                  <a16:creationId xmlns:a16="http://schemas.microsoft.com/office/drawing/2014/main" id="{B058F7A4-AA55-4E03-AD90-0A2DBB163D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39000" y="2667000"/>
              <a:ext cx="3810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Oval 20">
              <a:extLst>
                <a:ext uri="{FF2B5EF4-FFF2-40B4-BE49-F238E27FC236}">
                  <a16:creationId xmlns:a16="http://schemas.microsoft.com/office/drawing/2014/main" id="{110A4103-7A74-4381-A83C-C7810D972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2362200"/>
              <a:ext cx="2057400" cy="20574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33" name="Freeform 21">
              <a:extLst>
                <a:ext uri="{FF2B5EF4-FFF2-40B4-BE49-F238E27FC236}">
                  <a16:creationId xmlns:a16="http://schemas.microsoft.com/office/drawing/2014/main" id="{E0BDA0BC-B816-43BD-90D4-28223D4D5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400" y="3048000"/>
              <a:ext cx="88900" cy="228600"/>
            </a:xfrm>
            <a:custGeom>
              <a:avLst/>
              <a:gdLst>
                <a:gd name="T0" fmla="*/ 0 w 56"/>
                <a:gd name="T1" fmla="*/ 0 h 144"/>
                <a:gd name="T2" fmla="*/ 76200 w 56"/>
                <a:gd name="T3" fmla="*/ 76200 h 144"/>
                <a:gd name="T4" fmla="*/ 76200 w 56"/>
                <a:gd name="T5" fmla="*/ 22860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144">
                  <a:moveTo>
                    <a:pt x="0" y="0"/>
                  </a:moveTo>
                  <a:cubicBezTo>
                    <a:pt x="20" y="12"/>
                    <a:pt x="40" y="24"/>
                    <a:pt x="48" y="48"/>
                  </a:cubicBezTo>
                  <a:cubicBezTo>
                    <a:pt x="56" y="72"/>
                    <a:pt x="52" y="108"/>
                    <a:pt x="48" y="14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Text Box 22">
              <a:extLst>
                <a:ext uri="{FF2B5EF4-FFF2-40B4-BE49-F238E27FC236}">
                  <a16:creationId xmlns:a16="http://schemas.microsoft.com/office/drawing/2014/main" id="{6DA70092-581A-4EB6-8C3E-379386C2C4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3950" y="2743200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6515D08-F36D-4C54-B08C-B56955DD1C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1379724"/>
            <a:ext cx="226600" cy="1953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A685C0-DF6E-443A-A2FE-4A1E3C755F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23" y="1762944"/>
            <a:ext cx="226600" cy="195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15DE16-56B9-481C-9F20-1FCFB2FC664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1" y="2235910"/>
            <a:ext cx="192741" cy="1953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563D53A-6E1A-41DC-83C1-1D37C6460F5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91" y="2579351"/>
            <a:ext cx="192741" cy="1953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629B93-7089-4289-BE32-D10F4D1638E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36" y="2933701"/>
            <a:ext cx="2992995" cy="366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0A3E79-E711-42F9-B476-9FF3893F540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35" y="3394859"/>
            <a:ext cx="2992993" cy="3738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5BAD64-4D6F-43D0-AB2C-B807BC03EA1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35" y="5049929"/>
            <a:ext cx="1911897" cy="7598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EB5F6C-C75A-4F70-87EF-1A740A1A212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59" y="5074217"/>
            <a:ext cx="1778446" cy="715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36F32A-7E1A-4B55-B212-3B5D1DB0A74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5" y="3870924"/>
            <a:ext cx="1980657" cy="38641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749D7EB-AA49-41D9-8EE5-6F44AB855022}"/>
              </a:ext>
            </a:extLst>
          </p:cNvPr>
          <p:cNvSpPr/>
          <p:nvPr/>
        </p:nvSpPr>
        <p:spPr>
          <a:xfrm>
            <a:off x="360626" y="2849430"/>
            <a:ext cx="3373174" cy="14443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30125F-D0D9-4BB7-87D3-3B17F124B22F}"/>
              </a:ext>
            </a:extLst>
          </p:cNvPr>
          <p:cNvSpPr txBox="1"/>
          <p:nvPr/>
        </p:nvSpPr>
        <p:spPr>
          <a:xfrm rot="16200000">
            <a:off x="4532850" y="2595687"/>
            <a:ext cx="461665" cy="19518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Parameterization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texcylinder">
            <a:extLst>
              <a:ext uri="{FF2B5EF4-FFF2-40B4-BE49-F238E27FC236}">
                <a16:creationId xmlns:a16="http://schemas.microsoft.com/office/drawing/2014/main" id="{61BDE486-8F90-41EB-B7E4-73BBCE3435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0200"/>
            <a:ext cx="3692525" cy="2093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834434DB-EF20-4378-9374-F52E81B15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Results</a:t>
            </a:r>
          </a:p>
        </p:txBody>
      </p:sp>
      <p:sp>
        <p:nvSpPr>
          <p:cNvPr id="429064" name="Freeform 8">
            <a:extLst>
              <a:ext uri="{FF2B5EF4-FFF2-40B4-BE49-F238E27FC236}">
                <a16:creationId xmlns:a16="http://schemas.microsoft.com/office/drawing/2014/main" id="{4A06AE7F-B1F3-42B3-BC40-5C04C2542147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1905000" cy="1752600"/>
          </a:xfrm>
          <a:custGeom>
            <a:avLst/>
            <a:gdLst>
              <a:gd name="T0" fmla="*/ 838200 w 1200"/>
              <a:gd name="T1" fmla="*/ 0 h 1104"/>
              <a:gd name="T2" fmla="*/ 0 w 1200"/>
              <a:gd name="T3" fmla="*/ 1752600 h 1104"/>
              <a:gd name="T4" fmla="*/ 1905000 w 1200"/>
              <a:gd name="T5" fmla="*/ 1752600 h 1104"/>
              <a:gd name="T6" fmla="*/ 838200 w 1200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0" h="1104">
                <a:moveTo>
                  <a:pt x="528" y="0"/>
                </a:moveTo>
                <a:lnTo>
                  <a:pt x="0" y="1104"/>
                </a:lnTo>
                <a:lnTo>
                  <a:pt x="1200" y="1104"/>
                </a:lnTo>
                <a:lnTo>
                  <a:pt x="528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65" name="Line 9">
            <a:extLst>
              <a:ext uri="{FF2B5EF4-FFF2-40B4-BE49-F238E27FC236}">
                <a16:creationId xmlns:a16="http://schemas.microsoft.com/office/drawing/2014/main" id="{6F081147-EE70-4009-9945-55CD6F6FE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60198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66" name="Line 10">
            <a:extLst>
              <a:ext uri="{FF2B5EF4-FFF2-40B4-BE49-F238E27FC236}">
                <a16:creationId xmlns:a16="http://schemas.microsoft.com/office/drawing/2014/main" id="{1FC627C8-72BA-4161-9943-49771B783E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4267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67" name="Text Box 11">
            <a:extLst>
              <a:ext uri="{FF2B5EF4-FFF2-40B4-BE49-F238E27FC236}">
                <a16:creationId xmlns:a16="http://schemas.microsoft.com/office/drawing/2014/main" id="{BAD50E9E-2C0A-4A08-B549-08C3FBEE9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8674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u</a:t>
            </a:r>
          </a:p>
        </p:txBody>
      </p:sp>
      <p:sp>
        <p:nvSpPr>
          <p:cNvPr id="429068" name="Text Box 12">
            <a:extLst>
              <a:ext uri="{FF2B5EF4-FFF2-40B4-BE49-F238E27FC236}">
                <a16:creationId xmlns:a16="http://schemas.microsoft.com/office/drawing/2014/main" id="{77F3C233-CB7D-4AFD-AB96-9DB2E1C5D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14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v</a:t>
            </a:r>
          </a:p>
        </p:txBody>
      </p:sp>
      <p:sp>
        <p:nvSpPr>
          <p:cNvPr id="429069" name="Line 13">
            <a:extLst>
              <a:ext uri="{FF2B5EF4-FFF2-40B4-BE49-F238E27FC236}">
                <a16:creationId xmlns:a16="http://schemas.microsoft.com/office/drawing/2014/main" id="{99B96D76-E408-42F8-A110-4D927F5AB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4267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70" name="Line 14">
            <a:extLst>
              <a:ext uri="{FF2B5EF4-FFF2-40B4-BE49-F238E27FC236}">
                <a16:creationId xmlns:a16="http://schemas.microsoft.com/office/drawing/2014/main" id="{60398674-9704-4A52-816B-5217A79F6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267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9071" name="Picture 15" descr="textri1">
            <a:extLst>
              <a:ext uri="{FF2B5EF4-FFF2-40B4-BE49-F238E27FC236}">
                <a16:creationId xmlns:a16="http://schemas.microsoft.com/office/drawing/2014/main" id="{2B8D6E3A-E1F3-4CA0-BF9A-950D7B5A9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0"/>
            <a:ext cx="191928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9073" name="Freeform 17">
            <a:extLst>
              <a:ext uri="{FF2B5EF4-FFF2-40B4-BE49-F238E27FC236}">
                <a16:creationId xmlns:a16="http://schemas.microsoft.com/office/drawing/2014/main" id="{D363D62F-B175-4747-A6A7-8B6DC76A3333}"/>
              </a:ext>
            </a:extLst>
          </p:cNvPr>
          <p:cNvSpPr>
            <a:spLocks/>
          </p:cNvSpPr>
          <p:nvPr/>
        </p:nvSpPr>
        <p:spPr bwMode="auto">
          <a:xfrm>
            <a:off x="4191000" y="1828800"/>
            <a:ext cx="1905000" cy="1752600"/>
          </a:xfrm>
          <a:custGeom>
            <a:avLst/>
            <a:gdLst>
              <a:gd name="T0" fmla="*/ 838200 w 1200"/>
              <a:gd name="T1" fmla="*/ 0 h 1104"/>
              <a:gd name="T2" fmla="*/ 0 w 1200"/>
              <a:gd name="T3" fmla="*/ 1752600 h 1104"/>
              <a:gd name="T4" fmla="*/ 1905000 w 1200"/>
              <a:gd name="T5" fmla="*/ 1752600 h 1104"/>
              <a:gd name="T6" fmla="*/ 838200 w 1200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0" h="1104">
                <a:moveTo>
                  <a:pt x="528" y="0"/>
                </a:moveTo>
                <a:lnTo>
                  <a:pt x="0" y="1104"/>
                </a:lnTo>
                <a:lnTo>
                  <a:pt x="1200" y="1104"/>
                </a:lnTo>
                <a:lnTo>
                  <a:pt x="528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74" name="Line 18">
            <a:extLst>
              <a:ext uri="{FF2B5EF4-FFF2-40B4-BE49-F238E27FC236}">
                <a16:creationId xmlns:a16="http://schemas.microsoft.com/office/drawing/2014/main" id="{6541020A-9A3F-4D1A-832B-88F32F9B4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581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75" name="Line 19">
            <a:extLst>
              <a:ext uri="{FF2B5EF4-FFF2-40B4-BE49-F238E27FC236}">
                <a16:creationId xmlns:a16="http://schemas.microsoft.com/office/drawing/2014/main" id="{596719BA-D62C-445A-A603-4A751538B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1371600"/>
            <a:ext cx="10668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76" name="Text Box 20">
            <a:extLst>
              <a:ext uri="{FF2B5EF4-FFF2-40B4-BE49-F238E27FC236}">
                <a16:creationId xmlns:a16="http://schemas.microsoft.com/office/drawing/2014/main" id="{CB21795E-EF7B-4516-8FB5-F61BE8878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346551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u</a:t>
            </a:r>
          </a:p>
        </p:txBody>
      </p:sp>
      <p:sp>
        <p:nvSpPr>
          <p:cNvPr id="429077" name="Text Box 21">
            <a:extLst>
              <a:ext uri="{FF2B5EF4-FFF2-40B4-BE49-F238E27FC236}">
                <a16:creationId xmlns:a16="http://schemas.microsoft.com/office/drawing/2014/main" id="{016121DC-8F15-4F95-B5CA-61C723DD0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295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v</a:t>
            </a:r>
          </a:p>
        </p:txBody>
      </p:sp>
      <p:sp>
        <p:nvSpPr>
          <p:cNvPr id="429078" name="Line 22">
            <a:extLst>
              <a:ext uri="{FF2B5EF4-FFF2-40B4-BE49-F238E27FC236}">
                <a16:creationId xmlns:a16="http://schemas.microsoft.com/office/drawing/2014/main" id="{8E328913-4AB1-40E2-A9E1-E6D574509D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1828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79" name="Line 23">
            <a:extLst>
              <a:ext uri="{FF2B5EF4-FFF2-40B4-BE49-F238E27FC236}">
                <a16:creationId xmlns:a16="http://schemas.microsoft.com/office/drawing/2014/main" id="{672A1E77-3C79-4440-8118-563A9D7D0B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18288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9080" name="Picture 24" descr="textri2">
            <a:extLst>
              <a:ext uri="{FF2B5EF4-FFF2-40B4-BE49-F238E27FC236}">
                <a16:creationId xmlns:a16="http://schemas.microsoft.com/office/drawing/2014/main" id="{B0165489-F1EF-40C1-B49E-7831DDC94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19097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9082" name="Text Box 26">
            <a:extLst>
              <a:ext uri="{FF2B5EF4-FFF2-40B4-BE49-F238E27FC236}">
                <a16:creationId xmlns:a16="http://schemas.microsoft.com/office/drawing/2014/main" id="{32E79AFB-F539-44A8-B768-04EB91DB3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724400"/>
            <a:ext cx="3332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>
                <a:latin typeface="Tahoma" panose="020B0604030504040204" pitchFamily="34" charset="0"/>
              </a:rPr>
              <a:t>Depends on the parameterization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7" grpId="0"/>
      <p:bldP spid="429068" grpId="0"/>
      <p:bldP spid="429076" grpId="0"/>
      <p:bldP spid="429077" grpId="0"/>
      <p:bldP spid="4290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5.24181"/>
  <p:tag name="LATEXADDIN" val="\documentclass{article}&#10;\usepackage{amsmath}&#10;\pagestyle{empty}&#10;\begin{document}&#10;&#10;&#10;\[u\]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5.24181"/>
  <p:tag name="LATEXADDIN" val="\documentclass{article}&#10;\usepackage{amsmath}&#10;\pagestyle{empty}&#10;\begin{document}&#10;&#10;&#10;\[u\]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5.24181"/>
  <p:tag name="LATEXADDIN" val="\documentclass{article}&#10;\usepackage{amsmath}&#10;\pagestyle{empty}&#10;\begin{document}&#10;&#10;&#10;$u$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&#10;\[v\]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&#10;$v$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22.122"/>
  <p:tag name="LATEXADDIN" val="\documentclass{article}&#10;\usepackage{amsmath}&#10;\pagestyle{empty}&#10;\begin{document}&#10;&#10;\[x = R\cos(v)\cos(u)\]&#10;&#10;\end{document}"/>
  <p:tag name="IGUANATEXSIZE" val="20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02.625"/>
  <p:tag name="LATEXADDIN" val="\documentclass{article}&#10;\usepackage{amsmath}&#10;\pagestyle{empty}&#10;\begin{document}&#10;&#10;\[y = R\cos(v)\sin(u)\]&#10;&#10;&#10;\end{document}"/>
  <p:tag name="IGUANATEXSIZE" val="20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643.4196"/>
  <p:tag name="LATEXADDIN" val="\documentclass{article}&#10;\usepackage{amsmath}&#10;\pagestyle{empty}&#10;\begin{document}&#10;&#10;\[s = \frac{u + 180}{360}\]&#10;&#10;\end{document}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2167"/>
  <p:tag name="ORIGINALWIDTH" val="662.1672"/>
  <p:tag name="LATEXADDIN" val="\documentclass{article}&#10;\usepackage{amsmath}&#10;\pagestyle{empty}&#10;\begin{document}&#10;&#10;&#10;\[t = \frac{(v+90)}{180}\]&#10;&#10;\end{document}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41.9197"/>
  <p:tag name="LATEXADDIN" val="\documentclass{article}&#10;\usepackage{amsmath}&#10;\pagestyle{empty}&#10;\begin{document}&#10;&#10;&#10;\[z = R\sin(v)\]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&#10;\[v\]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2.6659"/>
  <p:tag name="LATEXADDIN" val="\documentclass{article}&#10;\usepackage{amsmath}&#10;\pagestyle{empty}&#10;\begin{document}&#10;&#10;\[x = R \cos(u)\]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3.1683"/>
  <p:tag name="LATEXADDIN" val="\documentclass{article}&#10;\usepackage{amsmath}&#10;\pagestyle{empty}&#10;\begin{document}&#10;&#10;\[y = R \sin(u)\]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281.9647"/>
  <p:tag name="LATEXADDIN" val="\documentclass{article}&#10;\usepackage{amsmath}&#10;\pagestyle{empty}&#10;\begin{document}&#10;&#10;\[z = v\]&#10;&#10;\end{document}"/>
  <p:tag name="IGUANATEXSIZE" val="28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5.24181"/>
  <p:tag name="LATEXADDIN" val="\documentclass{article}&#10;\usepackage{amsmath}&#10;\pagestyle{empty}&#10;\begin{document}&#10;&#10;&#10;$u$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&#10;$v$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643.4196"/>
  <p:tag name="LATEXADDIN" val="\documentclass{article}&#10;\usepackage{amsmath}&#10;\pagestyle{empty}&#10;\begin{document}&#10;&#10;\[s = \frac{u + 180}{360}\]&#10;&#10;\end{document}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266.9666"/>
  <p:tag name="LATEXADDIN" val="\documentclass{article}&#10;\usepackage{amsmath}&#10;\pagestyle{empty}&#10;\begin{document}&#10;&#10;\[t = v\]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cs11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112" id="{D718D816-9697-436A-BB26-B16708E0B600}" vid="{0A28001C-1134-48B6-B40F-45D8837F706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9548</TotalTime>
  <Words>942</Words>
  <Application>Microsoft Office PowerPoint</Application>
  <PresentationFormat>On-screen Show (4:3)</PresentationFormat>
  <Paragraphs>191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Tahoma</vt:lpstr>
      <vt:lpstr>Wingdings</vt:lpstr>
      <vt:lpstr>cs112</vt:lpstr>
      <vt:lpstr>PowerPoint Presentation</vt:lpstr>
      <vt:lpstr>Announcements</vt:lpstr>
      <vt:lpstr>What is Texture Mapping?</vt:lpstr>
      <vt:lpstr>2D Texture Mapping</vt:lpstr>
      <vt:lpstr>Texture Space to Object Space</vt:lpstr>
      <vt:lpstr>Direct Method</vt:lpstr>
      <vt:lpstr>Example: Open Cylinder</vt:lpstr>
      <vt:lpstr>Example: Sphere</vt:lpstr>
      <vt:lpstr>Results</vt:lpstr>
      <vt:lpstr>Indirect Method</vt:lpstr>
      <vt:lpstr>Result (Planar Mapping)</vt:lpstr>
      <vt:lpstr>Result (Cylindrical Mapping)</vt:lpstr>
      <vt:lpstr>2D Texture Mapping</vt:lpstr>
      <vt:lpstr>Object Space to Screen Space</vt:lpstr>
      <vt:lpstr>Interpolation of Attributes</vt:lpstr>
      <vt:lpstr>Sampling the Texture</vt:lpstr>
      <vt:lpstr>Nearest-Neighbor Sampling</vt:lpstr>
      <vt:lpstr>Linear Sampling</vt:lpstr>
      <vt:lpstr>Problem: Aliasing</vt:lpstr>
      <vt:lpstr>Anti-Aliasing (AA)</vt:lpstr>
      <vt:lpstr>Prefiltering</vt:lpstr>
      <vt:lpstr>Mipmapping</vt:lpstr>
      <vt:lpstr>Mipmapping</vt:lpstr>
      <vt:lpstr>Mipmapping</vt:lpstr>
    </vt:vector>
  </TitlesOfParts>
  <Company> University of California,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Gopi Meenakshisundaram</dc:creator>
  <cp:lastModifiedBy>Shuang Zhao</cp:lastModifiedBy>
  <cp:revision>2149</cp:revision>
  <dcterms:created xsi:type="dcterms:W3CDTF">2004-08-30T20:11:57Z</dcterms:created>
  <dcterms:modified xsi:type="dcterms:W3CDTF">2019-10-22T16:03:24Z</dcterms:modified>
</cp:coreProperties>
</file>