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3" r:id="rId1"/>
  </p:sldMasterIdLst>
  <p:notesMasterIdLst>
    <p:notesMasterId r:id="rId28"/>
  </p:notesMasterIdLst>
  <p:sldIdLst>
    <p:sldId id="292" r:id="rId2"/>
    <p:sldId id="379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71" r:id="rId13"/>
    <p:sldId id="345" r:id="rId14"/>
    <p:sldId id="348" r:id="rId15"/>
    <p:sldId id="350" r:id="rId16"/>
    <p:sldId id="372" r:id="rId17"/>
    <p:sldId id="351" r:id="rId18"/>
    <p:sldId id="373" r:id="rId19"/>
    <p:sldId id="353" r:id="rId20"/>
    <p:sldId id="375" r:id="rId21"/>
    <p:sldId id="374" r:id="rId22"/>
    <p:sldId id="376" r:id="rId23"/>
    <p:sldId id="377" r:id="rId24"/>
    <p:sldId id="357" r:id="rId25"/>
    <p:sldId id="378" r:id="rId26"/>
    <p:sldId id="358" r:id="rId27"/>
  </p:sldIdLst>
  <p:sldSz cx="9144000" cy="6858000" type="screen4x3"/>
  <p:notesSz cx="7315200" cy="9601200"/>
  <p:embeddedFontLst>
    <p:embeddedFont>
      <p:font typeface="Tahoma" panose="020B0604030504040204" pitchFamily="3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1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7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31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08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43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52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58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13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0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02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3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2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55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55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8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n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51451" y="2040466"/>
            <a:ext cx="6955431" cy="2777067"/>
            <a:chOff x="1473047" y="629073"/>
            <a:chExt cx="6955431" cy="2777067"/>
          </a:xfrm>
        </p:grpSpPr>
        <p:sp>
          <p:nvSpPr>
            <p:cNvPr id="3" name="Rectangle 2"/>
            <p:cNvSpPr/>
            <p:nvPr/>
          </p:nvSpPr>
          <p:spPr>
            <a:xfrm>
              <a:off x="1473047" y="629073"/>
              <a:ext cx="2854532" cy="2777067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80268" y="879045"/>
              <a:ext cx="3148210" cy="2277122"/>
            </a:xfrm>
            <a:prstGeom prst="rect">
              <a:avLst/>
            </a:prstGeom>
            <a:blipFill dpi="0" rotWithShape="1">
              <a:blip r:embed="rId3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0"/>
            <a:ext cx="523220" cy="6858002"/>
            <a:chOff x="-1" y="0"/>
            <a:chExt cx="523220" cy="6858002"/>
          </a:xfrm>
        </p:grpSpPr>
        <p:sp>
          <p:nvSpPr>
            <p:cNvPr id="20" name="Rectangle 19"/>
            <p:cNvSpPr/>
            <p:nvPr/>
          </p:nvSpPr>
          <p:spPr>
            <a:xfrm rot="16200000">
              <a:off x="-3173399" y="3173401"/>
              <a:ext cx="6858002" cy="511199"/>
            </a:xfrm>
            <a:prstGeom prst="rect">
              <a:avLst/>
            </a:prstGeom>
            <a:solidFill>
              <a:srgbClr val="D6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0800000">
              <a:off x="-1" y="2587555"/>
              <a:ext cx="523220" cy="418467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l"/>
              <a:r>
                <a:rPr lang="en-US" sz="2200" dirty="0">
                  <a:solidFill>
                    <a:schemeClr val="accent2">
                      <a:lumMod val="75000"/>
                    </a:schemeClr>
                  </a:solidFill>
                </a:rPr>
                <a:t>Shuang Zhao, CS 112, Fall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120241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CD7D549-A562-49C6-806C-8E79574D6049}"/>
              </a:ext>
            </a:extLst>
          </p:cNvPr>
          <p:cNvGrpSpPr/>
          <p:nvPr/>
        </p:nvGrpSpPr>
        <p:grpSpPr>
          <a:xfrm>
            <a:off x="1351451" y="2040466"/>
            <a:ext cx="6955431" cy="2777067"/>
            <a:chOff x="1473047" y="629073"/>
            <a:chExt cx="6955431" cy="277706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7E0C31E-9492-4970-8594-50035A2CBCD9}"/>
                </a:ext>
              </a:extLst>
            </p:cNvPr>
            <p:cNvSpPr/>
            <p:nvPr/>
          </p:nvSpPr>
          <p:spPr>
            <a:xfrm>
              <a:off x="1473047" y="629073"/>
              <a:ext cx="2854532" cy="2777067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E7A196-449C-4233-8AD7-E33C05C73802}"/>
                </a:ext>
              </a:extLst>
            </p:cNvPr>
            <p:cNvSpPr/>
            <p:nvPr/>
          </p:nvSpPr>
          <p:spPr>
            <a:xfrm>
              <a:off x="5280268" y="879045"/>
              <a:ext cx="3148210" cy="2277122"/>
            </a:xfrm>
            <a:prstGeom prst="rect">
              <a:avLst/>
            </a:prstGeom>
            <a:blipFill dpi="0" rotWithShape="1">
              <a:blip r:embed="rId3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48" y="1336915"/>
            <a:ext cx="7886700" cy="1325563"/>
          </a:xfrm>
        </p:spPr>
        <p:txBody>
          <a:bodyPr anchor="ctr"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80B92E9-E6A6-447B-AC8B-E36D5120C7A0}"/>
              </a:ext>
            </a:extLst>
          </p:cNvPr>
          <p:cNvGrpSpPr/>
          <p:nvPr/>
        </p:nvGrpSpPr>
        <p:grpSpPr>
          <a:xfrm>
            <a:off x="0" y="0"/>
            <a:ext cx="523220" cy="6858002"/>
            <a:chOff x="-1" y="0"/>
            <a:chExt cx="523220" cy="685800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21A1EE-DDC1-4F46-8F69-B22621E531E0}"/>
                </a:ext>
              </a:extLst>
            </p:cNvPr>
            <p:cNvSpPr/>
            <p:nvPr/>
          </p:nvSpPr>
          <p:spPr>
            <a:xfrm rot="16200000">
              <a:off x="-3173399" y="3173401"/>
              <a:ext cx="6858002" cy="511199"/>
            </a:xfrm>
            <a:prstGeom prst="rect">
              <a:avLst/>
            </a:prstGeom>
            <a:solidFill>
              <a:srgbClr val="D6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DCC4EC-EDF0-4E09-BC5B-060DD1186F78}"/>
                </a:ext>
              </a:extLst>
            </p:cNvPr>
            <p:cNvSpPr txBox="1"/>
            <p:nvPr/>
          </p:nvSpPr>
          <p:spPr>
            <a:xfrm rot="10800000">
              <a:off x="-1" y="2587555"/>
              <a:ext cx="523220" cy="418467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l"/>
              <a:r>
                <a:rPr lang="en-US" sz="2200" dirty="0">
                  <a:solidFill>
                    <a:schemeClr val="accent2">
                      <a:lumMod val="75000"/>
                    </a:schemeClr>
                  </a:solidFill>
                </a:rPr>
                <a:t>Shuang Zhao, CS 112, Fall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15062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6" y="1008406"/>
            <a:ext cx="8914360" cy="5470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14A60E-46AA-482C-ACFB-B86D5ED8AEDF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D19F16-4DC9-4FF9-9DDE-775091052406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304432653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45855-BA5E-4E44-AA5D-AE7E871F0F7B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EF7FF8-5264-4BB0-9315-2305967CD7A4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178995212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3708-8768-44B2-93C1-1E7F62B1B8CC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46B16-D0BF-48B2-A2B7-D0F7C4F4A2EF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Shuang Zhao, CS112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E2AB7E-0D36-454E-8460-8ADA6A584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96" y="1008406"/>
            <a:ext cx="8914360" cy="5470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492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3708-8768-44B2-93C1-1E7F62B1B8CC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46B16-D0BF-48B2-A2B7-D0F7C4F4A2EF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263562359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B611B4-88D2-4E41-9BB8-1AD780A3A2DE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9D623-5486-4943-B7C3-E2E38725EC9E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368753853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0AFB3F-807F-4EE8-9501-F092DBEC5F98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4BC71-A73E-43B6-91D7-5361634D09BE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399095550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6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3.xml"/><Relationship Id="rId7" Type="http://schemas.openxmlformats.org/officeDocument/2006/relationships/image" Target="../media/image1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9.png"/><Relationship Id="rId4" Type="http://schemas.openxmlformats.org/officeDocument/2006/relationships/tags" Target="../tags/tag14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9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8.png"/><Relationship Id="rId2" Type="http://schemas.openxmlformats.org/officeDocument/2006/relationships/tags" Target="../tags/tag4.xml"/><Relationship Id="rId16" Type="http://schemas.openxmlformats.org/officeDocument/2006/relationships/image" Target="../media/image1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7.png"/><Relationship Id="rId5" Type="http://schemas.openxmlformats.org/officeDocument/2006/relationships/tags" Target="../tags/tag7.xml"/><Relationship Id="rId1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tags" Target="../tags/tag6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D753A2-CA1C-464F-99BE-74CE543E6B0A}"/>
              </a:ext>
            </a:extLst>
          </p:cNvPr>
          <p:cNvSpPr txBox="1"/>
          <p:nvPr/>
        </p:nvSpPr>
        <p:spPr>
          <a:xfrm>
            <a:off x="1079031" y="1510677"/>
            <a:ext cx="7481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j-lt"/>
              </a:rPr>
              <a:t>CS112: Bump and Environment Mapping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A9EA55-E878-4305-8A7B-9E28E346ADE9}"/>
              </a:ext>
            </a:extLst>
          </p:cNvPr>
          <p:cNvSpPr txBox="1"/>
          <p:nvPr/>
        </p:nvSpPr>
        <p:spPr>
          <a:xfrm>
            <a:off x="1921342" y="4332063"/>
            <a:ext cx="57967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Shuang Zhao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Assistant Professor of Computer Science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University of California, Irvine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033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FFCE28-AC00-4CD1-8315-B4FCDC49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</p:spPr>
        <p:txBody>
          <a:bodyPr/>
          <a:lstStyle/>
          <a:p>
            <a:r>
              <a:rPr lang="en-US" dirty="0"/>
              <a:t>Implementation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FC656-919C-435C-95EF-8041632DEA1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25117" y="1403140"/>
            <a:ext cx="6448533" cy="394899"/>
          </a:xfrm>
          <a:prstGeom prst="rect">
            <a:avLst/>
          </a:prstGeom>
        </p:spPr>
      </p:pic>
      <p:sp>
        <p:nvSpPr>
          <p:cNvPr id="9" name="Google Shape;204;p23">
            <a:extLst>
              <a:ext uri="{FF2B5EF4-FFF2-40B4-BE49-F238E27FC236}">
                <a16:creationId xmlns:a16="http://schemas.microsoft.com/office/drawing/2014/main" id="{22BC8CD7-C106-4DF7-B515-4F613B1E0F06}"/>
              </a:ext>
            </a:extLst>
          </p:cNvPr>
          <p:cNvSpPr txBox="1"/>
          <p:nvPr/>
        </p:nvSpPr>
        <p:spPr>
          <a:xfrm>
            <a:off x="5565558" y="1360702"/>
            <a:ext cx="533400" cy="5334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05;p23">
            <a:extLst>
              <a:ext uri="{FF2B5EF4-FFF2-40B4-BE49-F238E27FC236}">
                <a16:creationId xmlns:a16="http://schemas.microsoft.com/office/drawing/2014/main" id="{21782A9C-0660-4D30-A6ED-9239508F4083}"/>
              </a:ext>
            </a:extLst>
          </p:cNvPr>
          <p:cNvSpPr txBox="1"/>
          <p:nvPr/>
        </p:nvSpPr>
        <p:spPr>
          <a:xfrm>
            <a:off x="3026135" y="1336819"/>
            <a:ext cx="533400" cy="533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208;p23">
            <a:extLst>
              <a:ext uri="{FF2B5EF4-FFF2-40B4-BE49-F238E27FC236}">
                <a16:creationId xmlns:a16="http://schemas.microsoft.com/office/drawing/2014/main" id="{152410F0-BDD8-49E3-9A0B-5AA573D719F3}"/>
              </a:ext>
            </a:extLst>
          </p:cNvPr>
          <p:cNvCxnSpPr>
            <a:cxnSpLocks/>
            <a:stCxn id="10" idx="2"/>
            <a:endCxn id="15" idx="0"/>
          </p:cNvCxnSpPr>
          <p:nvPr/>
        </p:nvCxnSpPr>
        <p:spPr>
          <a:xfrm flipH="1">
            <a:off x="2648366" y="1870219"/>
            <a:ext cx="644469" cy="4252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3" name="Google Shape;209;p23">
            <a:extLst>
              <a:ext uri="{FF2B5EF4-FFF2-40B4-BE49-F238E27FC236}">
                <a16:creationId xmlns:a16="http://schemas.microsoft.com/office/drawing/2014/main" id="{79623AEF-2078-4668-8181-0D3B323EB311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>
            <a:off x="5832258" y="1894102"/>
            <a:ext cx="855664" cy="40140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14" name="Google Shape;210;p23" descr="texbumpv">
            <a:extLst>
              <a:ext uri="{FF2B5EF4-FFF2-40B4-BE49-F238E27FC236}">
                <a16:creationId xmlns:a16="http://schemas.microsoft.com/office/drawing/2014/main" id="{E76DE7D1-1346-4893-9E19-57AA9FD1C49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86903" y="2295503"/>
            <a:ext cx="3602037" cy="362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11;p23" descr="texbumpu">
            <a:extLst>
              <a:ext uri="{FF2B5EF4-FFF2-40B4-BE49-F238E27FC236}">
                <a16:creationId xmlns:a16="http://schemas.microsoft.com/office/drawing/2014/main" id="{7460D260-9710-4626-9F33-30DD9F1169C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7347" y="2295503"/>
            <a:ext cx="3602037" cy="3602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619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10CD77D-6B2B-43D3-ADF4-5776C324D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vectors define a </a:t>
            </a:r>
            <a:r>
              <a:rPr lang="en-US" dirty="0">
                <a:solidFill>
                  <a:schemeClr val="accent2"/>
                </a:solidFill>
              </a:rPr>
              <a:t>local coordinate system</a:t>
            </a:r>
            <a:r>
              <a:rPr lang="en-US" dirty="0"/>
              <a:t> at each surface point </a:t>
            </a:r>
            <a:r>
              <a:rPr lang="en-US" b="1" i="1" dirty="0"/>
              <a:t>P</a:t>
            </a:r>
          </a:p>
          <a:p>
            <a:pPr lvl="1"/>
            <a:r>
              <a:rPr lang="en-US" dirty="0"/>
              <a:t>Not to be confused with the object coordinate space (which remains constant for all vertices)</a:t>
            </a:r>
          </a:p>
          <a:p>
            <a:pPr lvl="1"/>
            <a:endParaRPr lang="en-US" dirty="0"/>
          </a:p>
          <a:p>
            <a:r>
              <a:rPr lang="en-US" b="1" i="1" dirty="0"/>
              <a:t>N</a:t>
            </a:r>
            <a:r>
              <a:rPr lang="en-US" i="1" dirty="0"/>
              <a:t>’</a:t>
            </a:r>
            <a:r>
              <a:rPr lang="en-US" dirty="0"/>
              <a:t> = (</a:t>
            </a:r>
            <a:r>
              <a:rPr lang="en-US" i="1" dirty="0"/>
              <a:t>B</a:t>
            </a:r>
            <a:r>
              <a:rPr lang="en-US" baseline="-25000" dirty="0"/>
              <a:t>u</a:t>
            </a:r>
            <a:r>
              <a:rPr lang="en-US" dirty="0"/>
              <a:t>, </a:t>
            </a:r>
            <a:r>
              <a:rPr lang="en-US" i="1" dirty="0" err="1"/>
              <a:t>B</a:t>
            </a:r>
            <a:r>
              <a:rPr lang="en-US" baseline="-25000" dirty="0" err="1"/>
              <a:t>v</a:t>
            </a:r>
            <a:r>
              <a:rPr lang="en-US" dirty="0"/>
              <a:t>, 1) is the perturbed normal in the local coordinate system at each surface point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FFCE28-AC00-4CD1-8315-B4FCDC49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FC656-919C-435C-95EF-8041632DEA1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20932" y="1180111"/>
            <a:ext cx="6448533" cy="394899"/>
          </a:xfrm>
          <a:prstGeom prst="rect">
            <a:avLst/>
          </a:prstGeom>
        </p:spPr>
      </p:pic>
      <p:sp>
        <p:nvSpPr>
          <p:cNvPr id="10" name="Google Shape;205;p23 1">
            <a:extLst>
              <a:ext uri="{FF2B5EF4-FFF2-40B4-BE49-F238E27FC236}">
                <a16:creationId xmlns:a16="http://schemas.microsoft.com/office/drawing/2014/main" id="{21782A9C-0660-4D30-A6ED-9239508F4083}"/>
              </a:ext>
            </a:extLst>
          </p:cNvPr>
          <p:cNvSpPr txBox="1"/>
          <p:nvPr/>
        </p:nvSpPr>
        <p:spPr>
          <a:xfrm>
            <a:off x="3374255" y="1180111"/>
            <a:ext cx="1561729" cy="3949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208;p23 1">
            <a:extLst>
              <a:ext uri="{FF2B5EF4-FFF2-40B4-BE49-F238E27FC236}">
                <a16:creationId xmlns:a16="http://schemas.microsoft.com/office/drawing/2014/main" id="{152410F0-BDD8-49E3-9A0B-5AA573D719F3}"/>
              </a:ext>
            </a:extLst>
          </p:cNvPr>
          <p:cNvCxnSpPr>
            <a:cxnSpLocks/>
            <a:stCxn id="10" idx="2"/>
            <a:endCxn id="26" idx="0"/>
          </p:cNvCxnSpPr>
          <p:nvPr/>
        </p:nvCxnSpPr>
        <p:spPr>
          <a:xfrm flipH="1">
            <a:off x="4155119" y="1575011"/>
            <a:ext cx="1" cy="34629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3" name="Google Shape;209;p23">
            <a:extLst>
              <a:ext uri="{FF2B5EF4-FFF2-40B4-BE49-F238E27FC236}">
                <a16:creationId xmlns:a16="http://schemas.microsoft.com/office/drawing/2014/main" id="{79623AEF-2078-4668-8181-0D3B323EB311}"/>
              </a:ext>
            </a:extLst>
          </p:cNvPr>
          <p:cNvCxnSpPr>
            <a:cxnSpLocks/>
            <a:stCxn id="16" idx="2"/>
            <a:endCxn id="29" idx="0"/>
          </p:cNvCxnSpPr>
          <p:nvPr/>
        </p:nvCxnSpPr>
        <p:spPr>
          <a:xfrm flipH="1">
            <a:off x="6695449" y="1575010"/>
            <a:ext cx="1" cy="34629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" name="Google Shape;205;p23 2">
            <a:extLst>
              <a:ext uri="{FF2B5EF4-FFF2-40B4-BE49-F238E27FC236}">
                <a16:creationId xmlns:a16="http://schemas.microsoft.com/office/drawing/2014/main" id="{87B8D341-F8EC-4F69-8D04-5EF016E49A74}"/>
              </a:ext>
            </a:extLst>
          </p:cNvPr>
          <p:cNvSpPr txBox="1"/>
          <p:nvPr/>
        </p:nvSpPr>
        <p:spPr>
          <a:xfrm>
            <a:off x="5914585" y="1180110"/>
            <a:ext cx="1561729" cy="3949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05;p23 3">
            <a:extLst>
              <a:ext uri="{FF2B5EF4-FFF2-40B4-BE49-F238E27FC236}">
                <a16:creationId xmlns:a16="http://schemas.microsoft.com/office/drawing/2014/main" id="{0E6DEE95-B222-48F3-9377-B62728341095}"/>
              </a:ext>
            </a:extLst>
          </p:cNvPr>
          <p:cNvSpPr txBox="1"/>
          <p:nvPr/>
        </p:nvSpPr>
        <p:spPr>
          <a:xfrm>
            <a:off x="2042978" y="1180110"/>
            <a:ext cx="355476" cy="3949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208;p23 2">
            <a:extLst>
              <a:ext uri="{FF2B5EF4-FFF2-40B4-BE49-F238E27FC236}">
                <a16:creationId xmlns:a16="http://schemas.microsoft.com/office/drawing/2014/main" id="{50EC6C22-E338-4626-B5B6-8D7A28DE1605}"/>
              </a:ext>
            </a:extLst>
          </p:cNvPr>
          <p:cNvCxnSpPr>
            <a:cxnSpLocks/>
            <a:stCxn id="17" idx="2"/>
            <a:endCxn id="23" idx="0"/>
          </p:cNvCxnSpPr>
          <p:nvPr/>
        </p:nvCxnSpPr>
        <p:spPr>
          <a:xfrm>
            <a:off x="2220716" y="1575010"/>
            <a:ext cx="0" cy="34629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F251D14B-5F0C-47E2-9119-A4F79B10624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750432" y="1921306"/>
            <a:ext cx="940568" cy="3186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9C5CD9B-BE2C-406E-811B-87BCA35301F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684835" y="1921306"/>
            <a:ext cx="940568" cy="3186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6363DB-A8BF-462B-B2A3-043E437C06C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225165" y="1921306"/>
            <a:ext cx="940568" cy="31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67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951870-6DCB-491E-96B1-AA057E921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96" y="1848034"/>
            <a:ext cx="8914360" cy="4630827"/>
          </a:xfrm>
        </p:spPr>
        <p:txBody>
          <a:bodyPr/>
          <a:lstStyle/>
          <a:p>
            <a:r>
              <a:rPr lang="en-US" dirty="0"/>
              <a:t>The bump function </a:t>
            </a:r>
            <a:r>
              <a:rPr lang="en-US" i="1" dirty="0"/>
              <a:t>B</a:t>
            </a:r>
            <a:r>
              <a:rPr lang="en-US" dirty="0"/>
              <a:t> is only used to perturb surface normal and does NOT change the base geometry</a:t>
            </a:r>
          </a:p>
          <a:p>
            <a:pPr lvl="1"/>
            <a:endParaRPr lang="en-US" dirty="0"/>
          </a:p>
          <a:p>
            <a:r>
              <a:rPr lang="en-US" dirty="0"/>
              <a:t>Implementation</a:t>
            </a:r>
          </a:p>
          <a:p>
            <a:pPr lvl="1"/>
            <a:r>
              <a:rPr lang="en-US" dirty="0"/>
              <a:t>Store bump/normal maps as 2D textures</a:t>
            </a:r>
          </a:p>
          <a:p>
            <a:pPr lvl="1"/>
            <a:r>
              <a:rPr lang="en-US" dirty="0"/>
              <a:t>At render time, query these textures per point (i.e., fragment) instead of per vertex</a:t>
            </a:r>
          </a:p>
          <a:p>
            <a:pPr lvl="1"/>
            <a:r>
              <a:rPr lang="en-US" dirty="0"/>
              <a:t>Compute shading using perturbed </a:t>
            </a:r>
            <a:r>
              <a:rPr lang="en-US" dirty="0" err="1"/>
              <a:t>normals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8DF1D3-E4F2-4EB6-BCFC-470B4543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Bump Mapping Remarks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D4D54-7C0F-4082-9B70-724338507A4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20932" y="1180111"/>
            <a:ext cx="6448533" cy="39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9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8630EB-FBF1-480E-B551-920A04A6F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N</a:t>
            </a:r>
            <a:r>
              <a:rPr lang="en-US" i="1" dirty="0"/>
              <a:t>’</a:t>
            </a:r>
            <a:r>
              <a:rPr lang="en-US" dirty="0"/>
              <a:t> = (</a:t>
            </a:r>
            <a:r>
              <a:rPr lang="en-US" i="1" dirty="0"/>
              <a:t>B</a:t>
            </a:r>
            <a:r>
              <a:rPr lang="en-US" baseline="-25000" dirty="0"/>
              <a:t>u</a:t>
            </a:r>
            <a:r>
              <a:rPr lang="en-US" dirty="0"/>
              <a:t>, </a:t>
            </a:r>
            <a:r>
              <a:rPr lang="en-US" i="1" dirty="0" err="1"/>
              <a:t>B</a:t>
            </a:r>
            <a:r>
              <a:rPr lang="en-US" baseline="-25000" dirty="0" err="1"/>
              <a:t>v</a:t>
            </a:r>
            <a:r>
              <a:rPr lang="en-US" dirty="0"/>
              <a:t>, 1) stored as RGB directly</a:t>
            </a:r>
          </a:p>
          <a:p>
            <a:pPr lvl="1"/>
            <a:r>
              <a:rPr lang="en-US" dirty="0"/>
              <a:t>Equivalent to bump mapping</a:t>
            </a:r>
          </a:p>
          <a:p>
            <a:pPr lvl="1"/>
            <a:endParaRPr lang="en-US" dirty="0"/>
          </a:p>
          <a:p>
            <a:r>
              <a:rPr lang="en-US" dirty="0"/>
              <a:t>Since the blue channel is always 1, it is bluish in appearance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FFCE28-AC00-4CD1-8315-B4FCDC49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Normal Mapping</a:t>
            </a:r>
          </a:p>
        </p:txBody>
      </p:sp>
      <p:pic>
        <p:nvPicPr>
          <p:cNvPr id="18" name="Google Shape;232;p25" descr="bumpimage">
            <a:extLst>
              <a:ext uri="{FF2B5EF4-FFF2-40B4-BE49-F238E27FC236}">
                <a16:creationId xmlns:a16="http://schemas.microsoft.com/office/drawing/2014/main" id="{7ED4D4E7-D324-424C-9CB7-A46D1DFAF0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499" b="14998"/>
          <a:stretch/>
        </p:blipFill>
        <p:spPr>
          <a:xfrm>
            <a:off x="1620820" y="3429000"/>
            <a:ext cx="5902360" cy="2611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005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0C134B-F5AD-4965-9318-F06FB10CB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Actually changes the underlying geometry</a:t>
            </a:r>
          </a:p>
          <a:p>
            <a:r>
              <a:rPr lang="en-US" dirty="0"/>
              <a:t>Much more expensive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FFCE28-AC00-4CD1-8315-B4FCDC49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Displacement Mapping</a:t>
            </a:r>
          </a:p>
        </p:txBody>
      </p:sp>
      <p:pic>
        <p:nvPicPr>
          <p:cNvPr id="1026" name="Picture 2" descr="https://s3.amazonaws.com/studiomaven-legacy-img/Bump+vs+displacement.JPG">
            <a:extLst>
              <a:ext uri="{FF2B5EF4-FFF2-40B4-BE49-F238E27FC236}">
                <a16:creationId xmlns:a16="http://schemas.microsoft.com/office/drawing/2014/main" id="{026AEB56-23F3-46EC-A251-05392F1A0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64" y="2410690"/>
            <a:ext cx="7261471" cy="384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39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069B04-346F-4442-860E-A4952DC8D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Simple light sources (e.g., point, directional) create unnaturally harsh illuminations</a:t>
            </a:r>
          </a:p>
          <a:p>
            <a:endParaRPr lang="en-US" dirty="0">
              <a:solidFill>
                <a:schemeClr val="dk1"/>
              </a:solidFill>
              <a:latin typeface="+mj-lt"/>
              <a:ea typeface="Tahoma"/>
              <a:cs typeface="Tahoma"/>
              <a:sym typeface="Tahoma"/>
            </a:endParaRPr>
          </a:p>
          <a:p>
            <a:endParaRPr lang="en-US" dirty="0">
              <a:solidFill>
                <a:schemeClr val="dk1"/>
              </a:solidFill>
              <a:latin typeface="+mj-lt"/>
              <a:ea typeface="Tahoma"/>
              <a:cs typeface="Tahoma"/>
              <a:sym typeface="Tahoma"/>
            </a:endParaRPr>
          </a:p>
          <a:p>
            <a:endParaRPr lang="en-US" dirty="0">
              <a:solidFill>
                <a:schemeClr val="dk1"/>
              </a:solidFill>
              <a:latin typeface="+mj-lt"/>
              <a:ea typeface="Tahoma"/>
              <a:cs typeface="Tahoma"/>
              <a:sym typeface="Tahoma"/>
            </a:endParaRPr>
          </a:p>
          <a:p>
            <a:endParaRPr lang="en-US" dirty="0">
              <a:solidFill>
                <a:schemeClr val="dk1"/>
              </a:solidFill>
              <a:latin typeface="+mj-lt"/>
              <a:ea typeface="Tahoma"/>
              <a:cs typeface="Tahoma"/>
              <a:sym typeface="Tahoma"/>
            </a:endParaRPr>
          </a:p>
          <a:p>
            <a:endParaRPr lang="en-US" dirty="0">
              <a:solidFill>
                <a:schemeClr val="dk1"/>
              </a:solidFill>
              <a:latin typeface="+mj-lt"/>
              <a:ea typeface="Tahoma"/>
              <a:cs typeface="Tahoma"/>
              <a:sym typeface="Tahoma"/>
            </a:endParaRPr>
          </a:p>
          <a:p>
            <a:endParaRPr lang="en-US" dirty="0">
              <a:solidFill>
                <a:schemeClr val="dk1"/>
              </a:solidFill>
              <a:latin typeface="+mj-lt"/>
              <a:ea typeface="Tahoma"/>
              <a:cs typeface="Tahoma"/>
              <a:sym typeface="Tahoma"/>
            </a:endParaRPr>
          </a:p>
          <a:p>
            <a:endParaRPr lang="en-US" dirty="0">
              <a:solidFill>
                <a:schemeClr val="dk1"/>
              </a:solidFill>
              <a:latin typeface="+mj-lt"/>
              <a:ea typeface="Tahoma"/>
              <a:cs typeface="Tahoma"/>
              <a:sym typeface="Tahoma"/>
            </a:endParaRPr>
          </a:p>
          <a:p>
            <a:r>
              <a:rPr lang="en-US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In reality, light usually come from all directions</a:t>
            </a:r>
            <a:endParaRPr 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FFCE28-AC00-4CD1-8315-B4FCDC49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Lighting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C5FC6B15-7718-4E46-862C-7B26BF02F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7" y="1961284"/>
            <a:ext cx="3184525" cy="286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062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069B04-346F-4442-860E-A4952DC8D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Environment lighting is capable of producing much more realistic results</a:t>
            </a:r>
          </a:p>
          <a:p>
            <a:endParaRPr lang="en-US" dirty="0">
              <a:solidFill>
                <a:schemeClr val="dk1"/>
              </a:solidFill>
              <a:latin typeface="+mj-lt"/>
              <a:ea typeface="Tahoma"/>
              <a:cs typeface="Tahoma"/>
              <a:sym typeface="Tahoma"/>
            </a:endParaRPr>
          </a:p>
          <a:p>
            <a:endParaRPr lang="en-US" dirty="0">
              <a:solidFill>
                <a:schemeClr val="dk1"/>
              </a:solidFill>
              <a:latin typeface="+mj-lt"/>
              <a:ea typeface="Tahoma"/>
              <a:cs typeface="Tahoma"/>
              <a:sym typeface="Tahoma"/>
            </a:endParaRPr>
          </a:p>
          <a:p>
            <a:endParaRPr lang="en-US" dirty="0">
              <a:solidFill>
                <a:schemeClr val="dk1"/>
              </a:solidFill>
              <a:latin typeface="+mj-lt"/>
              <a:ea typeface="Tahoma"/>
              <a:cs typeface="Tahoma"/>
              <a:sym typeface="Tahoma"/>
            </a:endParaRPr>
          </a:p>
          <a:p>
            <a:endParaRPr lang="en-US" dirty="0">
              <a:solidFill>
                <a:schemeClr val="dk1"/>
              </a:solidFill>
              <a:latin typeface="+mj-lt"/>
              <a:ea typeface="Tahoma"/>
              <a:cs typeface="Tahoma"/>
              <a:sym typeface="Tahoma"/>
            </a:endParaRPr>
          </a:p>
          <a:p>
            <a:endParaRPr lang="en-US" dirty="0">
              <a:solidFill>
                <a:schemeClr val="dk1"/>
              </a:solidFill>
              <a:latin typeface="+mj-lt"/>
              <a:ea typeface="Tahoma"/>
              <a:cs typeface="Tahoma"/>
              <a:sym typeface="Tahoma"/>
            </a:endParaRPr>
          </a:p>
          <a:p>
            <a:endParaRPr lang="en-US" dirty="0">
              <a:solidFill>
                <a:schemeClr val="dk1"/>
              </a:solidFill>
              <a:latin typeface="+mj-lt"/>
              <a:ea typeface="Tahoma"/>
              <a:cs typeface="Tahoma"/>
              <a:sym typeface="Tahoma"/>
            </a:endParaRPr>
          </a:p>
          <a:p>
            <a:endParaRPr lang="en-US" dirty="0">
              <a:solidFill>
                <a:schemeClr val="dk1"/>
              </a:solidFill>
              <a:latin typeface="+mj-lt"/>
              <a:ea typeface="Tahoma"/>
              <a:cs typeface="Tahoma"/>
              <a:sym typeface="Tahoma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FFCE28-AC00-4CD1-8315-B4FCDC49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Lighting</a:t>
            </a:r>
          </a:p>
        </p:txBody>
      </p:sp>
      <p:pic>
        <p:nvPicPr>
          <p:cNvPr id="3074" name="Picture 2" descr="https://webtwoclub.files.wordpress.com/2011/12/hdri-lighting-jgp.jpg?w=490">
            <a:extLst>
              <a:ext uri="{FF2B5EF4-FFF2-40B4-BE49-F238E27FC236}">
                <a16:creationId xmlns:a16="http://schemas.microsoft.com/office/drawing/2014/main" id="{9908939E-63FB-4C8A-9051-1479EBBFA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437390"/>
            <a:ext cx="428625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77DBA0-5040-4AEF-B684-AF60D7788D2C}"/>
              </a:ext>
            </a:extLst>
          </p:cNvPr>
          <p:cNvSpPr txBox="1"/>
          <p:nvPr/>
        </p:nvSpPr>
        <p:spPr>
          <a:xfrm>
            <a:off x="4231753" y="5399665"/>
            <a:ext cx="2483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[webtwoclub.wordpress.com]</a:t>
            </a:r>
          </a:p>
        </p:txBody>
      </p:sp>
    </p:spTree>
    <p:extLst>
      <p:ext uri="{BB962C8B-B14F-4D97-AF65-F5344CB8AC3E}">
        <p14:creationId xmlns:p14="http://schemas.microsoft.com/office/powerpoint/2010/main" val="1812014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2E4D8F-3AE8-4EFB-A0EA-A872EC743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special type of texture used to specify environment lighting</a:t>
            </a:r>
          </a:p>
          <a:p>
            <a:endParaRPr lang="en-US" dirty="0"/>
          </a:p>
          <a:p>
            <a:r>
              <a:rPr lang="en-US" dirty="0"/>
              <a:t>Describe incident light from all directions</a:t>
            </a:r>
          </a:p>
          <a:p>
            <a:endParaRPr lang="en-US" dirty="0"/>
          </a:p>
          <a:p>
            <a:r>
              <a:rPr lang="en-US" dirty="0"/>
              <a:t>Generate the map of the environment</a:t>
            </a:r>
          </a:p>
          <a:p>
            <a:pPr lvl="1"/>
            <a:r>
              <a:rPr lang="en-US" dirty="0"/>
              <a:t>On a sphere, cube or paraboloid</a:t>
            </a:r>
          </a:p>
          <a:p>
            <a:r>
              <a:rPr lang="en-US" dirty="0"/>
              <a:t>Use a view-dependent mapping on the geometry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FFCE28-AC00-4CD1-8315-B4FCDC49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Map</a:t>
            </a:r>
          </a:p>
        </p:txBody>
      </p:sp>
    </p:spTree>
    <p:extLst>
      <p:ext uri="{BB962C8B-B14F-4D97-AF65-F5344CB8AC3E}">
        <p14:creationId xmlns:p14="http://schemas.microsoft.com/office/powerpoint/2010/main" val="2704561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08CAD-E1F2-41FA-9ADF-B630352A8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point </a:t>
            </a:r>
            <a:r>
              <a:rPr lang="en-US" b="1" i="1" dirty="0"/>
              <a:t>P</a:t>
            </a:r>
            <a:r>
              <a:rPr lang="en-US" dirty="0"/>
              <a:t> on the surface of the cube corresponding to a direction that goes from the center of the cube to </a:t>
            </a:r>
            <a:r>
              <a:rPr lang="en-US" b="1" i="1" dirty="0"/>
              <a:t>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5668A8-8947-4CC4-AF0E-A629772B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Cube Mapping</a:t>
            </a:r>
          </a:p>
        </p:txBody>
      </p:sp>
      <p:pic>
        <p:nvPicPr>
          <p:cNvPr id="4" name="Google Shape;283;p32" descr="cubeind2">
            <a:extLst>
              <a:ext uri="{FF2B5EF4-FFF2-40B4-BE49-F238E27FC236}">
                <a16:creationId xmlns:a16="http://schemas.microsoft.com/office/drawing/2014/main" id="{4A8B3A1C-C606-4197-B132-6608A63D344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727536" y="2428953"/>
            <a:ext cx="3688928" cy="3678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59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FFCE28-AC00-4CD1-8315-B4FCDC49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Cube Mapping</a:t>
            </a:r>
          </a:p>
        </p:txBody>
      </p:sp>
      <p:pic>
        <p:nvPicPr>
          <p:cNvPr id="4098" name="Picture 2" descr="Converting to/from cubemaps">
            <a:extLst>
              <a:ext uri="{FF2B5EF4-FFF2-40B4-BE49-F238E27FC236}">
                <a16:creationId xmlns:a16="http://schemas.microsoft.com/office/drawing/2014/main" id="{9D51B373-07DC-4236-AFC9-55C235C5C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1200728"/>
            <a:ext cx="6816436" cy="511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0FFD2B-8E50-43FD-AAEF-F49BDF058660}"/>
              </a:ext>
            </a:extLst>
          </p:cNvPr>
          <p:cNvSpPr txBox="1"/>
          <p:nvPr/>
        </p:nvSpPr>
        <p:spPr>
          <a:xfrm>
            <a:off x="6065911" y="4618183"/>
            <a:ext cx="1914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[http://paulbourke.net]</a:t>
            </a:r>
          </a:p>
        </p:txBody>
      </p:sp>
    </p:spTree>
    <p:extLst>
      <p:ext uri="{BB962C8B-B14F-4D97-AF65-F5344CB8AC3E}">
        <p14:creationId xmlns:p14="http://schemas.microsoft.com/office/powerpoint/2010/main" val="219774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A1567-E992-489A-B1B1-CAA876880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PA2 to be released tonight</a:t>
            </a:r>
          </a:p>
          <a:p>
            <a:pPr lvl="1"/>
            <a:r>
              <a:rPr lang="en-US" dirty="0"/>
              <a:t>Will be due in two weeks</a:t>
            </a:r>
          </a:p>
          <a:p>
            <a:pPr lvl="1"/>
            <a:r>
              <a:rPr lang="en-US" dirty="0"/>
              <a:t>Please attend Friday’s </a:t>
            </a:r>
            <a:r>
              <a:rPr lang="en-US"/>
              <a:t>discussion sessions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7CB7F7-5A14-45AE-8ADB-D94A32D7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4119863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E2758-5CA1-4E8B-A120-4C4CFA13F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Recap: </a:t>
            </a:r>
            <a:r>
              <a:rPr lang="en-US" dirty="0"/>
              <a:t>spherical coordinates</a:t>
            </a:r>
          </a:p>
          <a:p>
            <a:pPr lvl="1"/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r</a:t>
            </a:r>
            <a:r>
              <a:rPr lang="en-US" dirty="0"/>
              <a:t> sin(</a:t>
            </a:r>
            <a:r>
              <a:rPr lang="el-GR" i="1" dirty="0"/>
              <a:t>θ</a:t>
            </a:r>
            <a:r>
              <a:rPr lang="en-US" dirty="0"/>
              <a:t>) cos(</a:t>
            </a:r>
            <a:r>
              <a:rPr lang="az-Cyrl-AZ" i="1" dirty="0"/>
              <a:t>Ф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r</a:t>
            </a:r>
            <a:r>
              <a:rPr lang="en-US" dirty="0"/>
              <a:t> sin(</a:t>
            </a:r>
            <a:r>
              <a:rPr lang="el-GR" i="1" dirty="0"/>
              <a:t>θ</a:t>
            </a:r>
            <a:r>
              <a:rPr lang="en-US" dirty="0"/>
              <a:t>) sin(</a:t>
            </a:r>
            <a:r>
              <a:rPr lang="az-Cyrl-AZ" i="1" dirty="0"/>
              <a:t>Ф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/>
              <a:t>r</a:t>
            </a:r>
            <a:r>
              <a:rPr lang="en-US" dirty="0"/>
              <a:t> cos(</a:t>
            </a:r>
            <a:r>
              <a:rPr lang="el-GR" i="1" dirty="0"/>
              <a:t>θ</a:t>
            </a:r>
            <a:r>
              <a:rPr lang="en-US" dirty="0"/>
              <a:t>)</a:t>
            </a:r>
          </a:p>
          <a:p>
            <a:pPr lvl="1"/>
            <a:r>
              <a:rPr lang="el-GR" sz="2000" i="1" dirty="0"/>
              <a:t>θ</a:t>
            </a:r>
            <a:r>
              <a:rPr lang="en-US" sz="2000" dirty="0"/>
              <a:t>: elevation angle (0—180 degrees)</a:t>
            </a:r>
          </a:p>
          <a:p>
            <a:pPr lvl="1"/>
            <a:r>
              <a:rPr lang="az-Cyrl-AZ" sz="2000" i="1" dirty="0"/>
              <a:t>Ф</a:t>
            </a:r>
            <a:r>
              <a:rPr lang="en-US" sz="2000" dirty="0"/>
              <a:t>: azimuthal angle (0—360 degrees)</a:t>
            </a:r>
            <a:endParaRPr lang="en-US" dirty="0"/>
          </a:p>
          <a:p>
            <a:pPr>
              <a:spcBef>
                <a:spcPts val="3000"/>
              </a:spcBef>
            </a:pPr>
            <a:r>
              <a:rPr lang="en-US" dirty="0"/>
              <a:t>When expressing unit vectors: </a:t>
            </a:r>
            <a:r>
              <a:rPr lang="en-US" i="1" dirty="0"/>
              <a:t>r</a:t>
            </a:r>
            <a:r>
              <a:rPr lang="en-US" dirty="0"/>
              <a:t> ≡ 1. Two variables remain:</a:t>
            </a: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5B1F7D-34B0-4004-AC33-B583E39E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Projection</a:t>
            </a:r>
          </a:p>
        </p:txBody>
      </p:sp>
      <p:pic>
        <p:nvPicPr>
          <p:cNvPr id="1026" name="Picture 2" descr="Spherical polar coordinates - Knowino">
            <a:extLst>
              <a:ext uri="{FF2B5EF4-FFF2-40B4-BE49-F238E27FC236}">
                <a16:creationId xmlns:a16="http://schemas.microsoft.com/office/drawing/2014/main" id="{68328742-1C35-4D3E-804C-5288A4A43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565" y="1040733"/>
            <a:ext cx="2513498" cy="22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84C80-FA75-46D7-A7EC-2301C33AF852}"/>
              </a:ext>
            </a:extLst>
          </p:cNvPr>
          <p:cNvGrpSpPr/>
          <p:nvPr/>
        </p:nvGrpSpPr>
        <p:grpSpPr>
          <a:xfrm>
            <a:off x="2447240" y="4099933"/>
            <a:ext cx="3731887" cy="2166922"/>
            <a:chOff x="2447240" y="3974531"/>
            <a:chExt cx="3731887" cy="21669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733AA5B-155F-4A1C-8620-D1C25187252B}"/>
                </a:ext>
              </a:extLst>
            </p:cNvPr>
            <p:cNvSpPr/>
            <p:nvPr/>
          </p:nvSpPr>
          <p:spPr>
            <a:xfrm>
              <a:off x="2964873" y="4604327"/>
              <a:ext cx="3214254" cy="153712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FE676C-2489-490D-9C07-6FCE8BA2B44C}"/>
                </a:ext>
              </a:extLst>
            </p:cNvPr>
            <p:cNvSpPr txBox="1"/>
            <p:nvPr/>
          </p:nvSpPr>
          <p:spPr>
            <a:xfrm>
              <a:off x="2447240" y="5142057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i="1" dirty="0"/>
                <a:t>θ</a:t>
              </a:r>
              <a:endParaRPr lang="en-US" sz="2400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CDE42AC-35B0-4E06-BA26-E51850E5F43B}"/>
                </a:ext>
              </a:extLst>
            </p:cNvPr>
            <p:cNvCxnSpPr/>
            <p:nvPr/>
          </p:nvCxnSpPr>
          <p:spPr>
            <a:xfrm>
              <a:off x="2798618" y="4604327"/>
              <a:ext cx="0" cy="1537126"/>
            </a:xfrm>
            <a:prstGeom prst="straightConnector1">
              <a:avLst/>
            </a:prstGeom>
            <a:ln w="28575"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9ED96AF-7D37-4D79-97AF-568F076F475E}"/>
                </a:ext>
              </a:extLst>
            </p:cNvPr>
            <p:cNvCxnSpPr>
              <a:cxnSpLocks/>
            </p:cNvCxnSpPr>
            <p:nvPr/>
          </p:nvCxnSpPr>
          <p:spPr>
            <a:xfrm>
              <a:off x="2964873" y="4436196"/>
              <a:ext cx="3214254" cy="0"/>
            </a:xfrm>
            <a:prstGeom prst="straightConnector1">
              <a:avLst/>
            </a:prstGeom>
            <a:ln w="28575"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13D967-B125-49ED-B5DE-DA1469E66EB5}"/>
                </a:ext>
              </a:extLst>
            </p:cNvPr>
            <p:cNvSpPr txBox="1"/>
            <p:nvPr/>
          </p:nvSpPr>
          <p:spPr>
            <a:xfrm>
              <a:off x="4357037" y="3974531"/>
              <a:ext cx="4299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z-Cyrl-AZ" sz="2400" i="1" dirty="0"/>
                <a:t>Ф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02084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1FCB9-D92E-4B9A-AFB5-E2431A315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Projection</a:t>
            </a:r>
          </a:p>
        </p:txBody>
      </p:sp>
      <p:pic>
        <p:nvPicPr>
          <p:cNvPr id="5122" name="Picture 2" descr="http://paulbourke.net/miscellaneous/cubemaps/sph2_s.jpg">
            <a:extLst>
              <a:ext uri="{FF2B5EF4-FFF2-40B4-BE49-F238E27FC236}">
                <a16:creationId xmlns:a16="http://schemas.microsoft.com/office/drawing/2014/main" id="{58FE00FB-6128-49CC-AEC7-B0CCD907F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87236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7CDCAB-ED80-4D65-8EA4-2180B2BCDDA9}"/>
              </a:ext>
            </a:extLst>
          </p:cNvPr>
          <p:cNvSpPr txBox="1"/>
          <p:nvPr/>
        </p:nvSpPr>
        <p:spPr>
          <a:xfrm>
            <a:off x="6467693" y="5597236"/>
            <a:ext cx="1914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[http://paulbourke.net]</a:t>
            </a:r>
          </a:p>
        </p:txBody>
      </p:sp>
    </p:spTree>
    <p:extLst>
      <p:ext uri="{BB962C8B-B14F-4D97-AF65-F5344CB8AC3E}">
        <p14:creationId xmlns:p14="http://schemas.microsoft.com/office/powerpoint/2010/main" val="3080162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50358-566D-4FAE-B8C1-FA64A8266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physical measurements</a:t>
            </a:r>
          </a:p>
          <a:p>
            <a:pPr lvl="1"/>
            <a:r>
              <a:rPr lang="en-US" b="1" dirty="0"/>
              <a:t>Light probe: </a:t>
            </a:r>
            <a:r>
              <a:rPr lang="en-US" dirty="0"/>
              <a:t>taking pictures of a small spherical mirror (e.g., a stainless steel ball)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Using computer simulation</a:t>
            </a:r>
          </a:p>
          <a:p>
            <a:pPr lvl="1"/>
            <a:r>
              <a:rPr lang="en-US" dirty="0"/>
              <a:t>Ray tracing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1CF77-AD60-4B48-997C-B06D9B0C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Environment Maps</a:t>
            </a:r>
          </a:p>
        </p:txBody>
      </p:sp>
      <p:pic>
        <p:nvPicPr>
          <p:cNvPr id="6146" name="Picture 2" descr="http://ict.debevec.org/~debevec/HDRShop/tutorial/images5/FinalResult.jpg">
            <a:extLst>
              <a:ext uri="{FF2B5EF4-FFF2-40B4-BE49-F238E27FC236}">
                <a16:creationId xmlns:a16="http://schemas.microsoft.com/office/drawing/2014/main" id="{66E5390F-38F4-445C-AAEB-753E362F8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009" y="2274455"/>
            <a:ext cx="2509982" cy="250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19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B4C664-9E4D-468C-807A-F4A5EA5A6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object to be</a:t>
            </a:r>
            <a:br>
              <a:rPr lang="en-US" dirty="0"/>
            </a:br>
            <a:r>
              <a:rPr lang="en-US" dirty="0"/>
              <a:t>enclosed within the environment</a:t>
            </a:r>
          </a:p>
          <a:p>
            <a:endParaRPr lang="en-US" dirty="0"/>
          </a:p>
          <a:p>
            <a:r>
              <a:rPr lang="en-US" dirty="0"/>
              <a:t>When the object is specular,</a:t>
            </a:r>
            <a:br>
              <a:rPr lang="en-US" dirty="0"/>
            </a:br>
            <a:r>
              <a:rPr lang="en-US" dirty="0"/>
              <a:t>the intensity </a:t>
            </a:r>
            <a:r>
              <a:rPr lang="en-US" i="1" dirty="0"/>
              <a:t>I</a:t>
            </a:r>
            <a:r>
              <a:rPr lang="en-US" dirty="0"/>
              <a:t> of each surface</a:t>
            </a:r>
            <a:br>
              <a:rPr lang="en-US" dirty="0"/>
            </a:br>
            <a:r>
              <a:rPr lang="en-US" dirty="0"/>
              <a:t>point equals incident light </a:t>
            </a:r>
            <a:r>
              <a:rPr lang="en-US" i="1" dirty="0"/>
              <a:t>L</a:t>
            </a:r>
            <a:r>
              <a:rPr lang="en-US" baseline="-25000" dirty="0"/>
              <a:t>i</a:t>
            </a:r>
            <a:br>
              <a:rPr lang="en-US" dirty="0"/>
            </a:br>
            <a:r>
              <a:rPr lang="en-US" dirty="0"/>
              <a:t>coming from the reflected</a:t>
            </a:r>
            <a:br>
              <a:rPr lang="en-US" dirty="0"/>
            </a:br>
            <a:r>
              <a:rPr lang="en-US" dirty="0"/>
              <a:t>direction </a:t>
            </a:r>
            <a:r>
              <a:rPr lang="en-US" b="1" i="1" dirty="0"/>
              <a:t>R</a:t>
            </a:r>
            <a:r>
              <a:rPr lang="en-US" dirty="0"/>
              <a:t>:</a:t>
            </a:r>
          </a:p>
          <a:p>
            <a:pPr lvl="1"/>
            <a:r>
              <a:rPr lang="en-US" i="1" dirty="0"/>
              <a:t>I</a:t>
            </a:r>
            <a:r>
              <a:rPr lang="en-US" dirty="0"/>
              <a:t> = </a:t>
            </a:r>
            <a:r>
              <a:rPr lang="en-US" i="1" dirty="0"/>
              <a:t>L</a:t>
            </a:r>
            <a:r>
              <a:rPr lang="en-US" baseline="-25000" dirty="0"/>
              <a:t>i</a:t>
            </a:r>
            <a:r>
              <a:rPr lang="en-US" dirty="0"/>
              <a:t>(</a:t>
            </a:r>
            <a:r>
              <a:rPr lang="en-US" b="1" i="1" dirty="0"/>
              <a:t>R</a:t>
            </a:r>
            <a:r>
              <a:rPr lang="en-US" dirty="0"/>
              <a:t>) = </a:t>
            </a:r>
            <a:r>
              <a:rPr lang="en-US" dirty="0" err="1"/>
              <a:t>EnvMap</a:t>
            </a:r>
            <a:r>
              <a:rPr lang="en-US" dirty="0"/>
              <a:t>(</a:t>
            </a:r>
            <a:r>
              <a:rPr lang="en-US" b="1" i="1" dirty="0"/>
              <a:t>R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33498F-C7D9-4C5B-9CE3-D18CC9A9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Rendering with Environment Lighting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147660-4ADD-4917-A638-98D9B49A27AA}"/>
              </a:ext>
            </a:extLst>
          </p:cNvPr>
          <p:cNvGrpSpPr/>
          <p:nvPr/>
        </p:nvGrpSpPr>
        <p:grpSpPr>
          <a:xfrm>
            <a:off x="5544129" y="1142614"/>
            <a:ext cx="3352800" cy="2895600"/>
            <a:chOff x="4953001" y="907087"/>
            <a:chExt cx="3352800" cy="2895600"/>
          </a:xfrm>
        </p:grpSpPr>
        <p:sp>
          <p:nvSpPr>
            <p:cNvPr id="5" name="Google Shape;306;p35">
              <a:extLst>
                <a:ext uri="{FF2B5EF4-FFF2-40B4-BE49-F238E27FC236}">
                  <a16:creationId xmlns:a16="http://schemas.microsoft.com/office/drawing/2014/main" id="{AC3C2EA8-E853-4F46-B27D-AB8322BCAC86}"/>
                </a:ext>
              </a:extLst>
            </p:cNvPr>
            <p:cNvSpPr/>
            <p:nvPr/>
          </p:nvSpPr>
          <p:spPr>
            <a:xfrm>
              <a:off x="6019801" y="1592887"/>
              <a:ext cx="2286000" cy="2209800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07;p35">
              <a:extLst>
                <a:ext uri="{FF2B5EF4-FFF2-40B4-BE49-F238E27FC236}">
                  <a16:creationId xmlns:a16="http://schemas.microsoft.com/office/drawing/2014/main" id="{C0C0D5DF-BC05-4E83-8B25-D93F3AE9A782}"/>
                </a:ext>
              </a:extLst>
            </p:cNvPr>
            <p:cNvSpPr/>
            <p:nvPr/>
          </p:nvSpPr>
          <p:spPr>
            <a:xfrm>
              <a:off x="6616701" y="2164387"/>
              <a:ext cx="1181100" cy="965200"/>
            </a:xfrm>
            <a:custGeom>
              <a:avLst/>
              <a:gdLst/>
              <a:ahLst/>
              <a:cxnLst/>
              <a:rect l="l" t="t" r="r" b="b"/>
              <a:pathLst>
                <a:path w="744" h="608" extrusionOk="0">
                  <a:moveTo>
                    <a:pt x="8" y="168"/>
                  </a:moveTo>
                  <a:cubicBezTo>
                    <a:pt x="0" y="248"/>
                    <a:pt x="8" y="432"/>
                    <a:pt x="56" y="504"/>
                  </a:cubicBezTo>
                  <a:cubicBezTo>
                    <a:pt x="104" y="576"/>
                    <a:pt x="208" y="592"/>
                    <a:pt x="296" y="600"/>
                  </a:cubicBezTo>
                  <a:cubicBezTo>
                    <a:pt x="384" y="608"/>
                    <a:pt x="512" y="600"/>
                    <a:pt x="584" y="552"/>
                  </a:cubicBezTo>
                  <a:cubicBezTo>
                    <a:pt x="656" y="504"/>
                    <a:pt x="744" y="400"/>
                    <a:pt x="728" y="312"/>
                  </a:cubicBezTo>
                  <a:cubicBezTo>
                    <a:pt x="712" y="224"/>
                    <a:pt x="552" y="48"/>
                    <a:pt x="488" y="24"/>
                  </a:cubicBezTo>
                  <a:cubicBezTo>
                    <a:pt x="424" y="0"/>
                    <a:pt x="360" y="112"/>
                    <a:pt x="344" y="168"/>
                  </a:cubicBezTo>
                  <a:cubicBezTo>
                    <a:pt x="328" y="224"/>
                    <a:pt x="416" y="336"/>
                    <a:pt x="392" y="360"/>
                  </a:cubicBezTo>
                  <a:cubicBezTo>
                    <a:pt x="368" y="384"/>
                    <a:pt x="224" y="360"/>
                    <a:pt x="200" y="312"/>
                  </a:cubicBezTo>
                  <a:cubicBezTo>
                    <a:pt x="176" y="264"/>
                    <a:pt x="264" y="120"/>
                    <a:pt x="248" y="72"/>
                  </a:cubicBezTo>
                  <a:cubicBezTo>
                    <a:pt x="232" y="24"/>
                    <a:pt x="144" y="16"/>
                    <a:pt x="104" y="24"/>
                  </a:cubicBezTo>
                  <a:cubicBezTo>
                    <a:pt x="64" y="32"/>
                    <a:pt x="16" y="88"/>
                    <a:pt x="8" y="16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" name="Google Shape;308;p35">
              <a:extLst>
                <a:ext uri="{FF2B5EF4-FFF2-40B4-BE49-F238E27FC236}">
                  <a16:creationId xmlns:a16="http://schemas.microsoft.com/office/drawing/2014/main" id="{F1FB4AC7-2884-4665-9F16-809C8CDCA17C}"/>
                </a:ext>
              </a:extLst>
            </p:cNvPr>
            <p:cNvCxnSpPr/>
            <p:nvPr/>
          </p:nvCxnSpPr>
          <p:spPr>
            <a:xfrm rot="10800000">
              <a:off x="5867401" y="1288087"/>
              <a:ext cx="838200" cy="990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8" name="Google Shape;309;p35">
              <a:extLst>
                <a:ext uri="{FF2B5EF4-FFF2-40B4-BE49-F238E27FC236}">
                  <a16:creationId xmlns:a16="http://schemas.microsoft.com/office/drawing/2014/main" id="{45D8DC84-8AAB-44C5-8348-60ECD5D6FB87}"/>
                </a:ext>
              </a:extLst>
            </p:cNvPr>
            <p:cNvCxnSpPr/>
            <p:nvPr/>
          </p:nvCxnSpPr>
          <p:spPr>
            <a:xfrm rot="10800000" flipH="1">
              <a:off x="6705601" y="1135687"/>
              <a:ext cx="228600" cy="1143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9" name="Google Shape;310;p35">
              <a:extLst>
                <a:ext uri="{FF2B5EF4-FFF2-40B4-BE49-F238E27FC236}">
                  <a16:creationId xmlns:a16="http://schemas.microsoft.com/office/drawing/2014/main" id="{8917D053-E1DE-49D6-9130-D88C00BFDF3E}"/>
                </a:ext>
              </a:extLst>
            </p:cNvPr>
            <p:cNvSpPr txBox="1"/>
            <p:nvPr/>
          </p:nvSpPr>
          <p:spPr>
            <a:xfrm>
              <a:off x="5464176" y="1172199"/>
              <a:ext cx="349250" cy="36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/>
            </a:p>
          </p:txBody>
        </p:sp>
        <p:sp>
          <p:nvSpPr>
            <p:cNvPr id="10" name="Google Shape;311;p35">
              <a:extLst>
                <a:ext uri="{FF2B5EF4-FFF2-40B4-BE49-F238E27FC236}">
                  <a16:creationId xmlns:a16="http://schemas.microsoft.com/office/drawing/2014/main" id="{DC1A12FD-2BBB-480F-881C-495DD7BEDEB4}"/>
                </a:ext>
              </a:extLst>
            </p:cNvPr>
            <p:cNvSpPr txBox="1"/>
            <p:nvPr/>
          </p:nvSpPr>
          <p:spPr>
            <a:xfrm>
              <a:off x="6934201" y="907087"/>
              <a:ext cx="336550" cy="36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endParaRPr/>
            </a:p>
          </p:txBody>
        </p:sp>
        <p:cxnSp>
          <p:nvCxnSpPr>
            <p:cNvPr id="11" name="Google Shape;312;p35">
              <a:extLst>
                <a:ext uri="{FF2B5EF4-FFF2-40B4-BE49-F238E27FC236}">
                  <a16:creationId xmlns:a16="http://schemas.microsoft.com/office/drawing/2014/main" id="{B66ED4B4-8561-435A-9269-004A16690666}"/>
                </a:ext>
              </a:extLst>
            </p:cNvPr>
            <p:cNvCxnSpPr/>
            <p:nvPr/>
          </p:nvCxnSpPr>
          <p:spPr>
            <a:xfrm flipH="1">
              <a:off x="5334001" y="2278687"/>
              <a:ext cx="1371600" cy="1524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2" name="Google Shape;313;p35">
              <a:extLst>
                <a:ext uri="{FF2B5EF4-FFF2-40B4-BE49-F238E27FC236}">
                  <a16:creationId xmlns:a16="http://schemas.microsoft.com/office/drawing/2014/main" id="{FC900252-D689-4B0F-B5F0-14450182B0D6}"/>
                </a:ext>
              </a:extLst>
            </p:cNvPr>
            <p:cNvSpPr txBox="1"/>
            <p:nvPr/>
          </p:nvSpPr>
          <p:spPr>
            <a:xfrm>
              <a:off x="4953001" y="2202487"/>
              <a:ext cx="349250" cy="36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/>
            </a:p>
          </p:txBody>
        </p:sp>
        <p:sp>
          <p:nvSpPr>
            <p:cNvPr id="13" name="Google Shape;314;p35">
              <a:extLst>
                <a:ext uri="{FF2B5EF4-FFF2-40B4-BE49-F238E27FC236}">
                  <a16:creationId xmlns:a16="http://schemas.microsoft.com/office/drawing/2014/main" id="{8CEA8790-0134-4CB7-9581-DFE109BD4466}"/>
                </a:ext>
              </a:extLst>
            </p:cNvPr>
            <p:cNvSpPr/>
            <p:nvPr/>
          </p:nvSpPr>
          <p:spPr>
            <a:xfrm rot="10800000" flipH="1">
              <a:off x="6667501" y="2240587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8555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EC374-2CC6-4F16-A919-1CA7D8F43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(realistic reflection)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FFCE28-AC00-4CD1-8315-B4FCDC49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Rendering with Environment Lighting</a:t>
            </a:r>
          </a:p>
        </p:txBody>
      </p:sp>
      <p:pic>
        <p:nvPicPr>
          <p:cNvPr id="7170" name="Picture 2" descr="Image result for environment mapping">
            <a:extLst>
              <a:ext uri="{FF2B5EF4-FFF2-40B4-BE49-F238E27FC236}">
                <a16:creationId xmlns:a16="http://schemas.microsoft.com/office/drawing/2014/main" id="{1206AE8C-3523-4CA9-82F1-35E7EC40E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12" y="1851863"/>
            <a:ext cx="4324927" cy="432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591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EC374-2CC6-4F16-A919-1CA7D8F43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(soft shadows)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FFCE28-AC00-4CD1-8315-B4FCDC49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Rendering with Environment Lighting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B23482-4E9C-478E-BF77-36C1CFFD0A66}"/>
              </a:ext>
            </a:extLst>
          </p:cNvPr>
          <p:cNvGrpSpPr/>
          <p:nvPr/>
        </p:nvGrpSpPr>
        <p:grpSpPr>
          <a:xfrm>
            <a:off x="1606731" y="1654840"/>
            <a:ext cx="5930538" cy="4464566"/>
            <a:chOff x="0" y="2579688"/>
            <a:chExt cx="4561550" cy="3433979"/>
          </a:xfrm>
        </p:grpSpPr>
        <p:pic>
          <p:nvPicPr>
            <p:cNvPr id="2050" name="Picture 2" descr="http://www.flycooler.com/download/teaser_web.png">
              <a:extLst>
                <a:ext uri="{FF2B5EF4-FFF2-40B4-BE49-F238E27FC236}">
                  <a16:creationId xmlns:a16="http://schemas.microsoft.com/office/drawing/2014/main" id="{56CDF7B0-C2F4-4D84-87A1-31E586042C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14"/>
            <a:stretch/>
          </p:blipFill>
          <p:spPr bwMode="auto">
            <a:xfrm>
              <a:off x="0" y="2579688"/>
              <a:ext cx="4561550" cy="169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www.flycooler.com/download/teaser_web.png">
              <a:extLst>
                <a:ext uri="{FF2B5EF4-FFF2-40B4-BE49-F238E27FC236}">
                  <a16:creationId xmlns:a16="http://schemas.microsoft.com/office/drawing/2014/main" id="{26E4BA4C-EBA1-4BFE-B54F-64975806D9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14"/>
            <a:stretch/>
          </p:blipFill>
          <p:spPr bwMode="auto">
            <a:xfrm>
              <a:off x="0" y="4315042"/>
              <a:ext cx="4561550" cy="169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6AAA4E5-7EA6-4376-AC66-403ACFA82EFB}"/>
              </a:ext>
            </a:extLst>
          </p:cNvPr>
          <p:cNvSpPr txBox="1"/>
          <p:nvPr/>
        </p:nvSpPr>
        <p:spPr>
          <a:xfrm>
            <a:off x="5940357" y="6119406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[Dong et al. 2008]</a:t>
            </a:r>
          </a:p>
        </p:txBody>
      </p:sp>
    </p:spTree>
    <p:extLst>
      <p:ext uri="{BB962C8B-B14F-4D97-AF65-F5344CB8AC3E}">
        <p14:creationId xmlns:p14="http://schemas.microsoft.com/office/powerpoint/2010/main" val="413378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D05864-92DA-4FB0-9251-E866FDF10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Industrial standard in many applications (e.g., movies)</a:t>
            </a:r>
          </a:p>
          <a:p>
            <a:endParaRPr lang="en-US" dirty="0"/>
          </a:p>
          <a:p>
            <a:r>
              <a:rPr lang="en-US" dirty="0"/>
              <a:t>Accurate shading under environment lighting is challenging</a:t>
            </a:r>
          </a:p>
          <a:p>
            <a:pPr lvl="1"/>
            <a:r>
              <a:rPr lang="en-US" dirty="0"/>
              <a:t>Requires integrating incident light over all directions</a:t>
            </a:r>
          </a:p>
          <a:p>
            <a:pPr lvl="1"/>
            <a:endParaRPr lang="en-US" dirty="0"/>
          </a:p>
          <a:p>
            <a:r>
              <a:rPr lang="en-US" dirty="0"/>
              <a:t>Approximations are possible</a:t>
            </a:r>
          </a:p>
          <a:p>
            <a:pPr lvl="1"/>
            <a:r>
              <a:rPr lang="en-US" dirty="0"/>
              <a:t>Using prefiltered environment maps</a:t>
            </a:r>
          </a:p>
          <a:p>
            <a:pPr lvl="1"/>
            <a:r>
              <a:rPr lang="en-US" dirty="0"/>
              <a:t>Precomputed </a:t>
            </a:r>
            <a:r>
              <a:rPr lang="en-US"/>
              <a:t>radiance transfer (PRT)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FFCE28-AC00-4CD1-8315-B4FCDC49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Lighting Remarks</a:t>
            </a:r>
          </a:p>
        </p:txBody>
      </p:sp>
    </p:spTree>
    <p:extLst>
      <p:ext uri="{BB962C8B-B14F-4D97-AF65-F5344CB8AC3E}">
        <p14:creationId xmlns:p14="http://schemas.microsoft.com/office/powerpoint/2010/main" val="390916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C204A-4BE6-4690-B0BA-2FB63EBD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Goal: </a:t>
            </a:r>
            <a:r>
              <a:rPr lang="en-US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Simulate detailed geometry without adding actual geometry (i.e., vertices, faces)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FFCE28-AC00-4CD1-8315-B4FCDC49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Bump Mapping</a:t>
            </a:r>
          </a:p>
        </p:txBody>
      </p:sp>
      <p:pic>
        <p:nvPicPr>
          <p:cNvPr id="7" name="Google Shape;130;p16" descr="simplebump2">
            <a:extLst>
              <a:ext uri="{FF2B5EF4-FFF2-40B4-BE49-F238E27FC236}">
                <a16:creationId xmlns:a16="http://schemas.microsoft.com/office/drawing/2014/main" id="{222D243B-0A86-4004-9C94-0DCA83D4CDC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5300" y="2387353"/>
            <a:ext cx="4064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1;p16" descr="simplebump1">
            <a:extLst>
              <a:ext uri="{FF2B5EF4-FFF2-40B4-BE49-F238E27FC236}">
                <a16:creationId xmlns:a16="http://schemas.microsoft.com/office/drawing/2014/main" id="{AD320A05-B469-4F90-80D0-BA3B62B508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0100" y="2387353"/>
            <a:ext cx="40640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6EAC5-F891-465F-BAA3-9EEDB5481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Texture mapping cannot simulate rough surface details</a:t>
            </a:r>
          </a:p>
          <a:p>
            <a:r>
              <a:rPr lang="en-US" dirty="0"/>
              <a:t>Rough surfaces show illumination changes with the movement of the light or object</a:t>
            </a:r>
          </a:p>
          <a:p>
            <a:pPr lvl="1"/>
            <a:r>
              <a:rPr lang="en-US" dirty="0"/>
              <a:t>Textured objects cannot simulate that</a:t>
            </a:r>
          </a:p>
          <a:p>
            <a:pPr lvl="1"/>
            <a:r>
              <a:rPr lang="en-US" dirty="0"/>
              <a:t>Since independent of illumination parameters</a:t>
            </a:r>
          </a:p>
          <a:p>
            <a:r>
              <a:rPr lang="en-US" dirty="0"/>
              <a:t>Basic Idea	</a:t>
            </a:r>
          </a:p>
          <a:p>
            <a:pPr lvl="1"/>
            <a:r>
              <a:rPr lang="en-US" dirty="0"/>
              <a:t>Perturb the normal and use the perturbed normal for illumination computation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FFCE28-AC00-4CD1-8315-B4FCDC49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Difference from Color Textures</a:t>
            </a:r>
          </a:p>
        </p:txBody>
      </p:sp>
    </p:spTree>
    <p:extLst>
      <p:ext uri="{BB962C8B-B14F-4D97-AF65-F5344CB8AC3E}">
        <p14:creationId xmlns:p14="http://schemas.microsoft.com/office/powerpoint/2010/main" val="270137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FFCE28-AC00-4CD1-8315-B4FCDC49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Perturbation Theory</a:t>
            </a:r>
          </a:p>
        </p:txBody>
      </p:sp>
      <p:grpSp>
        <p:nvGrpSpPr>
          <p:cNvPr id="28" name="Google Shape;145;p18">
            <a:extLst>
              <a:ext uri="{FF2B5EF4-FFF2-40B4-BE49-F238E27FC236}">
                <a16:creationId xmlns:a16="http://schemas.microsoft.com/office/drawing/2014/main" id="{51224F3D-21AB-41AA-9755-EBAD9A216AB1}"/>
              </a:ext>
            </a:extLst>
          </p:cNvPr>
          <p:cNvGrpSpPr/>
          <p:nvPr/>
        </p:nvGrpSpPr>
        <p:grpSpPr>
          <a:xfrm>
            <a:off x="735367" y="1181991"/>
            <a:ext cx="3429000" cy="2743200"/>
            <a:chOff x="5410200" y="1905000"/>
            <a:chExt cx="2971800" cy="2286000"/>
          </a:xfrm>
        </p:grpSpPr>
        <p:sp>
          <p:nvSpPr>
            <p:cNvPr id="29" name="Google Shape;146;p18">
              <a:extLst>
                <a:ext uri="{FF2B5EF4-FFF2-40B4-BE49-F238E27FC236}">
                  <a16:creationId xmlns:a16="http://schemas.microsoft.com/office/drawing/2014/main" id="{ACEA2255-6A5E-4FF5-9F83-DEE2473B6967}"/>
                </a:ext>
              </a:extLst>
            </p:cNvPr>
            <p:cNvSpPr/>
            <p:nvPr/>
          </p:nvSpPr>
          <p:spPr>
            <a:xfrm>
              <a:off x="5486400" y="1905000"/>
              <a:ext cx="2438400" cy="1066800"/>
            </a:xfrm>
            <a:custGeom>
              <a:avLst/>
              <a:gdLst/>
              <a:ahLst/>
              <a:cxnLst/>
              <a:rect l="l" t="t" r="r" b="b"/>
              <a:pathLst>
                <a:path w="1536" h="672" extrusionOk="0">
                  <a:moveTo>
                    <a:pt x="0" y="672"/>
                  </a:moveTo>
                  <a:cubicBezTo>
                    <a:pt x="208" y="464"/>
                    <a:pt x="416" y="256"/>
                    <a:pt x="672" y="144"/>
                  </a:cubicBezTo>
                  <a:cubicBezTo>
                    <a:pt x="928" y="32"/>
                    <a:pt x="1392" y="24"/>
                    <a:pt x="1536" y="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47;p18">
              <a:extLst>
                <a:ext uri="{FF2B5EF4-FFF2-40B4-BE49-F238E27FC236}">
                  <a16:creationId xmlns:a16="http://schemas.microsoft.com/office/drawing/2014/main" id="{4A3FD13B-4EDD-40C8-8210-2077BA7BA105}"/>
                </a:ext>
              </a:extLst>
            </p:cNvPr>
            <p:cNvSpPr/>
            <p:nvPr/>
          </p:nvSpPr>
          <p:spPr>
            <a:xfrm>
              <a:off x="5943600" y="3124200"/>
              <a:ext cx="2438400" cy="1066800"/>
            </a:xfrm>
            <a:custGeom>
              <a:avLst/>
              <a:gdLst/>
              <a:ahLst/>
              <a:cxnLst/>
              <a:rect l="l" t="t" r="r" b="b"/>
              <a:pathLst>
                <a:path w="1536" h="672" extrusionOk="0">
                  <a:moveTo>
                    <a:pt x="0" y="672"/>
                  </a:moveTo>
                  <a:cubicBezTo>
                    <a:pt x="208" y="464"/>
                    <a:pt x="416" y="256"/>
                    <a:pt x="672" y="144"/>
                  </a:cubicBezTo>
                  <a:cubicBezTo>
                    <a:pt x="928" y="32"/>
                    <a:pt x="1392" y="24"/>
                    <a:pt x="1536" y="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48;p18">
              <a:extLst>
                <a:ext uri="{FF2B5EF4-FFF2-40B4-BE49-F238E27FC236}">
                  <a16:creationId xmlns:a16="http://schemas.microsoft.com/office/drawing/2014/main" id="{5266D64A-0E29-466A-BC00-16BE2A18CA5B}"/>
                </a:ext>
              </a:extLst>
            </p:cNvPr>
            <p:cNvSpPr/>
            <p:nvPr/>
          </p:nvSpPr>
          <p:spPr>
            <a:xfrm>
              <a:off x="5410200" y="2971800"/>
              <a:ext cx="533400" cy="1219200"/>
            </a:xfrm>
            <a:custGeom>
              <a:avLst/>
              <a:gdLst/>
              <a:ahLst/>
              <a:cxnLst/>
              <a:rect l="l" t="t" r="r" b="b"/>
              <a:pathLst>
                <a:path w="336" h="768" extrusionOk="0">
                  <a:moveTo>
                    <a:pt x="48" y="0"/>
                  </a:moveTo>
                  <a:cubicBezTo>
                    <a:pt x="24" y="152"/>
                    <a:pt x="0" y="304"/>
                    <a:pt x="48" y="432"/>
                  </a:cubicBezTo>
                  <a:cubicBezTo>
                    <a:pt x="96" y="560"/>
                    <a:pt x="216" y="664"/>
                    <a:pt x="336" y="76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49;p18">
              <a:extLst>
                <a:ext uri="{FF2B5EF4-FFF2-40B4-BE49-F238E27FC236}">
                  <a16:creationId xmlns:a16="http://schemas.microsoft.com/office/drawing/2014/main" id="{9F432D31-0E3F-4552-BE6C-A40CC4CC34F0}"/>
                </a:ext>
              </a:extLst>
            </p:cNvPr>
            <p:cNvSpPr/>
            <p:nvPr/>
          </p:nvSpPr>
          <p:spPr>
            <a:xfrm>
              <a:off x="7848600" y="1905000"/>
              <a:ext cx="533400" cy="1219200"/>
            </a:xfrm>
            <a:custGeom>
              <a:avLst/>
              <a:gdLst/>
              <a:ahLst/>
              <a:cxnLst/>
              <a:rect l="l" t="t" r="r" b="b"/>
              <a:pathLst>
                <a:path w="336" h="768" extrusionOk="0">
                  <a:moveTo>
                    <a:pt x="48" y="0"/>
                  </a:moveTo>
                  <a:cubicBezTo>
                    <a:pt x="24" y="152"/>
                    <a:pt x="0" y="304"/>
                    <a:pt x="48" y="432"/>
                  </a:cubicBezTo>
                  <a:cubicBezTo>
                    <a:pt x="96" y="560"/>
                    <a:pt x="216" y="664"/>
                    <a:pt x="336" y="76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151;p18">
            <a:extLst>
              <a:ext uri="{FF2B5EF4-FFF2-40B4-BE49-F238E27FC236}">
                <a16:creationId xmlns:a16="http://schemas.microsoft.com/office/drawing/2014/main" id="{F8F8D378-390F-4C32-A40F-E6321CD090D8}"/>
              </a:ext>
            </a:extLst>
          </p:cNvPr>
          <p:cNvSpPr txBox="1"/>
          <p:nvPr/>
        </p:nvSpPr>
        <p:spPr>
          <a:xfrm>
            <a:off x="1643419" y="2340482"/>
            <a:ext cx="351874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en-US" sz="2000" b="1" i="1" u="none" dirty="0">
                <a:solidFill>
                  <a:schemeClr val="accent3"/>
                </a:solidFill>
                <a:latin typeface="+mj-lt"/>
                <a:ea typeface="Tahoma"/>
                <a:cs typeface="Tahoma"/>
                <a:sym typeface="Tahoma"/>
              </a:rPr>
              <a:t>P</a:t>
            </a:r>
            <a:endParaRPr b="1" i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5" name="Google Shape;152;p18">
            <a:extLst>
              <a:ext uri="{FF2B5EF4-FFF2-40B4-BE49-F238E27FC236}">
                <a16:creationId xmlns:a16="http://schemas.microsoft.com/office/drawing/2014/main" id="{37D0D9AA-F79E-45ED-93EA-E655B4A2A699}"/>
              </a:ext>
            </a:extLst>
          </p:cNvPr>
          <p:cNvSpPr txBox="1"/>
          <p:nvPr/>
        </p:nvSpPr>
        <p:spPr>
          <a:xfrm>
            <a:off x="1257654" y="1340741"/>
            <a:ext cx="325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</a:t>
            </a:r>
            <a:endParaRPr/>
          </a:p>
        </p:txBody>
      </p:sp>
      <p:sp>
        <p:nvSpPr>
          <p:cNvPr id="36" name="Google Shape;153;p18">
            <a:extLst>
              <a:ext uri="{FF2B5EF4-FFF2-40B4-BE49-F238E27FC236}">
                <a16:creationId xmlns:a16="http://schemas.microsoft.com/office/drawing/2014/main" id="{2202689F-5A0D-41FC-B368-BCB51EE2CE92}"/>
              </a:ext>
            </a:extLst>
          </p:cNvPr>
          <p:cNvSpPr txBox="1"/>
          <p:nvPr/>
        </p:nvSpPr>
        <p:spPr>
          <a:xfrm>
            <a:off x="360717" y="3285428"/>
            <a:ext cx="3111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</a:t>
            </a:r>
            <a:endParaRPr/>
          </a:p>
        </p:txBody>
      </p:sp>
      <p:cxnSp>
        <p:nvCxnSpPr>
          <p:cNvPr id="37" name="Google Shape;154;p18">
            <a:extLst>
              <a:ext uri="{FF2B5EF4-FFF2-40B4-BE49-F238E27FC236}">
                <a16:creationId xmlns:a16="http://schemas.microsoft.com/office/drawing/2014/main" id="{5114FCA3-4C82-4A38-AD5B-10A930107FA7}"/>
              </a:ext>
            </a:extLst>
          </p:cNvPr>
          <p:cNvCxnSpPr/>
          <p:nvPr/>
        </p:nvCxnSpPr>
        <p:spPr>
          <a:xfrm rot="10800000" flipH="1">
            <a:off x="2030767" y="2172591"/>
            <a:ext cx="533400" cy="228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8" name="Google Shape;155;p18">
            <a:extLst>
              <a:ext uri="{FF2B5EF4-FFF2-40B4-BE49-F238E27FC236}">
                <a16:creationId xmlns:a16="http://schemas.microsoft.com/office/drawing/2014/main" id="{B4ADE4A2-9C3F-4122-99AA-978D478FBAD4}"/>
              </a:ext>
            </a:extLst>
          </p:cNvPr>
          <p:cNvCxnSpPr/>
          <p:nvPr/>
        </p:nvCxnSpPr>
        <p:spPr>
          <a:xfrm>
            <a:off x="2030767" y="2401191"/>
            <a:ext cx="304800" cy="381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9" name="Google Shape;156;p18">
            <a:extLst>
              <a:ext uri="{FF2B5EF4-FFF2-40B4-BE49-F238E27FC236}">
                <a16:creationId xmlns:a16="http://schemas.microsoft.com/office/drawing/2014/main" id="{6532C334-EE30-4C44-93B4-FEFBCD8D9244}"/>
              </a:ext>
            </a:extLst>
          </p:cNvPr>
          <p:cNvSpPr txBox="1"/>
          <p:nvPr/>
        </p:nvSpPr>
        <p:spPr>
          <a:xfrm>
            <a:off x="2417481" y="1945276"/>
            <a:ext cx="627551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en-US" sz="2000" b="1" i="1" u="none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P</a:t>
            </a:r>
            <a:r>
              <a:rPr lang="en-US" sz="2000" b="0" i="0" u="none" baseline="-25000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u</a:t>
            </a:r>
            <a:endParaRPr dirty="0">
              <a:latin typeface="+mj-lt"/>
            </a:endParaRPr>
          </a:p>
        </p:txBody>
      </p:sp>
      <p:sp>
        <p:nvSpPr>
          <p:cNvPr id="40" name="Google Shape;157;p18">
            <a:extLst>
              <a:ext uri="{FF2B5EF4-FFF2-40B4-BE49-F238E27FC236}">
                <a16:creationId xmlns:a16="http://schemas.microsoft.com/office/drawing/2014/main" id="{4A61B33F-1F87-4D4B-8DA7-EDC5FE4E2D40}"/>
              </a:ext>
            </a:extLst>
          </p:cNvPr>
          <p:cNvSpPr txBox="1"/>
          <p:nvPr/>
        </p:nvSpPr>
        <p:spPr>
          <a:xfrm>
            <a:off x="2189515" y="2463485"/>
            <a:ext cx="598489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en-US" sz="2000" b="1" i="1" u="none" dirty="0" err="1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P</a:t>
            </a:r>
            <a:r>
              <a:rPr lang="en-US" sz="2000" b="0" i="0" u="none" baseline="-25000" dirty="0" err="1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v</a:t>
            </a:r>
            <a:endParaRPr dirty="0">
              <a:latin typeface="+mj-lt"/>
            </a:endParaRPr>
          </a:p>
        </p:txBody>
      </p:sp>
      <p:sp>
        <p:nvSpPr>
          <p:cNvPr id="41" name="Google Shape;158;p18">
            <a:extLst>
              <a:ext uri="{FF2B5EF4-FFF2-40B4-BE49-F238E27FC236}">
                <a16:creationId xmlns:a16="http://schemas.microsoft.com/office/drawing/2014/main" id="{280898C1-41DD-4DE9-A8AB-F8A5F489B8C0}"/>
              </a:ext>
            </a:extLst>
          </p:cNvPr>
          <p:cNvSpPr/>
          <p:nvPr/>
        </p:nvSpPr>
        <p:spPr>
          <a:xfrm>
            <a:off x="811567" y="171539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384" h="384" extrusionOk="0">
                <a:moveTo>
                  <a:pt x="0" y="384"/>
                </a:moveTo>
                <a:cubicBezTo>
                  <a:pt x="64" y="320"/>
                  <a:pt x="128" y="256"/>
                  <a:pt x="192" y="192"/>
                </a:cubicBezTo>
                <a:cubicBezTo>
                  <a:pt x="256" y="128"/>
                  <a:pt x="320" y="64"/>
                  <a:pt x="384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159;p18">
            <a:extLst>
              <a:ext uri="{FF2B5EF4-FFF2-40B4-BE49-F238E27FC236}">
                <a16:creationId xmlns:a16="http://schemas.microsoft.com/office/drawing/2014/main" id="{38F3C27D-84D4-456C-B859-CA0300915E9A}"/>
              </a:ext>
            </a:extLst>
          </p:cNvPr>
          <p:cNvSpPr/>
          <p:nvPr/>
        </p:nvSpPr>
        <p:spPr>
          <a:xfrm>
            <a:off x="646467" y="2477391"/>
            <a:ext cx="165100" cy="990600"/>
          </a:xfrm>
          <a:custGeom>
            <a:avLst/>
            <a:gdLst/>
            <a:ahLst/>
            <a:cxnLst/>
            <a:rect l="l" t="t" r="r" b="b"/>
            <a:pathLst>
              <a:path w="104" h="624" extrusionOk="0">
                <a:moveTo>
                  <a:pt x="56" y="0"/>
                </a:moveTo>
                <a:cubicBezTo>
                  <a:pt x="28" y="140"/>
                  <a:pt x="0" y="280"/>
                  <a:pt x="8" y="384"/>
                </a:cubicBezTo>
                <a:cubicBezTo>
                  <a:pt x="16" y="488"/>
                  <a:pt x="60" y="556"/>
                  <a:pt x="104" y="62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160;p18">
            <a:extLst>
              <a:ext uri="{FF2B5EF4-FFF2-40B4-BE49-F238E27FC236}">
                <a16:creationId xmlns:a16="http://schemas.microsoft.com/office/drawing/2014/main" id="{BB1F0E87-2CFB-4C1A-BAF6-858E0EE10C29}"/>
              </a:ext>
            </a:extLst>
          </p:cNvPr>
          <p:cNvCxnSpPr/>
          <p:nvPr/>
        </p:nvCxnSpPr>
        <p:spPr>
          <a:xfrm rot="10800000">
            <a:off x="1954567" y="1639191"/>
            <a:ext cx="76200" cy="762000"/>
          </a:xfrm>
          <a:prstGeom prst="straightConnector1">
            <a:avLst/>
          </a:prstGeom>
          <a:noFill/>
          <a:ln w="28575" cap="flat" cmpd="sng">
            <a:solidFill>
              <a:srgbClr val="FF33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4" name="Google Shape;161;p18">
            <a:extLst>
              <a:ext uri="{FF2B5EF4-FFF2-40B4-BE49-F238E27FC236}">
                <a16:creationId xmlns:a16="http://schemas.microsoft.com/office/drawing/2014/main" id="{0EA2ABD3-404C-48F3-ADF1-067EB5DB3AC6}"/>
              </a:ext>
            </a:extLst>
          </p:cNvPr>
          <p:cNvSpPr txBox="1"/>
          <p:nvPr/>
        </p:nvSpPr>
        <p:spPr>
          <a:xfrm>
            <a:off x="1833917" y="1394864"/>
            <a:ext cx="1714988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en-US" sz="2000" b="1" i="1" u="none" dirty="0">
                <a:solidFill>
                  <a:srgbClr val="FF3300"/>
                </a:solidFill>
                <a:latin typeface="+mj-lt"/>
                <a:ea typeface="Tahoma"/>
                <a:cs typeface="Tahoma"/>
                <a:sym typeface="Tahoma"/>
              </a:rPr>
              <a:t>N</a:t>
            </a:r>
            <a:r>
              <a:rPr lang="en-US" sz="2000" b="0" i="0" u="none" dirty="0">
                <a:solidFill>
                  <a:srgbClr val="FF3300"/>
                </a:solidFill>
                <a:latin typeface="+mj-lt"/>
                <a:ea typeface="Tahoma"/>
                <a:cs typeface="Tahoma"/>
                <a:sym typeface="Tahoma"/>
              </a:rPr>
              <a:t> = </a:t>
            </a:r>
            <a:r>
              <a:rPr lang="en-US" sz="2000" b="1" i="1" u="none" dirty="0">
                <a:solidFill>
                  <a:srgbClr val="FF3300"/>
                </a:solidFill>
                <a:latin typeface="+mj-lt"/>
                <a:ea typeface="Tahoma"/>
                <a:cs typeface="Tahoma"/>
                <a:sym typeface="Tahoma"/>
              </a:rPr>
              <a:t>P</a:t>
            </a:r>
            <a:r>
              <a:rPr lang="en-US" sz="2000" b="0" i="0" u="none" baseline="-25000" dirty="0">
                <a:solidFill>
                  <a:srgbClr val="FF3300"/>
                </a:solidFill>
                <a:latin typeface="+mj-lt"/>
                <a:ea typeface="Tahoma"/>
                <a:cs typeface="Tahoma"/>
                <a:sym typeface="Tahoma"/>
              </a:rPr>
              <a:t>u</a:t>
            </a:r>
            <a:r>
              <a:rPr lang="en-US" sz="2000" b="0" i="0" u="none" dirty="0">
                <a:solidFill>
                  <a:srgbClr val="FF3300"/>
                </a:solidFill>
                <a:latin typeface="+mj-lt"/>
                <a:ea typeface="Tahoma"/>
                <a:cs typeface="Tahoma"/>
                <a:sym typeface="Tahoma"/>
              </a:rPr>
              <a:t> x </a:t>
            </a:r>
            <a:r>
              <a:rPr lang="en-US" sz="2000" b="1" i="1" u="none" dirty="0" err="1">
                <a:solidFill>
                  <a:srgbClr val="FF3300"/>
                </a:solidFill>
                <a:latin typeface="+mj-lt"/>
                <a:ea typeface="Tahoma"/>
                <a:cs typeface="Tahoma"/>
                <a:sym typeface="Tahoma"/>
              </a:rPr>
              <a:t>P</a:t>
            </a:r>
            <a:r>
              <a:rPr lang="en-US" sz="2000" b="0" i="0" u="none" baseline="-25000" dirty="0" err="1">
                <a:solidFill>
                  <a:srgbClr val="FF3300"/>
                </a:solidFill>
                <a:latin typeface="+mj-lt"/>
                <a:ea typeface="Tahoma"/>
                <a:cs typeface="Tahoma"/>
                <a:sym typeface="Tahoma"/>
              </a:rPr>
              <a:t>v</a:t>
            </a:r>
            <a:endParaRPr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45" name="Google Shape;162;p18">
            <a:extLst>
              <a:ext uri="{FF2B5EF4-FFF2-40B4-BE49-F238E27FC236}">
                <a16:creationId xmlns:a16="http://schemas.microsoft.com/office/drawing/2014/main" id="{16DDDFC8-16B3-4B12-A916-399BD83666CA}"/>
              </a:ext>
            </a:extLst>
          </p:cNvPr>
          <p:cNvSpPr txBox="1"/>
          <p:nvPr/>
        </p:nvSpPr>
        <p:spPr>
          <a:xfrm>
            <a:off x="4551081" y="1451229"/>
            <a:ext cx="3903597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en-US" sz="2000" b="1" i="1" u="none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P </a:t>
            </a:r>
            <a:r>
              <a:rPr lang="en-US" sz="2000" i="0" u="none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:</a:t>
            </a:r>
            <a:r>
              <a:rPr lang="en-US" sz="2000" b="0" i="0" u="none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 Point on the surface</a:t>
            </a:r>
            <a:endParaRPr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en-US" sz="2000" b="1" i="1" u="none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P</a:t>
            </a:r>
            <a:r>
              <a:rPr lang="en-US" sz="2000" b="0" i="0" u="none" baseline="-25000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u</a:t>
            </a:r>
            <a:r>
              <a:rPr lang="en-US" sz="2000" b="0" i="0" u="none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 : Tangent at </a:t>
            </a:r>
            <a:r>
              <a:rPr lang="en-US" sz="2000" b="1" i="1" u="none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P</a:t>
            </a:r>
            <a:r>
              <a:rPr lang="en-US" sz="2000" b="0" i="0" u="none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 in u direction</a:t>
            </a:r>
            <a:endParaRPr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en-US" sz="2000" b="1" i="1" u="none" dirty="0" err="1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P</a:t>
            </a:r>
            <a:r>
              <a:rPr lang="en-US" sz="2000" b="0" i="0" u="none" baseline="-25000" dirty="0" err="1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v</a:t>
            </a:r>
            <a:r>
              <a:rPr lang="en-US" sz="2000" b="0" i="0" u="none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 : Tangent at </a:t>
            </a:r>
            <a:r>
              <a:rPr lang="en-US" sz="2000" b="1" i="1" u="none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P</a:t>
            </a:r>
            <a:r>
              <a:rPr lang="en-US" sz="2000" b="0" i="0" u="none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 in v direction</a:t>
            </a:r>
            <a:endParaRPr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en-US" sz="2000" b="1" i="1" u="none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N</a:t>
            </a:r>
            <a:r>
              <a:rPr lang="en-US" sz="2000" b="0" i="0" u="none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 : Normal at </a:t>
            </a:r>
            <a:r>
              <a:rPr lang="en-US" sz="2000" b="1" i="1" u="none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P</a:t>
            </a:r>
            <a:endParaRPr b="1" i="1" dirty="0">
              <a:latin typeface="+mj-lt"/>
            </a:endParaRPr>
          </a:p>
        </p:txBody>
      </p:sp>
      <p:sp>
        <p:nvSpPr>
          <p:cNvPr id="46" name="Google Shape;163;p18">
            <a:extLst>
              <a:ext uri="{FF2B5EF4-FFF2-40B4-BE49-F238E27FC236}">
                <a16:creationId xmlns:a16="http://schemas.microsoft.com/office/drawing/2014/main" id="{5BD9E11D-D187-427F-B578-85C574D95E6C}"/>
              </a:ext>
            </a:extLst>
          </p:cNvPr>
          <p:cNvSpPr txBox="1"/>
          <p:nvPr/>
        </p:nvSpPr>
        <p:spPr>
          <a:xfrm>
            <a:off x="332281" y="4017352"/>
            <a:ext cx="8479438" cy="858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1" u="none" dirty="0">
                <a:solidFill>
                  <a:schemeClr val="dk1"/>
                </a:solidFill>
                <a:latin typeface="+mn-lt"/>
                <a:ea typeface="Tahoma"/>
                <a:cs typeface="Tahoma"/>
                <a:sym typeface="Tahoma"/>
              </a:rPr>
              <a:t>Basic idea: </a:t>
            </a:r>
            <a:r>
              <a:rPr lang="en-US" sz="2400" b="0" i="0" u="none" dirty="0">
                <a:solidFill>
                  <a:schemeClr val="dk1"/>
                </a:solidFill>
                <a:latin typeface="+mn-lt"/>
                <a:ea typeface="Tahoma"/>
                <a:cs typeface="Tahoma"/>
                <a:sym typeface="Tahoma"/>
              </a:rPr>
              <a:t>displace each surface point </a:t>
            </a:r>
            <a:r>
              <a:rPr lang="en-US" sz="2400" b="1" i="1" u="none" dirty="0">
                <a:solidFill>
                  <a:schemeClr val="dk1"/>
                </a:solidFill>
                <a:latin typeface="+mn-lt"/>
                <a:ea typeface="Tahoma"/>
                <a:cs typeface="Tahoma"/>
                <a:sym typeface="Tahoma"/>
              </a:rPr>
              <a:t>P</a:t>
            </a:r>
            <a:r>
              <a:rPr lang="en-US" sz="2400" b="0" i="0" u="none" dirty="0">
                <a:solidFill>
                  <a:schemeClr val="dk1"/>
                </a:solidFill>
                <a:latin typeface="+mn-lt"/>
                <a:ea typeface="Tahoma"/>
                <a:cs typeface="Tahoma"/>
                <a:sym typeface="Tahoma"/>
              </a:rPr>
              <a:t> by adding a small perturbation </a:t>
            </a:r>
            <a:r>
              <a:rPr lang="en-US" sz="2400" b="0" i="1" u="none" dirty="0">
                <a:solidFill>
                  <a:schemeClr val="dk1"/>
                </a:solidFill>
                <a:latin typeface="+mn-lt"/>
                <a:ea typeface="Tahoma"/>
                <a:cs typeface="Tahoma"/>
                <a:sym typeface="Tahoma"/>
              </a:rPr>
              <a:t>B</a:t>
            </a:r>
            <a:r>
              <a:rPr lang="en-US" sz="2400" b="0" i="0" u="none" dirty="0">
                <a:solidFill>
                  <a:schemeClr val="dk1"/>
                </a:solidFill>
                <a:latin typeface="+mn-lt"/>
                <a:ea typeface="Tahoma"/>
                <a:cs typeface="Tahoma"/>
                <a:sym typeface="Tahoma"/>
              </a:rPr>
              <a:t> (</a:t>
            </a:r>
            <a:r>
              <a:rPr lang="en-US" sz="2400" i="1" dirty="0">
                <a:solidFill>
                  <a:schemeClr val="dk1"/>
                </a:solidFill>
                <a:latin typeface="+mn-lt"/>
                <a:ea typeface="Tahoma"/>
                <a:cs typeface="Tahoma"/>
                <a:sym typeface="Tahoma"/>
              </a:rPr>
              <a:t>aka.</a:t>
            </a:r>
            <a:r>
              <a:rPr lang="en-US" sz="2400" b="0" i="1" u="none" dirty="0">
                <a:solidFill>
                  <a:schemeClr val="dk1"/>
                </a:solidFill>
                <a:latin typeface="+mn-lt"/>
                <a:ea typeface="Tahoma"/>
                <a:cs typeface="Tahoma"/>
                <a:sym typeface="Tahoma"/>
              </a:rPr>
              <a:t> bump) 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Tahoma"/>
                <a:cs typeface="Tahoma"/>
                <a:sym typeface="Tahoma"/>
              </a:rPr>
              <a:t>along the normal </a:t>
            </a:r>
            <a:r>
              <a:rPr lang="en-US" sz="2400" b="1" i="1" dirty="0">
                <a:solidFill>
                  <a:schemeClr val="dk1"/>
                </a:solidFill>
                <a:latin typeface="+mn-lt"/>
                <a:ea typeface="Tahoma"/>
                <a:cs typeface="Tahoma"/>
                <a:sym typeface="Tahoma"/>
              </a:rPr>
              <a:t>N</a:t>
            </a:r>
            <a:endParaRPr sz="2400" b="0" i="0" u="none" dirty="0">
              <a:solidFill>
                <a:schemeClr val="dk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  <p:cxnSp>
        <p:nvCxnSpPr>
          <p:cNvPr id="48" name="Google Shape;165;p18">
            <a:extLst>
              <a:ext uri="{FF2B5EF4-FFF2-40B4-BE49-F238E27FC236}">
                <a16:creationId xmlns:a16="http://schemas.microsoft.com/office/drawing/2014/main" id="{67166390-D3D4-47A5-81B8-6D18F87F72F7}"/>
              </a:ext>
            </a:extLst>
          </p:cNvPr>
          <p:cNvCxnSpPr>
            <a:cxnSpLocks/>
          </p:cNvCxnSpPr>
          <p:nvPr/>
        </p:nvCxnSpPr>
        <p:spPr>
          <a:xfrm flipH="1" flipV="1">
            <a:off x="1993238" y="2004612"/>
            <a:ext cx="37529" cy="39657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0" name="Google Shape;167;p18">
            <a:extLst>
              <a:ext uri="{FF2B5EF4-FFF2-40B4-BE49-F238E27FC236}">
                <a16:creationId xmlns:a16="http://schemas.microsoft.com/office/drawing/2014/main" id="{3130C10F-0CB3-495C-89A1-8A3066C81E0B}"/>
              </a:ext>
            </a:extLst>
          </p:cNvPr>
          <p:cNvSpPr txBox="1"/>
          <p:nvPr/>
        </p:nvSpPr>
        <p:spPr>
          <a:xfrm>
            <a:off x="1920594" y="1743367"/>
            <a:ext cx="47450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en-US" sz="2000" b="1" i="1" u="none" dirty="0">
                <a:solidFill>
                  <a:schemeClr val="accent2"/>
                </a:solidFill>
                <a:latin typeface="+mj-lt"/>
                <a:ea typeface="Tahoma"/>
                <a:cs typeface="Tahoma"/>
                <a:sym typeface="Tahoma"/>
              </a:rPr>
              <a:t>P</a:t>
            </a:r>
            <a:r>
              <a:rPr lang="en-US" sz="2000" b="0" i="1" u="none" dirty="0">
                <a:solidFill>
                  <a:schemeClr val="accent2"/>
                </a:solidFill>
                <a:latin typeface="+mj-lt"/>
                <a:ea typeface="Tahoma"/>
                <a:cs typeface="Tahoma"/>
                <a:sym typeface="Tahoma"/>
              </a:rPr>
              <a:t>’</a:t>
            </a:r>
            <a:endParaRPr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3" name="Google Shape;150;p18 1">
            <a:extLst>
              <a:ext uri="{FF2B5EF4-FFF2-40B4-BE49-F238E27FC236}">
                <a16:creationId xmlns:a16="http://schemas.microsoft.com/office/drawing/2014/main" id="{7FAE672C-4176-4921-9D21-DE982F7878CD}"/>
              </a:ext>
            </a:extLst>
          </p:cNvPr>
          <p:cNvSpPr/>
          <p:nvPr/>
        </p:nvSpPr>
        <p:spPr>
          <a:xfrm>
            <a:off x="1991343" y="2359946"/>
            <a:ext cx="76200" cy="762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B63897E-0955-4A5D-9C50-9335F51DA3F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06357" y="5411162"/>
            <a:ext cx="3731287" cy="295414"/>
          </a:xfrm>
          <a:prstGeom prst="rect">
            <a:avLst/>
          </a:prstGeom>
        </p:spPr>
      </p:pic>
      <p:sp>
        <p:nvSpPr>
          <p:cNvPr id="51" name="Google Shape;150;p18 2">
            <a:extLst>
              <a:ext uri="{FF2B5EF4-FFF2-40B4-BE49-F238E27FC236}">
                <a16:creationId xmlns:a16="http://schemas.microsoft.com/office/drawing/2014/main" id="{B5B4B67C-F372-4E50-A364-833620F0E60E}"/>
              </a:ext>
            </a:extLst>
          </p:cNvPr>
          <p:cNvSpPr/>
          <p:nvPr/>
        </p:nvSpPr>
        <p:spPr>
          <a:xfrm>
            <a:off x="1952948" y="1956829"/>
            <a:ext cx="76200" cy="762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66DD7B-3723-403A-BD2A-99C81EE10E22}"/>
              </a:ext>
            </a:extLst>
          </p:cNvPr>
          <p:cNvGrpSpPr/>
          <p:nvPr/>
        </p:nvGrpSpPr>
        <p:grpSpPr>
          <a:xfrm>
            <a:off x="2701913" y="4839590"/>
            <a:ext cx="3708095" cy="1526878"/>
            <a:chOff x="4595191" y="3210984"/>
            <a:chExt cx="3708095" cy="1526878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C6BAB0DB-56BF-4256-A6C6-9886407C21B1}"/>
                </a:ext>
              </a:extLst>
            </p:cNvPr>
            <p:cNvSpPr/>
            <p:nvPr/>
          </p:nvSpPr>
          <p:spPr>
            <a:xfrm rot="5400000">
              <a:off x="7527810" y="3274460"/>
              <a:ext cx="139574" cy="832194"/>
            </a:xfrm>
            <a:prstGeom prst="leftBrace">
              <a:avLst>
                <a:gd name="adj1" fmla="val 68664"/>
                <a:gd name="adj2" fmla="val 500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E65E81-BB04-47F6-97F4-BF28C33DD004}"/>
                </a:ext>
              </a:extLst>
            </p:cNvPr>
            <p:cNvSpPr txBox="1"/>
            <p:nvPr/>
          </p:nvSpPr>
          <p:spPr>
            <a:xfrm>
              <a:off x="7141383" y="3210984"/>
              <a:ext cx="912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Scalar</a:t>
              </a:r>
            </a:p>
          </p:txBody>
        </p:sp>
        <p:sp>
          <p:nvSpPr>
            <p:cNvPr id="52" name="Left Brace 51">
              <a:extLst>
                <a:ext uri="{FF2B5EF4-FFF2-40B4-BE49-F238E27FC236}">
                  <a16:creationId xmlns:a16="http://schemas.microsoft.com/office/drawing/2014/main" id="{1FF4B033-C651-43E3-9277-712933270AE3}"/>
                </a:ext>
              </a:extLst>
            </p:cNvPr>
            <p:cNvSpPr/>
            <p:nvPr/>
          </p:nvSpPr>
          <p:spPr>
            <a:xfrm rot="16200000">
              <a:off x="7658884" y="3622797"/>
              <a:ext cx="167018" cy="1121787"/>
            </a:xfrm>
            <a:prstGeom prst="leftBrace">
              <a:avLst>
                <a:gd name="adj1" fmla="val 68664"/>
                <a:gd name="adj2" fmla="val 500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6F6F3B7-05E5-4E91-9EB7-CC9832E0A3CE}"/>
                </a:ext>
              </a:extLst>
            </p:cNvPr>
            <p:cNvSpPr txBox="1"/>
            <p:nvPr/>
          </p:nvSpPr>
          <p:spPr>
            <a:xfrm>
              <a:off x="7279766" y="4329706"/>
              <a:ext cx="9252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Vector</a:t>
              </a:r>
            </a:p>
          </p:txBody>
        </p:sp>
        <p:sp>
          <p:nvSpPr>
            <p:cNvPr id="54" name="Left Brace 53">
              <a:extLst>
                <a:ext uri="{FF2B5EF4-FFF2-40B4-BE49-F238E27FC236}">
                  <a16:creationId xmlns:a16="http://schemas.microsoft.com/office/drawing/2014/main" id="{ED61CE22-2445-4254-8182-FC61ADA8B550}"/>
                </a:ext>
              </a:extLst>
            </p:cNvPr>
            <p:cNvSpPr/>
            <p:nvPr/>
          </p:nvSpPr>
          <p:spPr>
            <a:xfrm rot="16200000">
              <a:off x="6259533" y="3778127"/>
              <a:ext cx="229524" cy="873633"/>
            </a:xfrm>
            <a:prstGeom prst="leftBrace">
              <a:avLst>
                <a:gd name="adj1" fmla="val 68664"/>
                <a:gd name="adj2" fmla="val 500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4F3EA54-3B74-4621-854B-4492B46E2BA2}"/>
                </a:ext>
              </a:extLst>
            </p:cNvPr>
            <p:cNvSpPr txBox="1"/>
            <p:nvPr/>
          </p:nvSpPr>
          <p:spPr>
            <a:xfrm>
              <a:off x="5989414" y="4332361"/>
              <a:ext cx="7697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Point</a:t>
              </a:r>
            </a:p>
          </p:txBody>
        </p:sp>
        <p:sp>
          <p:nvSpPr>
            <p:cNvPr id="58" name="Left Brace 57">
              <a:extLst>
                <a:ext uri="{FF2B5EF4-FFF2-40B4-BE49-F238E27FC236}">
                  <a16:creationId xmlns:a16="http://schemas.microsoft.com/office/drawing/2014/main" id="{32261CD6-6AAF-48C7-B23E-5A08E5BE38DC}"/>
                </a:ext>
              </a:extLst>
            </p:cNvPr>
            <p:cNvSpPr/>
            <p:nvPr/>
          </p:nvSpPr>
          <p:spPr>
            <a:xfrm rot="16200000">
              <a:off x="4917246" y="3783518"/>
              <a:ext cx="229524" cy="873633"/>
            </a:xfrm>
            <a:prstGeom prst="leftBrace">
              <a:avLst>
                <a:gd name="adj1" fmla="val 68664"/>
                <a:gd name="adj2" fmla="val 500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D2A75E8-CC91-4341-ACAC-DC20851EF666}"/>
                </a:ext>
              </a:extLst>
            </p:cNvPr>
            <p:cNvSpPr txBox="1"/>
            <p:nvPr/>
          </p:nvSpPr>
          <p:spPr>
            <a:xfrm>
              <a:off x="4647127" y="4337752"/>
              <a:ext cx="7697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Point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4707A6E-0164-4B67-9D91-E2223408796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23149" y="3085731"/>
            <a:ext cx="2734262" cy="5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1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2E267A-0F05-4D15-8635-5D4B3024E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Calculating the perturbed normal at </a:t>
            </a:r>
            <a:r>
              <a:rPr lang="en-US" b="1" i="1" dirty="0"/>
              <a:t>P</a:t>
            </a:r>
            <a:r>
              <a:rPr lang="en-US" i="1" dirty="0"/>
              <a:t>’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FFCE28-AC00-4CD1-8315-B4FCDC49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Perturbation Theory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3DDB83-B6C3-44F8-84C1-136F8462591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6107" y="1845021"/>
            <a:ext cx="4207029" cy="333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D3029E-9D73-4D1E-9ABA-9E91EFAE1A7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36110" y="2315619"/>
            <a:ext cx="3526470" cy="3469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3DBB2-2F1A-453B-B5B7-374D3D09EC6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36107" y="2868912"/>
            <a:ext cx="2380556" cy="3448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AF3228-D126-40B4-89B5-1D9CF2533FC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36108" y="3426214"/>
            <a:ext cx="2325331" cy="3436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D08216F-EB77-4B03-A82B-7C7FF093256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29297" y="4706312"/>
            <a:ext cx="8485407" cy="1246804"/>
          </a:xfrm>
          <a:prstGeom prst="rect">
            <a:avLst/>
          </a:prstGeom>
        </p:spPr>
      </p:pic>
      <p:sp>
        <p:nvSpPr>
          <p:cNvPr id="25" name="Arrow: Down 24">
            <a:extLst>
              <a:ext uri="{FF2B5EF4-FFF2-40B4-BE49-F238E27FC236}">
                <a16:creationId xmlns:a16="http://schemas.microsoft.com/office/drawing/2014/main" id="{1231B459-1041-4DF9-AE26-1FC0143C4BF8}"/>
              </a:ext>
            </a:extLst>
          </p:cNvPr>
          <p:cNvSpPr/>
          <p:nvPr/>
        </p:nvSpPr>
        <p:spPr>
          <a:xfrm>
            <a:off x="1252339" y="3960011"/>
            <a:ext cx="492868" cy="55612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58223E0-1E0C-4913-B0F6-7C3B26033F7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729732" y="1718665"/>
            <a:ext cx="2715799" cy="5857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3D7FB0B-F414-4562-86E8-B4ECBDCC90F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729732" y="2612300"/>
            <a:ext cx="2208895" cy="2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0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1DF6F9-7D1D-471A-897E-2C3D17E2A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  <a:ea typeface="Tahoma"/>
                <a:cs typeface="Tahoma"/>
                <a:sym typeface="Tahoma"/>
              </a:rPr>
              <a:t>Start with a gray scale texture </a:t>
            </a:r>
            <a:r>
              <a:rPr lang="en-US" i="1" dirty="0">
                <a:solidFill>
                  <a:schemeClr val="dk1"/>
                </a:solidFill>
                <a:ea typeface="Tahoma"/>
                <a:cs typeface="Tahoma"/>
                <a:sym typeface="Tahoma"/>
              </a:rPr>
              <a:t>B</a:t>
            </a:r>
            <a:r>
              <a:rPr lang="en-US" dirty="0">
                <a:solidFill>
                  <a:schemeClr val="dk1"/>
                </a:solidFill>
                <a:ea typeface="Tahoma"/>
                <a:cs typeface="Tahoma"/>
                <a:sym typeface="Tahoma"/>
              </a:rPr>
              <a:t>(</a:t>
            </a:r>
            <a:r>
              <a:rPr lang="en-US" i="1" dirty="0">
                <a:solidFill>
                  <a:schemeClr val="dk1"/>
                </a:solidFill>
                <a:ea typeface="Tahoma"/>
                <a:cs typeface="Tahoma"/>
                <a:sym typeface="Tahoma"/>
              </a:rPr>
              <a:t>u</a:t>
            </a:r>
            <a:r>
              <a:rPr lang="en-US" dirty="0">
                <a:solidFill>
                  <a:schemeClr val="dk1"/>
                </a:solidFill>
                <a:ea typeface="Tahoma"/>
                <a:cs typeface="Tahoma"/>
                <a:sym typeface="Tahoma"/>
              </a:rPr>
              <a:t>, </a:t>
            </a:r>
            <a:r>
              <a:rPr lang="en-US" i="1" dirty="0">
                <a:solidFill>
                  <a:schemeClr val="dk1"/>
                </a:solidFill>
                <a:ea typeface="Tahoma"/>
                <a:cs typeface="Tahoma"/>
                <a:sym typeface="Tahoma"/>
              </a:rPr>
              <a:t>v</a:t>
            </a:r>
            <a:r>
              <a:rPr lang="en-US" dirty="0">
                <a:solidFill>
                  <a:schemeClr val="dk1"/>
                </a:solidFill>
                <a:ea typeface="Tahoma"/>
                <a:cs typeface="Tahoma"/>
                <a:sym typeface="Tahoma"/>
              </a:rPr>
              <a:t>) 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FFCE28-AC00-4CD1-8315-B4FCDC49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pic>
        <p:nvPicPr>
          <p:cNvPr id="52" name="Google Shape;182;p20" descr="texbump">
            <a:extLst>
              <a:ext uri="{FF2B5EF4-FFF2-40B4-BE49-F238E27FC236}">
                <a16:creationId xmlns:a16="http://schemas.microsoft.com/office/drawing/2014/main" id="{AE5734CF-1D90-420A-A3F5-1ADE48545EA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44006" y="2145659"/>
            <a:ext cx="3455987" cy="3471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51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10;p23" descr="texbumpv">
            <a:extLst>
              <a:ext uri="{FF2B5EF4-FFF2-40B4-BE49-F238E27FC236}">
                <a16:creationId xmlns:a16="http://schemas.microsoft.com/office/drawing/2014/main" id="{16B69E25-046D-4C5D-988F-A4CA8C769C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0981" y="2306606"/>
            <a:ext cx="3602037" cy="36210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67D2B8-8C47-4334-811F-2BDB9D070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kern="0" dirty="0">
                <a:solidFill>
                  <a:prstClr val="black"/>
                </a:solidFill>
                <a:ea typeface="Tahoma"/>
                <a:cs typeface="Tahoma"/>
                <a:sym typeface="Tahoma"/>
              </a:rPr>
              <a:t>Find the image </a:t>
            </a:r>
            <a:r>
              <a:rPr lang="en-US" i="1" kern="0" dirty="0">
                <a:solidFill>
                  <a:prstClr val="black"/>
                </a:solidFill>
                <a:ea typeface="Tahoma"/>
                <a:cs typeface="Tahoma"/>
                <a:sym typeface="Tahoma"/>
              </a:rPr>
              <a:t>B</a:t>
            </a:r>
            <a:r>
              <a:rPr lang="en-US" kern="0" baseline="-25000" dirty="0">
                <a:solidFill>
                  <a:prstClr val="black"/>
                </a:solidFill>
                <a:ea typeface="Tahoma"/>
                <a:cs typeface="Tahoma"/>
                <a:sym typeface="Tahoma"/>
              </a:rPr>
              <a:t>u</a:t>
            </a:r>
            <a:r>
              <a:rPr lang="en-US" kern="0" dirty="0">
                <a:solidFill>
                  <a:prstClr val="black"/>
                </a:solidFill>
                <a:ea typeface="Tahoma"/>
                <a:cs typeface="Tahoma"/>
                <a:sym typeface="Tahoma"/>
              </a:rPr>
              <a:t>(</a:t>
            </a:r>
            <a:r>
              <a:rPr lang="en-US" i="1" kern="0" dirty="0">
                <a:solidFill>
                  <a:prstClr val="black"/>
                </a:solidFill>
                <a:ea typeface="Tahoma"/>
                <a:cs typeface="Tahoma"/>
                <a:sym typeface="Tahoma"/>
              </a:rPr>
              <a:t>u</a:t>
            </a:r>
            <a:r>
              <a:rPr lang="en-US" kern="0" dirty="0">
                <a:solidFill>
                  <a:prstClr val="black"/>
                </a:solidFill>
                <a:ea typeface="Tahoma"/>
                <a:cs typeface="Tahoma"/>
                <a:sym typeface="Tahoma"/>
              </a:rPr>
              <a:t>, </a:t>
            </a:r>
            <a:r>
              <a:rPr lang="en-US" i="1" kern="0" dirty="0">
                <a:solidFill>
                  <a:prstClr val="black"/>
                </a:solidFill>
                <a:ea typeface="Tahoma"/>
                <a:cs typeface="Tahoma"/>
                <a:sym typeface="Tahoma"/>
              </a:rPr>
              <a:t>v</a:t>
            </a:r>
            <a:r>
              <a:rPr lang="en-US" kern="0" dirty="0">
                <a:solidFill>
                  <a:prstClr val="black"/>
                </a:solidFill>
                <a:ea typeface="Tahoma"/>
                <a:cs typeface="Tahoma"/>
                <a:sym typeface="Tahoma"/>
              </a:rPr>
              <a:t>) by subtracting every pixel from its </a:t>
            </a:r>
            <a:r>
              <a:rPr lang="en-US" i="1" kern="0" dirty="0">
                <a:solidFill>
                  <a:prstClr val="black"/>
                </a:solidFill>
                <a:ea typeface="Tahoma"/>
                <a:cs typeface="Tahoma"/>
                <a:sym typeface="Tahoma"/>
              </a:rPr>
              <a:t>right </a:t>
            </a:r>
            <a:r>
              <a:rPr lang="en-US" kern="0" dirty="0">
                <a:solidFill>
                  <a:prstClr val="black"/>
                </a:solidFill>
                <a:ea typeface="Tahoma"/>
                <a:cs typeface="Tahoma"/>
                <a:sym typeface="Tahoma"/>
              </a:rPr>
              <a:t>neighbor</a:t>
            </a:r>
            <a:endParaRPr lang="en-US" sz="1200" kern="0" dirty="0">
              <a:solidFill>
                <a:srgbClr val="00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FFCE28-AC00-4CD1-8315-B4FCDC49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772693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0CCB88-5931-4C38-B2DD-EB75D849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  <a:ea typeface="Tahoma"/>
                <a:cs typeface="Tahoma"/>
                <a:sym typeface="Tahoma"/>
              </a:rPr>
              <a:t>Find the image </a:t>
            </a:r>
            <a:r>
              <a:rPr lang="en-US" i="1" dirty="0" err="1">
                <a:solidFill>
                  <a:schemeClr val="dk1"/>
                </a:solidFill>
                <a:ea typeface="Tahoma"/>
                <a:cs typeface="Tahoma"/>
                <a:sym typeface="Tahoma"/>
              </a:rPr>
              <a:t>B</a:t>
            </a:r>
            <a:r>
              <a:rPr lang="en-US" baseline="-25000" dirty="0" err="1">
                <a:solidFill>
                  <a:schemeClr val="dk1"/>
                </a:solidFill>
                <a:ea typeface="Tahoma"/>
                <a:cs typeface="Tahoma"/>
                <a:sym typeface="Tahoma"/>
              </a:rPr>
              <a:t>v</a:t>
            </a:r>
            <a:r>
              <a:rPr lang="en-US" dirty="0">
                <a:solidFill>
                  <a:schemeClr val="dk1"/>
                </a:solidFill>
                <a:ea typeface="Tahoma"/>
                <a:cs typeface="Tahoma"/>
                <a:sym typeface="Tahoma"/>
              </a:rPr>
              <a:t>(</a:t>
            </a:r>
            <a:r>
              <a:rPr lang="en-US" i="1" dirty="0">
                <a:solidFill>
                  <a:schemeClr val="dk1"/>
                </a:solidFill>
                <a:ea typeface="Tahoma"/>
                <a:cs typeface="Tahoma"/>
                <a:sym typeface="Tahoma"/>
              </a:rPr>
              <a:t>u</a:t>
            </a:r>
            <a:r>
              <a:rPr lang="en-US" dirty="0">
                <a:solidFill>
                  <a:schemeClr val="dk1"/>
                </a:solidFill>
                <a:ea typeface="Tahoma"/>
                <a:cs typeface="Tahoma"/>
                <a:sym typeface="Tahoma"/>
              </a:rPr>
              <a:t>, </a:t>
            </a:r>
            <a:r>
              <a:rPr lang="en-US" i="1" dirty="0">
                <a:solidFill>
                  <a:schemeClr val="dk1"/>
                </a:solidFill>
                <a:ea typeface="Tahoma"/>
                <a:cs typeface="Tahoma"/>
                <a:sym typeface="Tahoma"/>
              </a:rPr>
              <a:t>v</a:t>
            </a:r>
            <a:r>
              <a:rPr lang="en-US" dirty="0">
                <a:solidFill>
                  <a:schemeClr val="dk1"/>
                </a:solidFill>
                <a:ea typeface="Tahoma"/>
                <a:cs typeface="Tahoma"/>
                <a:sym typeface="Tahoma"/>
              </a:rPr>
              <a:t>) by subtracting every pixel from its </a:t>
            </a:r>
            <a:r>
              <a:rPr lang="en-US" i="1" dirty="0">
                <a:solidFill>
                  <a:schemeClr val="dk1"/>
                </a:solidFill>
                <a:ea typeface="Tahoma"/>
                <a:cs typeface="Tahoma"/>
                <a:sym typeface="Tahoma"/>
              </a:rPr>
              <a:t>bottom </a:t>
            </a:r>
            <a:r>
              <a:rPr lang="en-US" dirty="0">
                <a:solidFill>
                  <a:schemeClr val="dk1"/>
                </a:solidFill>
                <a:ea typeface="Tahoma"/>
                <a:cs typeface="Tahoma"/>
                <a:sym typeface="Tahoma"/>
              </a:rPr>
              <a:t>neighbor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FFCE28-AC00-4CD1-8315-B4FCDC49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pic>
        <p:nvPicPr>
          <p:cNvPr id="9" name="Google Shape;190;p21" descr="texbumpu">
            <a:extLst>
              <a:ext uri="{FF2B5EF4-FFF2-40B4-BE49-F238E27FC236}">
                <a16:creationId xmlns:a16="http://schemas.microsoft.com/office/drawing/2014/main" id="{71FD5B61-2437-48D7-A0EC-A36E0126A6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0981" y="2306606"/>
            <a:ext cx="3602037" cy="3602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7910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667.042"/>
  <p:tag name="LATEXADDIN" val="\documentclass{article}&#10;\usepackage{amsmath}&#10;\usepackage{bm}&#10;\pagestyle{empty}&#10;\begin{document}&#10;&#10;\[\bm{P'}(u, v) = \bm{P}(u, v) + B(u, v) \bm{N} \]&#10;&#10;\end{document}"/>
  <p:tag name="IGUANATEXSIZE" val="20"/>
  <p:tag name="IGUANATEXCURSOR" val="1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155.23"/>
  <p:tag name="LATEXADDIN" val="\documentclass{article}&#10;\usepackage{amsmath}&#10;\usepackage{bm}&#10;\pagestyle{empty}&#10;\begin{document}&#10;&#10;\[\bm{N'} = \bm{N} + B_v (\bm{P_u} \times \bm{N}) + B_u (\bm{P_v} \times \bm{N})\]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155.23"/>
  <p:tag name="LATEXADDIN" val="\documentclass{article}&#10;\usepackage{amsmath}&#10;\usepackage{bm}&#10;\pagestyle{empty}&#10;\begin{document}&#10;&#10;\[\bm{N'} = \bm{N} + B_v (\bm{P_u} \times \bm{N}) + B_u (\bm{P_v} \times \bm{N})\]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69.7038"/>
  <p:tag name="LATEXADDIN" val="\documentclass{article}&#10;\usepackage{amsmath}&#10;\usepackage{bm}&#10;\pagestyle{empty}&#10;\begin{document}&#10;&#10;\[(0, 0, 1)\]&#10;&#10;\end{document}"/>
  <p:tag name="IGUANATEXSIZE" val="20"/>
  <p:tag name="IGUANATEXCURSOR" val="1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69.7038"/>
  <p:tag name="LATEXADDIN" val="\documentclass{article}&#10;\usepackage{amsmath}&#10;\usepackage{bm}&#10;\pagestyle{empty}&#10;\begin{document}&#10;&#10;\[(0, 1, 0)\]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69.7038"/>
  <p:tag name="LATEXADDIN" val="\documentclass{article}&#10;\usepackage{amsmath}&#10;\usepackage{bm}&#10;\pagestyle{empty}&#10;\begin{document}&#10;&#10;\[(1, 0, 0)\]&#10;&#10;\end{document}"/>
  <p:tag name="IGUANATEXSIZE" val="20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155.23"/>
  <p:tag name="LATEXADDIN" val="\documentclass{article}&#10;\usepackage{amsmath}&#10;\usepackage{bm}&#10;\pagestyle{empty}&#10;\begin{document}&#10;&#10;\[\bm{N'} = \bm{N} + B_v (\bm{P_u} \times \bm{N}) + B_u (\bm{P_v} \times \bm{N})\]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1.7173"/>
  <p:tag name="ORIGINALWIDTH" val="1221.597"/>
  <p:tag name="LATEXADDIN" val="\documentclass{article}&#10;\usepackage{amsmath}&#10;\usepackage{bm}&#10;\pagestyle{empty}&#10;\begin{document}&#10;&#10;\[&#10;\bm{P}_u = \frac{\partial\bm{P}}{\partial u}, \quad&#10;\bm{P}_v = \frac{\partial\bm{P}}{\partial v}&#10;\]&#10;&#10;\end{document}"/>
  <p:tag name="IGUANATEXSIZE" val="20"/>
  <p:tag name="IGUANATEXCURSOR" val="195"/>
  <p:tag name="TRANSPARENCY" val="True"/>
  <p:tag name="FILENAME" val=""/>
  <p:tag name="INPUTTYPE" val="0"/>
  <p:tag name="LATEXENGINEID" val="0"/>
  <p:tag name="TEMPFOLDER" val="D:\tmp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667.042"/>
  <p:tag name="LATEXADDIN" val="\documentclass{article}&#10;\usepackage{amsmath}&#10;\usepackage{bm}&#10;\pagestyle{empty}&#10;\begin{document}&#10;&#10;\[\bm{P'}(u, v) = \bm{P}(u, v) + B(u, v) \bm{N} \]&#10;&#10;\end{document}"/>
  <p:tag name="IGUANATEXSIZE" val="20"/>
  <p:tag name="IGUANATEXCURSOR" val="1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9835"/>
  <p:tag name="ORIGINALWIDTH" val="1341.582"/>
  <p:tag name="LATEXADDIN" val="\documentclass{article}&#10;\usepackage{amsmath}&#10;\usepackage{bm}&#10;\pagestyle{empty}&#10;\begin{document}&#10;&#10;\[\bm{P}'_u = \bm{P}_u + B_u \bm{N} + B \bm{N}_u \]&#10;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D:\tmp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9835"/>
  <p:tag name="ORIGINALWIDTH" val="911.136"/>
  <p:tag name="LATEXADDIN" val="\documentclass{article}&#10;\usepackage{amsmath}&#10;\usepackage{bm}&#10;\pagestyle{empty}&#10;\begin{document}&#10;&#10;\[\bm{P}_u' \approx \bm{P}_u + B_u \bm{N} \]&#10;&#10;\end{document}"/>
  <p:tag name="IGUANATEXSIZE" val="32"/>
  <p:tag name="IGUANATEXCURSOR" val="23"/>
  <p:tag name="TRANSPARENCY" val="True"/>
  <p:tag name="FILENAME" val=""/>
  <p:tag name="INPUTTYPE" val="0"/>
  <p:tag name="LATEXENGINEID" val="0"/>
  <p:tag name="TEMPFOLDER" val="D:\tmp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9835"/>
  <p:tag name="ORIGINALWIDTH" val="893.1384"/>
  <p:tag name="LATEXADDIN" val="\documentclass{article}&#10;\usepackage{amsmath}&#10;\usepackage{bm}&#10;\pagestyle{empty}&#10;\begin{document}&#10;&#10;\[\bm{P}_v' \approx \bm{P}_v + B_v \bm{N} \]&#10;&#10;\end{document}"/>
  <p:tag name="IGUANATEXSIZE" val="32"/>
  <p:tag name="IGUANATEXCURSOR" val="125"/>
  <p:tag name="TRANSPARENCY" val="True"/>
  <p:tag name="FILENAME" val=""/>
  <p:tag name="INPUTTYPE" val="0"/>
  <p:tag name="LATEXENGINEID" val="0"/>
  <p:tag name="TEMPFOLDER" val="D:\tmp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05.4369"/>
  <p:tag name="ORIGINALWIDTH" val="3457.068"/>
  <p:tag name="LATEXADDIN" val="\documentclass{article}&#10;\usepackage{amsmath}&#10;\usepackage{bm}&#10;\pagestyle{empty}&#10;\begin{document}&#10;&#10;\[&#10;\begin{split}&#10;\bm{N}' &amp;= \bm{P}_u' \times \bm{P}_v'\\&#10;&amp;= \bm{P}_u \times \bm{P}_v + B_v (\bm{P}_u \times \bm{N}) + B_u (\bm{P}_v \times \bm{N}) + B_u \, B_v (\bm{N} \times \bm{N})\\&#10;&amp;= \bm{N} + B_v (\bm{P}_u \times \bm{N}) + B_u (\bm{P}_v \times \bm{N})&#10;\end{split}&#10;\]&#10;&#10;\end{document}"/>
  <p:tag name="IGUANATEXSIZE" val="32"/>
  <p:tag name="IGUANATEXCURSOR" val="338"/>
  <p:tag name="TRANSPARENCY" val="True"/>
  <p:tag name="FILENAME" val=""/>
  <p:tag name="INPUTTYPE" val="0"/>
  <p:tag name="LATEXENGINEID" val="0"/>
  <p:tag name="TEMPFOLDER" val="D:\tmp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1.7173"/>
  <p:tag name="ORIGINALWIDTH" val="1213.348"/>
  <p:tag name="LATEXADDIN" val="\documentclass{article}&#10;\usepackage{amsmath}&#10;\usepackage{bm}&#10;\pagestyle{empty}&#10;\begin{document}&#10;&#10;\[&#10;B_u = \frac{\partial B}{\partial u}, \quad&#10;B_v = \frac{\partial B}{\partial v}&#10;\]&#10;&#10;\end{document}"/>
  <p:tag name="IGUANATEXSIZE" val="20"/>
  <p:tag name="IGUANATEXCURSOR" val="165"/>
  <p:tag name="TRANSPARENCY" val="True"/>
  <p:tag name="FILENAME" val=""/>
  <p:tag name="INPUTTYPE" val="0"/>
  <p:tag name="LATEXENGINEID" val="0"/>
  <p:tag name="TEMPFOLDER" val="D:\tmp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4863"/>
  <p:tag name="ORIGINALWIDTH" val="986.8766"/>
  <p:tag name="LATEXADDIN" val="\documentclass{article}&#10;\usepackage{amsmath}&#10;\usepackage{bm}&#10;\pagestyle{empty}&#10;\begin{document}&#10;&#10;\[&#10;\bm{N}_u \approx 0, \quad \bm{N}_v \approx 0&#10;\]&#10;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D:\tmp\iguanaTeX\"/>
</p:tagLst>
</file>

<file path=ppt/theme/theme1.xml><?xml version="1.0" encoding="utf-8"?>
<a:theme xmlns:a="http://schemas.openxmlformats.org/drawingml/2006/main" name="cs11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112" id="{D718D816-9697-436A-BB26-B16708E0B600}" vid="{0A28001C-1134-48B6-B40F-45D8837F706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688</Words>
  <Application>Microsoft Office PowerPoint</Application>
  <PresentationFormat>On-screen Show (4:3)</PresentationFormat>
  <Paragraphs>159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Tahoma</vt:lpstr>
      <vt:lpstr>cs112</vt:lpstr>
      <vt:lpstr>PowerPoint Presentation</vt:lpstr>
      <vt:lpstr>Announcements</vt:lpstr>
      <vt:lpstr>Bump Mapping</vt:lpstr>
      <vt:lpstr>Difference from Color Textures</vt:lpstr>
      <vt:lpstr>Normal Perturbation Theory</vt:lpstr>
      <vt:lpstr>Normal Perturbation Theory</vt:lpstr>
      <vt:lpstr>Implementation</vt:lpstr>
      <vt:lpstr>Implementation</vt:lpstr>
      <vt:lpstr>Implementation</vt:lpstr>
      <vt:lpstr>Implementation</vt:lpstr>
      <vt:lpstr>Implementation</vt:lpstr>
      <vt:lpstr>Bump Mapping Remarks</vt:lpstr>
      <vt:lpstr>Normal Mapping</vt:lpstr>
      <vt:lpstr>Displacement Mapping</vt:lpstr>
      <vt:lpstr>Environment Lighting</vt:lpstr>
      <vt:lpstr>Environment Lighting</vt:lpstr>
      <vt:lpstr>Environment Map</vt:lpstr>
      <vt:lpstr>Cube Mapping</vt:lpstr>
      <vt:lpstr>Cube Mapping</vt:lpstr>
      <vt:lpstr>Spherical Projection</vt:lpstr>
      <vt:lpstr>Spherical Projection</vt:lpstr>
      <vt:lpstr>Generating Environment Maps</vt:lpstr>
      <vt:lpstr>Rendering with Environment Lighting</vt:lpstr>
      <vt:lpstr>Rendering with Environment Lighting</vt:lpstr>
      <vt:lpstr>Rendering with Environment Lighting</vt:lpstr>
      <vt:lpstr>Environment Lighting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2019-10-24T15:28:49Z</dcterms:modified>
</cp:coreProperties>
</file>